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94691"/>
  </p:normalViewPr>
  <p:slideViewPr>
    <p:cSldViewPr snapToGrid="0">
      <p:cViewPr varScale="1">
        <p:scale>
          <a:sx n="102" d="100"/>
          <a:sy n="102" d="100"/>
        </p:scale>
        <p:origin x="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8/6/24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AD68-6D1A-2B37-D08B-413AC66B5052}"/>
              </a:ext>
            </a:extLst>
          </p:cNvPr>
          <p:cNvSpPr>
            <a:spLocks noGrp="1"/>
          </p:cNvSpPr>
          <p:nvPr>
            <p:ph type="ctrTitle"/>
          </p:nvPr>
        </p:nvSpPr>
        <p:spPr>
          <a:xfrm>
            <a:off x="3720231" y="97076"/>
            <a:ext cx="6450904" cy="1293313"/>
          </a:xfrm>
        </p:spPr>
        <p:txBody>
          <a:bodyPr>
            <a:normAutofit/>
          </a:bodyPr>
          <a:lstStyle/>
          <a:p>
            <a:pPr algn="just"/>
            <a:r>
              <a:rPr lang="en-US" sz="4000" dirty="0">
                <a:latin typeface="Arial" panose="020B0604020202020204" pitchFamily="34" charset="0"/>
                <a:cs typeface="Arial" panose="020B0604020202020204" pitchFamily="34" charset="0"/>
              </a:rPr>
              <a:t>KDD  DELIVERABLE 3</a:t>
            </a:r>
          </a:p>
        </p:txBody>
      </p:sp>
      <p:sp>
        <p:nvSpPr>
          <p:cNvPr id="3" name="Subtitle 2">
            <a:extLst>
              <a:ext uri="{FF2B5EF4-FFF2-40B4-BE49-F238E27FC236}">
                <a16:creationId xmlns:a16="http://schemas.microsoft.com/office/drawing/2014/main" id="{EF42471F-D2D9-3741-357E-AB038F4F410D}"/>
              </a:ext>
            </a:extLst>
          </p:cNvPr>
          <p:cNvSpPr>
            <a:spLocks noGrp="1"/>
          </p:cNvSpPr>
          <p:nvPr>
            <p:ph type="subTitle" idx="1"/>
          </p:nvPr>
        </p:nvSpPr>
        <p:spPr>
          <a:xfrm>
            <a:off x="2487983" y="2171966"/>
            <a:ext cx="8915399" cy="2913601"/>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Team Members:</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Sowmya </a:t>
            </a:r>
            <a:r>
              <a:rPr lang="en-US" sz="2000" dirty="0" err="1">
                <a:solidFill>
                  <a:schemeClr val="tx1"/>
                </a:solidFill>
                <a:latin typeface="Arial" panose="020B0604020202020204" pitchFamily="34" charset="0"/>
                <a:cs typeface="Arial" panose="020B0604020202020204" pitchFamily="34" charset="0"/>
              </a:rPr>
              <a:t>Kanjula</a:t>
            </a:r>
            <a:br>
              <a:rPr lang="en-US" sz="2000" dirty="0">
                <a:solidFill>
                  <a:schemeClr val="tx1"/>
                </a:solidFill>
                <a:latin typeface="Arial" panose="020B0604020202020204" pitchFamily="34" charset="0"/>
                <a:cs typeface="Arial" panose="020B0604020202020204" pitchFamily="34" charset="0"/>
              </a:rPr>
            </a:br>
            <a:r>
              <a:rPr lang="en-US" sz="2000" dirty="0" err="1">
                <a:solidFill>
                  <a:schemeClr val="tx1"/>
                </a:solidFill>
                <a:latin typeface="Arial" panose="020B0604020202020204" pitchFamily="34" charset="0"/>
                <a:cs typeface="Arial" panose="020B0604020202020204" pitchFamily="34" charset="0"/>
              </a:rPr>
              <a:t>Shubh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Almal</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Mounika Muddy Paka</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Venkata Mahalakshmi Vishnumolakala</a:t>
            </a:r>
          </a:p>
        </p:txBody>
      </p:sp>
    </p:spTree>
    <p:extLst>
      <p:ext uri="{BB962C8B-B14F-4D97-AF65-F5344CB8AC3E}">
        <p14:creationId xmlns:p14="http://schemas.microsoft.com/office/powerpoint/2010/main" val="239114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60A4-4E01-B166-7FB1-3EBDAA475CC5}"/>
              </a:ext>
            </a:extLst>
          </p:cNvPr>
          <p:cNvSpPr>
            <a:spLocks noGrp="1"/>
          </p:cNvSpPr>
          <p:nvPr>
            <p:ph type="title"/>
          </p:nvPr>
        </p:nvSpPr>
        <p:spPr>
          <a:xfrm>
            <a:off x="1640156" y="361064"/>
            <a:ext cx="8911687" cy="1280890"/>
          </a:xfrm>
        </p:spPr>
        <p:txBody>
          <a:bodyPr>
            <a:normAutofit/>
          </a:bodyPr>
          <a:lstStyle/>
          <a:p>
            <a:r>
              <a:rPr lang="en-US" sz="4000" dirty="0">
                <a:latin typeface="Arial" panose="020B0604020202020204" pitchFamily="34" charset="0"/>
                <a:cs typeface="Arial" panose="020B0604020202020204" pitchFamily="34" charset="0"/>
              </a:rPr>
              <a:t>Problems Faced </a:t>
            </a:r>
          </a:p>
        </p:txBody>
      </p:sp>
      <p:sp>
        <p:nvSpPr>
          <p:cNvPr id="3" name="Content Placeholder 2">
            <a:extLst>
              <a:ext uri="{FF2B5EF4-FFF2-40B4-BE49-F238E27FC236}">
                <a16:creationId xmlns:a16="http://schemas.microsoft.com/office/drawing/2014/main" id="{E444F727-9129-D7C2-E4F1-219AF835E6E2}"/>
              </a:ext>
            </a:extLst>
          </p:cNvPr>
          <p:cNvSpPr>
            <a:spLocks noGrp="1"/>
          </p:cNvSpPr>
          <p:nvPr>
            <p:ph idx="1"/>
          </p:nvPr>
        </p:nvSpPr>
        <p:spPr>
          <a:xfrm>
            <a:off x="951978" y="1540188"/>
            <a:ext cx="11486367" cy="5317812"/>
          </a:xfrm>
        </p:spPr>
        <p:txBody>
          <a:bodyPr>
            <a:normAutofit fontScale="25000" lnSpcReduction="20000"/>
          </a:bodyPr>
          <a:lstStyle/>
          <a:p>
            <a:pPr marL="0" indent="0">
              <a:buNone/>
            </a:pPr>
            <a:r>
              <a:rPr lang="en-US" sz="7200" b="1" dirty="0">
                <a:latin typeface="Arial" panose="020B0604020202020204" pitchFamily="34" charset="0"/>
                <a:cs typeface="Arial" panose="020B0604020202020204" pitchFamily="34" charset="0"/>
              </a:rPr>
              <a:t>Problem: Data Quality and Missing Values</a:t>
            </a:r>
          </a:p>
          <a:p>
            <a:pPr marL="0" indent="0">
              <a:buNone/>
            </a:pPr>
            <a:r>
              <a:rPr lang="en-US" sz="7200" dirty="0">
                <a:latin typeface="Arial" panose="020B0604020202020204" pitchFamily="34" charset="0"/>
                <a:cs typeface="Arial" panose="020B0604020202020204" pitchFamily="34" charset="0"/>
              </a:rPr>
              <a:t>Incomplete or inaccurate data can significantly affect model performance and reliability.</a:t>
            </a:r>
          </a:p>
          <a:p>
            <a:pPr marL="0" indent="0">
              <a:buNone/>
            </a:pPr>
            <a:r>
              <a:rPr lang="en-US" sz="7200" b="1" dirty="0">
                <a:latin typeface="Arial" panose="020B0604020202020204" pitchFamily="34" charset="0"/>
                <a:cs typeface="Arial" panose="020B0604020202020204" pitchFamily="34" charset="0"/>
              </a:rPr>
              <a:t>Resolution</a:t>
            </a:r>
            <a:r>
              <a:rPr lang="en-US" sz="72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Implement data cleaning techniques to identify and address inconsistencies and errors.</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Use imputation methods to fill in missing values, such as mean/mode imputation or advanced techniques like k-nearest neighbors (KNN) imputation.</a:t>
            </a:r>
          </a:p>
          <a:p>
            <a:pPr marL="0" indent="0">
              <a:buNone/>
            </a:pPr>
            <a:r>
              <a:rPr lang="en-US" sz="7200" b="1" dirty="0">
                <a:latin typeface="Arial" panose="020B0604020202020204" pitchFamily="34" charset="0"/>
                <a:cs typeface="Arial" panose="020B0604020202020204" pitchFamily="34" charset="0"/>
              </a:rPr>
              <a:t>Problem: Computational Resources: </a:t>
            </a:r>
            <a:r>
              <a:rPr lang="en-US" sz="7200" dirty="0">
                <a:latin typeface="Arial" panose="020B0604020202020204" pitchFamily="34" charset="0"/>
                <a:cs typeface="Arial" panose="020B0604020202020204" pitchFamily="34" charset="0"/>
              </a:rPr>
              <a:t>Training complex models, especially neural networks, can be computationally intensive and time-consuming.</a:t>
            </a:r>
          </a:p>
          <a:p>
            <a:pPr marL="0" indent="0">
              <a:buNone/>
            </a:pPr>
            <a:r>
              <a:rPr lang="en-US" sz="7200" b="1" dirty="0">
                <a:latin typeface="Arial" panose="020B0604020202020204" pitchFamily="34" charset="0"/>
                <a:cs typeface="Arial" panose="020B0604020202020204" pitchFamily="34" charset="0"/>
              </a:rPr>
              <a:t>Resolution</a:t>
            </a:r>
            <a:r>
              <a:rPr lang="en-US" sz="72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Optimize code and algorithms to enhance computational efficiency.</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Utilize cloud computing resources and parallel processing to distribute the computational load.</a:t>
            </a:r>
          </a:p>
          <a:p>
            <a:pPr marL="0" indent="0">
              <a:buNone/>
            </a:pPr>
            <a:r>
              <a:rPr lang="en-US" sz="7200" b="1" dirty="0">
                <a:latin typeface="Arial" panose="020B0604020202020204" pitchFamily="34" charset="0"/>
                <a:cs typeface="Arial" panose="020B0604020202020204" pitchFamily="34" charset="0"/>
              </a:rPr>
              <a:t>Problem: Imbalanced Datasets: </a:t>
            </a:r>
            <a:r>
              <a:rPr lang="en-US" sz="7200" dirty="0">
                <a:latin typeface="Arial" panose="020B0604020202020204" pitchFamily="34" charset="0"/>
                <a:cs typeface="Arial" panose="020B0604020202020204" pitchFamily="34" charset="0"/>
              </a:rPr>
              <a:t>Imbalanced datasets, where certain outcomes (e.g., failing grades) are underrepresented, can lead to biased models.</a:t>
            </a:r>
          </a:p>
          <a:p>
            <a:pPr marL="0" indent="0">
              <a:buNone/>
            </a:pPr>
            <a:r>
              <a:rPr lang="en-US" sz="7200" b="1" dirty="0">
                <a:latin typeface="Arial" panose="020B0604020202020204" pitchFamily="34" charset="0"/>
                <a:cs typeface="Arial" panose="020B0604020202020204" pitchFamily="34" charset="0"/>
              </a:rPr>
              <a:t>Resolution</a:t>
            </a:r>
            <a:r>
              <a:rPr lang="en-US" sz="72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7200" dirty="0">
                <a:latin typeface="Arial" panose="020B0604020202020204" pitchFamily="34" charset="0"/>
                <a:cs typeface="Arial" panose="020B0604020202020204" pitchFamily="34" charset="0"/>
              </a:rPr>
              <a:t>Apply resampling techniques such as oversampling the minority class or under sampling the majority class.</a:t>
            </a:r>
          </a:p>
          <a:p>
            <a:pPr marL="457200" lvl="1" indent="0">
              <a:buNone/>
            </a:pPr>
            <a:endParaRPr lang="en-US" sz="7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66724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5E34-296A-36C0-C1DB-718D8F925C87}"/>
              </a:ext>
            </a:extLst>
          </p:cNvPr>
          <p:cNvSpPr>
            <a:spLocks noGrp="1"/>
          </p:cNvSpPr>
          <p:nvPr>
            <p:ph type="title"/>
          </p:nvPr>
        </p:nvSpPr>
        <p:spPr>
          <a:xfrm>
            <a:off x="1763560" y="368944"/>
            <a:ext cx="8911687" cy="739036"/>
          </a:xfrm>
        </p:spPr>
        <p:txBody>
          <a:bodyPr>
            <a:normAutofit/>
          </a:bodyPr>
          <a:lstStyle/>
          <a:p>
            <a:r>
              <a:rPr lang="en-US" sz="4000" dirty="0">
                <a:latin typeface="Arial" panose="020B0604020202020204" pitchFamily="34" charset="0"/>
                <a:cs typeface="Arial" panose="020B0604020202020204" pitchFamily="34" charset="0"/>
              </a:rPr>
              <a:t>Future Work</a:t>
            </a:r>
          </a:p>
        </p:txBody>
      </p:sp>
      <p:sp>
        <p:nvSpPr>
          <p:cNvPr id="3" name="Content Placeholder 2">
            <a:extLst>
              <a:ext uri="{FF2B5EF4-FFF2-40B4-BE49-F238E27FC236}">
                <a16:creationId xmlns:a16="http://schemas.microsoft.com/office/drawing/2014/main" id="{402E27B5-6869-6F2A-1DC9-0C2C11280B37}"/>
              </a:ext>
            </a:extLst>
          </p:cNvPr>
          <p:cNvSpPr>
            <a:spLocks noGrp="1"/>
          </p:cNvSpPr>
          <p:nvPr>
            <p:ph idx="1"/>
          </p:nvPr>
        </p:nvSpPr>
        <p:spPr>
          <a:xfrm>
            <a:off x="1763560" y="1120506"/>
            <a:ext cx="10299004" cy="5737494"/>
          </a:xfrm>
        </p:spPr>
        <p:txBody>
          <a:bodyPr>
            <a:noAutofit/>
          </a:bodyPr>
          <a:lstStyle/>
          <a:p>
            <a:pPr marL="0" indent="0">
              <a:buNone/>
            </a:pPr>
            <a:r>
              <a:rPr lang="en-US" dirty="0">
                <a:latin typeface="Arial" panose="020B0604020202020204" pitchFamily="34" charset="0"/>
                <a:cs typeface="Arial" panose="020B0604020202020204" pitchFamily="34" charset="0"/>
              </a:rPr>
              <a:t>Based on the analysis and findings, several avenues for future work can be identified:</a:t>
            </a:r>
          </a:p>
          <a:p>
            <a:pPr marL="0" indent="0">
              <a:buNone/>
            </a:pPr>
            <a:r>
              <a:rPr lang="en-US" b="1" dirty="0">
                <a:latin typeface="Arial" panose="020B0604020202020204" pitchFamily="34" charset="0"/>
                <a:cs typeface="Arial" panose="020B0604020202020204" pitchFamily="34" charset="0"/>
              </a:rPr>
              <a:t>Incorporation of Additional Data Sources</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Integrating more comprehensive datasets, such as socio-economic factors, parental involvement, and school infrastructure, to enrich the analysis and improve predictive accuracy.</a:t>
            </a:r>
          </a:p>
          <a:p>
            <a:pPr marL="0" indent="0">
              <a:buNone/>
            </a:pPr>
            <a:r>
              <a:rPr lang="en-US" b="1" dirty="0">
                <a:latin typeface="Arial" panose="020B0604020202020204" pitchFamily="34" charset="0"/>
                <a:cs typeface="Arial" panose="020B0604020202020204" pitchFamily="34" charset="0"/>
              </a:rPr>
              <a:t>Advanced Feature Engineering</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Exploring new feature engineering techniques to create more meaningful features from the existing data, potentially enhancing model performance.</a:t>
            </a:r>
          </a:p>
          <a:p>
            <a:pPr marL="0" indent="0">
              <a:buNone/>
            </a:pPr>
            <a:r>
              <a:rPr lang="en-US" b="1" dirty="0">
                <a:latin typeface="Arial" panose="020B0604020202020204" pitchFamily="34" charset="0"/>
                <a:cs typeface="Arial" panose="020B0604020202020204" pitchFamily="34" charset="0"/>
              </a:rPr>
              <a:t>Model Refinement and Optimization</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Fine-tuning the hyperparameters of the current models and exploring ensemble methods to further boost prediction accuracy.</a:t>
            </a:r>
          </a:p>
          <a:p>
            <a:pPr marL="0" indent="0">
              <a:buNone/>
            </a:pPr>
            <a:r>
              <a:rPr lang="en-US" dirty="0">
                <a:latin typeface="Arial" panose="020B0604020202020204" pitchFamily="34" charset="0"/>
                <a:cs typeface="Arial" panose="020B0604020202020204" pitchFamily="34" charset="0"/>
              </a:rPr>
              <a:t>Investigating the use of more advanced models, such as Gradient Boosting Machines (GBM), Support Vector Machines (SVM), and deep learning techniques.</a:t>
            </a:r>
          </a:p>
          <a:p>
            <a:pPr marL="0" indent="0">
              <a:buNone/>
            </a:pPr>
            <a:r>
              <a:rPr lang="en-US" b="1" dirty="0">
                <a:latin typeface="Arial" panose="020B0604020202020204" pitchFamily="34" charset="0"/>
                <a:cs typeface="Arial" panose="020B0604020202020204" pitchFamily="34" charset="0"/>
              </a:rPr>
              <a:t>Longitudinal Analysis</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Conducting a longitudinal study to track student performance over time, enabling the models to capture temporal patterns and trends.</a:t>
            </a:r>
          </a:p>
        </p:txBody>
      </p:sp>
    </p:spTree>
    <p:extLst>
      <p:ext uri="{BB962C8B-B14F-4D97-AF65-F5344CB8AC3E}">
        <p14:creationId xmlns:p14="http://schemas.microsoft.com/office/powerpoint/2010/main" val="347824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27EA-DE88-72E7-E2F5-1C7C44A0753C}"/>
              </a:ext>
            </a:extLst>
          </p:cNvPr>
          <p:cNvSpPr>
            <a:spLocks noGrp="1"/>
          </p:cNvSpPr>
          <p:nvPr>
            <p:ph type="title"/>
          </p:nvPr>
        </p:nvSpPr>
        <p:spPr>
          <a:xfrm>
            <a:off x="1929008" y="561480"/>
            <a:ext cx="8911687" cy="1280890"/>
          </a:xfrm>
        </p:spPr>
        <p:txBody>
          <a:bodyPr>
            <a:normAutofit/>
          </a:bodyPr>
          <a:lstStyle/>
          <a:p>
            <a:r>
              <a:rPr lang="en-US" sz="40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5911097-D66D-7CB8-E322-0777D166BE0E}"/>
              </a:ext>
            </a:extLst>
          </p:cNvPr>
          <p:cNvSpPr>
            <a:spLocks noGrp="1"/>
          </p:cNvSpPr>
          <p:nvPr>
            <p:ph idx="1"/>
          </p:nvPr>
        </p:nvSpPr>
        <p:spPr>
          <a:xfrm>
            <a:off x="1929008" y="1565753"/>
            <a:ext cx="9575604" cy="4972833"/>
          </a:xfrm>
        </p:spPr>
        <p:txBody>
          <a:bodyPr>
            <a:normAutofit/>
          </a:bodyPr>
          <a:lstStyle/>
          <a:p>
            <a:pPr>
              <a:buFont typeface="Wingdings" pitchFamily="2" charset="2"/>
              <a:buChar char="Ø"/>
            </a:pPr>
            <a:r>
              <a:rPr lang="en-US" dirty="0"/>
              <a:t>The analysis of student health and academic performance using various machine learning models has yielded significant insights into predicting student outcomes. The application of Random Forest, Artificial Neural Networks (ANN), Logistic Regression, and Decision Trees on the student dataset has demonstrated the strengths and limitations of each model.</a:t>
            </a:r>
          </a:p>
          <a:p>
            <a:pPr>
              <a:buFont typeface="Wingdings" pitchFamily="2" charset="2"/>
              <a:buChar char="Ø"/>
            </a:pPr>
            <a:r>
              <a:rPr lang="en-US" b="1" dirty="0"/>
              <a:t>Key findings include:</a:t>
            </a:r>
          </a:p>
          <a:p>
            <a:pPr>
              <a:buFont typeface="Arial" panose="020B0604020202020204" pitchFamily="34" charset="0"/>
              <a:buChar char="•"/>
            </a:pPr>
            <a:r>
              <a:rPr lang="en-US" b="1" dirty="0"/>
              <a:t>Random Forest</a:t>
            </a:r>
            <a:r>
              <a:rPr lang="en-US" dirty="0"/>
              <a:t> provided high accuracy and handled a large number of features effectively, making it suitable for complex datasets.</a:t>
            </a:r>
          </a:p>
          <a:p>
            <a:pPr>
              <a:buFont typeface="Arial" panose="020B0604020202020204" pitchFamily="34" charset="0"/>
              <a:buChar char="•"/>
            </a:pPr>
            <a:r>
              <a:rPr lang="en-US" b="1" dirty="0"/>
              <a:t>ANN</a:t>
            </a:r>
            <a:r>
              <a:rPr lang="en-US" dirty="0"/>
              <a:t> excelled in capturing non-linear relationships, although it required substantial computational resources and large datasets for training.</a:t>
            </a:r>
          </a:p>
          <a:p>
            <a:pPr>
              <a:buFont typeface="Arial" panose="020B0604020202020204" pitchFamily="34" charset="0"/>
              <a:buChar char="•"/>
            </a:pPr>
            <a:r>
              <a:rPr lang="en-US" b="1" dirty="0"/>
              <a:t>Logistic Regression</a:t>
            </a:r>
            <a:r>
              <a:rPr lang="en-US" dirty="0"/>
              <a:t> was straightforward to implement and interpret, proving efficient for binary classification problems.</a:t>
            </a:r>
          </a:p>
          <a:p>
            <a:pPr>
              <a:buFont typeface="Arial" panose="020B0604020202020204" pitchFamily="34" charset="0"/>
              <a:buChar char="•"/>
            </a:pPr>
            <a:r>
              <a:rPr lang="en-US" b="1" dirty="0"/>
              <a:t>Decision Trees</a:t>
            </a:r>
            <a:r>
              <a:rPr lang="en-US" dirty="0"/>
              <a:t> were easy to visualize and interpret, handling both numerical and categorical data, but they were prone to overfitting with deep trees.</a:t>
            </a:r>
          </a:p>
          <a:p>
            <a:endParaRPr lang="en-US" dirty="0"/>
          </a:p>
        </p:txBody>
      </p:sp>
    </p:spTree>
    <p:extLst>
      <p:ext uri="{BB962C8B-B14F-4D97-AF65-F5344CB8AC3E}">
        <p14:creationId xmlns:p14="http://schemas.microsoft.com/office/powerpoint/2010/main" val="398131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CE1A-E336-875D-A569-5DB4C029AF2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1FB86C5-5964-1EB7-4E49-87B171E181ED}"/>
              </a:ext>
            </a:extLst>
          </p:cNvPr>
          <p:cNvSpPr>
            <a:spLocks noGrp="1"/>
          </p:cNvSpPr>
          <p:nvPr>
            <p:ph idx="1"/>
          </p:nvPr>
        </p:nvSpPr>
        <p:spPr>
          <a:xfrm>
            <a:off x="2626827" y="1540188"/>
            <a:ext cx="8915400" cy="4848085"/>
          </a:xfrm>
        </p:spPr>
        <p:txBody>
          <a:bodyPr>
            <a:normAutofit fontScale="92500"/>
          </a:bodyPr>
          <a:lstStyle/>
          <a:p>
            <a:pPr>
              <a:buFont typeface="Wingdings" pitchFamily="2" charset="2"/>
              <a:buChar char="Ø"/>
            </a:pPr>
            <a:r>
              <a:rPr lang="en-US" dirty="0"/>
              <a:t>This dataset selected investigates the relationship between students' health and academic achievement, with a specific focus on the influence of mobile phone use. It comprises a variety of factors that reflect many elements of students' lives, such as demographics, mobile phone usage habits, and perceived consequences on their health and academic performance.</a:t>
            </a:r>
          </a:p>
          <a:p>
            <a:endParaRPr lang="en-US" dirty="0"/>
          </a:p>
          <a:p>
            <a:pPr>
              <a:buFont typeface="Wingdings" pitchFamily="2" charset="2"/>
              <a:buChar char="Ø"/>
            </a:pPr>
            <a:r>
              <a:rPr lang="en-US" b="1" dirty="0"/>
              <a:t>PURPOSE OF THE DATASET:</a:t>
            </a:r>
            <a:br>
              <a:rPr lang="en-US" dirty="0"/>
            </a:br>
            <a:endParaRPr lang="en-US" dirty="0"/>
          </a:p>
          <a:p>
            <a:pPr>
              <a:buFont typeface="Arial" panose="020B0604020202020204" pitchFamily="34" charset="0"/>
              <a:buChar char="•"/>
            </a:pPr>
            <a:r>
              <a:rPr lang="en-US" dirty="0"/>
              <a:t>The dataset can be used to examine how students' mobile phone usage affects their health and academic performance. Its goal is to uncover potential determinants of academic success and use them to drive interventions that promote students' well-being and academic achievement. </a:t>
            </a:r>
          </a:p>
          <a:p>
            <a:pPr>
              <a:buFont typeface="Arial" panose="020B0604020202020204" pitchFamily="34" charset="0"/>
              <a:buChar char="•"/>
            </a:pPr>
            <a:r>
              <a:rPr lang="en-US" dirty="0"/>
              <a:t>This dataset is useful for educational academics, healthcare professionals, and politicians interested in better understanding and improving students' academic and health results.</a:t>
            </a:r>
            <a:br>
              <a:rPr lang="en-US" dirty="0"/>
            </a:br>
            <a:endParaRPr lang="en-US" dirty="0"/>
          </a:p>
        </p:txBody>
      </p:sp>
    </p:spTree>
    <p:extLst>
      <p:ext uri="{BB962C8B-B14F-4D97-AF65-F5344CB8AC3E}">
        <p14:creationId xmlns:p14="http://schemas.microsoft.com/office/powerpoint/2010/main" val="386851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86C9-87CB-AF9F-0B35-55348D1B6AB7}"/>
              </a:ext>
            </a:extLst>
          </p:cNvPr>
          <p:cNvSpPr>
            <a:spLocks noGrp="1"/>
          </p:cNvSpPr>
          <p:nvPr>
            <p:ph type="title"/>
          </p:nvPr>
        </p:nvSpPr>
        <p:spPr>
          <a:xfrm>
            <a:off x="1640156" y="641907"/>
            <a:ext cx="8911687" cy="916591"/>
          </a:xfrm>
        </p:spPr>
        <p:txBody>
          <a:bodyPr>
            <a:normAutofit/>
          </a:bodyPr>
          <a:lstStyle/>
          <a:p>
            <a:r>
              <a:rPr lang="en-US" sz="4000" b="1" dirty="0">
                <a:latin typeface="Arial" panose="020B0604020202020204" pitchFamily="34" charset="0"/>
                <a:cs typeface="Arial" panose="020B0604020202020204" pitchFamily="34" charset="0"/>
              </a:rPr>
              <a:t>Data Transformation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CDB62C1-7ABC-FE66-8F1C-6E9BD8204878}"/>
              </a:ext>
            </a:extLst>
          </p:cNvPr>
          <p:cNvSpPr>
            <a:spLocks noGrp="1"/>
          </p:cNvSpPr>
          <p:nvPr>
            <p:ph idx="1"/>
          </p:nvPr>
        </p:nvSpPr>
        <p:spPr>
          <a:xfrm>
            <a:off x="1728591" y="1558498"/>
            <a:ext cx="10333973" cy="4217096"/>
          </a:xfrm>
        </p:spPr>
        <p:txBody>
          <a:bodyPr>
            <a:normAutofit/>
          </a:bodyPr>
          <a:lstStyle/>
          <a:p>
            <a:pPr marL="0" indent="0">
              <a:buNone/>
            </a:pPr>
            <a:r>
              <a:rPr lang="en-US" b="1" dirty="0">
                <a:latin typeface="Arial" panose="020B0604020202020204" pitchFamily="34" charset="0"/>
                <a:cs typeface="Arial" panose="020B0604020202020204" pitchFamily="34" charset="0"/>
              </a:rPr>
              <a:t>Data Transformation Overview</a:t>
            </a:r>
          </a:p>
          <a:p>
            <a:r>
              <a:rPr lang="en-US" b="1" dirty="0">
                <a:latin typeface="Arial" panose="020B0604020202020204" pitchFamily="34" charset="0"/>
                <a:cs typeface="Arial" panose="020B0604020202020204" pitchFamily="34" charset="0"/>
              </a:rPr>
              <a:t>Data Cleaning</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sz="1800" b="1" dirty="0">
                <a:latin typeface="Arial" panose="020B0604020202020204" pitchFamily="34" charset="0"/>
                <a:cs typeface="Arial" panose="020B0604020202020204" pitchFamily="34" charset="0"/>
              </a:rPr>
              <a:t>Handling Missing Values:</a:t>
            </a:r>
            <a:endParaRPr lang="en-US" sz="1800" dirty="0">
              <a:latin typeface="Arial" panose="020B0604020202020204" pitchFamily="34" charset="0"/>
              <a:cs typeface="Arial" panose="020B0604020202020204" pitchFamily="34" charset="0"/>
            </a:endParaRPr>
          </a:p>
          <a:p>
            <a:pPr marL="1143000" lvl="2" indent="-228600">
              <a:buFont typeface="+mj-lt"/>
              <a:buAutoNum type="arabicPeriod"/>
            </a:pPr>
            <a:r>
              <a:rPr lang="en-US" sz="1800" dirty="0">
                <a:latin typeface="Arial" panose="020B0604020202020204" pitchFamily="34" charset="0"/>
                <a:cs typeface="Arial" panose="020B0604020202020204" pitchFamily="34" charset="0"/>
              </a:rPr>
              <a:t>Identify and fill or remove missing data points.</a:t>
            </a:r>
          </a:p>
          <a:p>
            <a:pPr marL="742950" lvl="1" indent="-285750">
              <a:buFont typeface="+mj-lt"/>
              <a:buAutoNum type="arabicPeriod"/>
            </a:pPr>
            <a:r>
              <a:rPr lang="en-US" sz="1800" b="1" dirty="0">
                <a:latin typeface="Arial" panose="020B0604020202020204" pitchFamily="34" charset="0"/>
                <a:cs typeface="Arial" panose="020B0604020202020204" pitchFamily="34" charset="0"/>
              </a:rPr>
              <a:t>Removing Duplicates:</a:t>
            </a:r>
            <a:endParaRPr lang="en-US" sz="1800" dirty="0">
              <a:latin typeface="Arial" panose="020B0604020202020204" pitchFamily="34" charset="0"/>
              <a:cs typeface="Arial" panose="020B0604020202020204" pitchFamily="34" charset="0"/>
            </a:endParaRPr>
          </a:p>
          <a:p>
            <a:pPr marL="1143000" lvl="2" indent="-228600">
              <a:buFont typeface="+mj-lt"/>
              <a:buAutoNum type="arabicPeriod"/>
            </a:pPr>
            <a:r>
              <a:rPr lang="en-US" sz="1800" dirty="0">
                <a:latin typeface="Arial" panose="020B0604020202020204" pitchFamily="34" charset="0"/>
                <a:cs typeface="Arial" panose="020B0604020202020204" pitchFamily="34" charset="0"/>
              </a:rPr>
              <a:t>Detect and eliminate duplicate records to ensure data integrity.</a:t>
            </a:r>
          </a:p>
          <a:p>
            <a:r>
              <a:rPr lang="en-US" b="1" dirty="0">
                <a:latin typeface="Arial" panose="020B0604020202020204" pitchFamily="34" charset="0"/>
                <a:cs typeface="Arial" panose="020B0604020202020204" pitchFamily="34" charset="0"/>
              </a:rPr>
              <a:t>Data Normalization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sz="1800" b="1" dirty="0">
                <a:latin typeface="Arial" panose="020B0604020202020204" pitchFamily="34" charset="0"/>
                <a:cs typeface="Arial" panose="020B0604020202020204" pitchFamily="34" charset="0"/>
              </a:rPr>
              <a:t>Standardization:</a:t>
            </a:r>
            <a:endParaRPr lang="en-US" sz="1800" dirty="0">
              <a:latin typeface="Arial" panose="020B0604020202020204" pitchFamily="34" charset="0"/>
              <a:cs typeface="Arial" panose="020B0604020202020204" pitchFamily="34" charset="0"/>
            </a:endParaRPr>
          </a:p>
          <a:p>
            <a:pPr marL="1143000" lvl="2" indent="-228600">
              <a:buFont typeface="+mj-lt"/>
              <a:buAutoNum type="arabicPeriod"/>
            </a:pPr>
            <a:r>
              <a:rPr lang="en-US" sz="1800" dirty="0">
                <a:latin typeface="Arial" panose="020B0604020202020204" pitchFamily="34" charset="0"/>
                <a:cs typeface="Arial" panose="020B0604020202020204" pitchFamily="34" charset="0"/>
              </a:rPr>
              <a:t>Adjusting the scale of the data to have a mean of zero and a standard deviation of one.</a:t>
            </a:r>
          </a:p>
          <a:p>
            <a:pPr lvl="2">
              <a:buFont typeface="+mj-lt"/>
              <a:buAutoNum type="arabicPeriod"/>
            </a:pPr>
            <a:r>
              <a:rPr lang="en-US" sz="1900" dirty="0">
                <a:latin typeface="Arial" panose="020B0604020202020204" pitchFamily="34" charset="0"/>
                <a:cs typeface="Arial" panose="020B0604020202020204" pitchFamily="34" charset="0"/>
              </a:rPr>
              <a:t>Min-Max Scaling: Transforming features to a fixed range (0-1).</a:t>
            </a:r>
          </a:p>
          <a:p>
            <a:pPr marL="914400" lvl="2" indent="0">
              <a:buNone/>
            </a:pPr>
            <a:endParaRPr lang="en-US" sz="1900" dirty="0">
              <a:latin typeface="Arial" panose="020B0604020202020204" pitchFamily="34" charset="0"/>
              <a:cs typeface="Arial" panose="020B0604020202020204" pitchFamily="34" charset="0"/>
            </a:endParaRPr>
          </a:p>
          <a:p>
            <a:pPr marL="1143000" lvl="2" indent="-228600">
              <a:buFont typeface="+mj-lt"/>
              <a:buAutoNum type="arabicPeriod"/>
            </a:pP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8517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31E2B-115A-63D2-9F6D-4BEA787B5349}"/>
              </a:ext>
            </a:extLst>
          </p:cNvPr>
          <p:cNvSpPr>
            <a:spLocks noGrp="1"/>
          </p:cNvSpPr>
          <p:nvPr>
            <p:ph idx="1"/>
          </p:nvPr>
        </p:nvSpPr>
        <p:spPr>
          <a:xfrm>
            <a:off x="1590806" y="281835"/>
            <a:ext cx="9776020" cy="6294329"/>
          </a:xfrm>
        </p:spPr>
        <p:txBody>
          <a:bodyPr>
            <a:normAutofit lnSpcReduction="10000"/>
          </a:bodyPr>
          <a:lstStyle/>
          <a:p>
            <a:r>
              <a:rPr lang="en-US" b="1" dirty="0"/>
              <a:t>Feature Engineering</a:t>
            </a:r>
            <a:endParaRPr lang="en-US" dirty="0"/>
          </a:p>
          <a:p>
            <a:pPr>
              <a:buFont typeface="Arial" panose="020B0604020202020204" pitchFamily="34" charset="0"/>
              <a:buChar char="•"/>
            </a:pPr>
            <a:r>
              <a:rPr lang="en-US" b="1" dirty="0"/>
              <a:t>Creation of New Features:</a:t>
            </a:r>
            <a:endParaRPr lang="en-US" dirty="0"/>
          </a:p>
          <a:p>
            <a:pPr marL="742950" lvl="1" indent="-285750">
              <a:buFont typeface="Arial" panose="020B0604020202020204" pitchFamily="34" charset="0"/>
              <a:buChar char="•"/>
            </a:pPr>
            <a:r>
              <a:rPr lang="en-US" dirty="0"/>
              <a:t>Generating new columns based on existing data (e.g., BMI from weight and height).</a:t>
            </a:r>
          </a:p>
          <a:p>
            <a:pPr>
              <a:buFont typeface="Arial" panose="020B0604020202020204" pitchFamily="34" charset="0"/>
              <a:buChar char="•"/>
            </a:pPr>
            <a:r>
              <a:rPr lang="en-US" b="1" dirty="0"/>
              <a:t>Encoding Categorical Variables:</a:t>
            </a:r>
            <a:endParaRPr lang="en-US" dirty="0"/>
          </a:p>
          <a:p>
            <a:pPr marL="742950" lvl="1" indent="-285750">
              <a:buFont typeface="Arial" panose="020B0604020202020204" pitchFamily="34" charset="0"/>
              <a:buChar char="•"/>
            </a:pPr>
            <a:r>
              <a:rPr lang="en-US" dirty="0"/>
              <a:t>Converting categorical data into numerical format using techniques like one-hot encoding.</a:t>
            </a:r>
          </a:p>
          <a:p>
            <a:r>
              <a:rPr lang="en-US" b="1" dirty="0"/>
              <a:t>Data Integration</a:t>
            </a:r>
            <a:endParaRPr lang="en-US" dirty="0"/>
          </a:p>
          <a:p>
            <a:pPr>
              <a:buFont typeface="Arial" panose="020B0604020202020204" pitchFamily="34" charset="0"/>
              <a:buChar char="•"/>
            </a:pPr>
            <a:r>
              <a:rPr lang="en-US" b="1" dirty="0"/>
              <a:t>Merging Data:</a:t>
            </a:r>
            <a:endParaRPr lang="en-US" dirty="0"/>
          </a:p>
          <a:p>
            <a:pPr marL="742950" lvl="1" indent="-285750">
              <a:buFont typeface="Arial" panose="020B0604020202020204" pitchFamily="34" charset="0"/>
              <a:buChar char="•"/>
            </a:pPr>
            <a:r>
              <a:rPr lang="en-US" dirty="0"/>
              <a:t>Combining multiple datasets or sources into a single cohesive dataset.</a:t>
            </a:r>
          </a:p>
          <a:p>
            <a:r>
              <a:rPr lang="en-US" b="1" dirty="0"/>
              <a:t>Data Reduction</a:t>
            </a:r>
            <a:endParaRPr lang="en-US" dirty="0"/>
          </a:p>
          <a:p>
            <a:pPr>
              <a:buFont typeface="Arial" panose="020B0604020202020204" pitchFamily="34" charset="0"/>
              <a:buChar char="•"/>
            </a:pPr>
            <a:r>
              <a:rPr lang="en-US" b="1" dirty="0"/>
              <a:t>Dimensionality Reduction:</a:t>
            </a:r>
            <a:endParaRPr lang="en-US" dirty="0"/>
          </a:p>
          <a:p>
            <a:pPr marL="742950" lvl="1" indent="-285750">
              <a:buFont typeface="Arial" panose="020B0604020202020204" pitchFamily="34" charset="0"/>
              <a:buChar char="•"/>
            </a:pPr>
            <a:r>
              <a:rPr lang="en-US" dirty="0"/>
              <a:t>Using methods like PCA to reduce the number of features while retaining important information.</a:t>
            </a:r>
          </a:p>
          <a:p>
            <a:r>
              <a:rPr lang="en-US" b="1" dirty="0"/>
              <a:t>Data Transformation Techniques</a:t>
            </a:r>
            <a:endParaRPr lang="en-US" dirty="0"/>
          </a:p>
          <a:p>
            <a:pPr>
              <a:buFont typeface="Arial" panose="020B0604020202020204" pitchFamily="34" charset="0"/>
              <a:buChar char="•"/>
            </a:pPr>
            <a:r>
              <a:rPr lang="en-US" b="1" dirty="0"/>
              <a:t>Log Transformation:</a:t>
            </a:r>
            <a:endParaRPr lang="en-US" dirty="0"/>
          </a:p>
          <a:p>
            <a:pPr marL="742950" lvl="1" indent="-285750">
              <a:buFont typeface="Arial" panose="020B0604020202020204" pitchFamily="34" charset="0"/>
              <a:buChar char="•"/>
            </a:pPr>
            <a:r>
              <a:rPr lang="en-US" dirty="0"/>
              <a:t>Applying log transformation to handle skewed data distributions.</a:t>
            </a:r>
          </a:p>
          <a:p>
            <a:pPr>
              <a:buFont typeface="Arial" panose="020B0604020202020204" pitchFamily="34" charset="0"/>
              <a:buChar char="•"/>
            </a:pPr>
            <a:r>
              <a:rPr lang="en-US" b="1" dirty="0"/>
              <a:t>Box-Cox Transformation:</a:t>
            </a:r>
            <a:endParaRPr lang="en-US" dirty="0"/>
          </a:p>
          <a:p>
            <a:pPr marL="742950" lvl="1" indent="-285750">
              <a:buFont typeface="Arial" panose="020B0604020202020204" pitchFamily="34" charset="0"/>
              <a:buChar char="•"/>
            </a:pPr>
            <a:r>
              <a:rPr lang="en-US" dirty="0"/>
              <a:t>Stabilizing variance and making the data more normal distribution-like.</a:t>
            </a:r>
          </a:p>
          <a:p>
            <a:endParaRPr lang="en-US" dirty="0"/>
          </a:p>
        </p:txBody>
      </p:sp>
    </p:spTree>
    <p:extLst>
      <p:ext uri="{BB962C8B-B14F-4D97-AF65-F5344CB8AC3E}">
        <p14:creationId xmlns:p14="http://schemas.microsoft.com/office/powerpoint/2010/main" val="387507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084E-79F1-EFDC-2392-143F848FC107}"/>
              </a:ext>
            </a:extLst>
          </p:cNvPr>
          <p:cNvSpPr>
            <a:spLocks noGrp="1"/>
          </p:cNvSpPr>
          <p:nvPr>
            <p:ph type="title"/>
          </p:nvPr>
        </p:nvSpPr>
        <p:spPr>
          <a:xfrm>
            <a:off x="2592925" y="624110"/>
            <a:ext cx="8911687" cy="766279"/>
          </a:xfrm>
        </p:spPr>
        <p:txBody>
          <a:bodyPr>
            <a:normAutofit/>
          </a:bodyPr>
          <a:lstStyle/>
          <a:p>
            <a:r>
              <a:rPr lang="en-US" sz="4000" dirty="0">
                <a:latin typeface="Arial" panose="020B0604020202020204" pitchFamily="34" charset="0"/>
                <a:cs typeface="Arial" panose="020B0604020202020204" pitchFamily="34" charset="0"/>
              </a:rPr>
              <a:t>Machine Learning Models</a:t>
            </a:r>
          </a:p>
        </p:txBody>
      </p:sp>
      <p:sp>
        <p:nvSpPr>
          <p:cNvPr id="3" name="Content Placeholder 2">
            <a:extLst>
              <a:ext uri="{FF2B5EF4-FFF2-40B4-BE49-F238E27FC236}">
                <a16:creationId xmlns:a16="http://schemas.microsoft.com/office/drawing/2014/main" id="{58CDED50-B29B-9634-7F08-EF98E27B5951}"/>
              </a:ext>
            </a:extLst>
          </p:cNvPr>
          <p:cNvSpPr>
            <a:spLocks noGrp="1"/>
          </p:cNvSpPr>
          <p:nvPr>
            <p:ph idx="1"/>
          </p:nvPr>
        </p:nvSpPr>
        <p:spPr>
          <a:xfrm>
            <a:off x="2589212" y="2112827"/>
            <a:ext cx="8915400" cy="4121063"/>
          </a:xfrm>
        </p:spPr>
        <p:txBody>
          <a:bodyPr/>
          <a:lstStyle/>
          <a:p>
            <a:pPr>
              <a:buFont typeface="Wingdings" pitchFamily="2" charset="2"/>
              <a:buChar char="Ø"/>
            </a:pPr>
            <a:r>
              <a:rPr lang="en-US" b="1" dirty="0">
                <a:latin typeface="Arial" panose="020B0604020202020204" pitchFamily="34" charset="0"/>
                <a:cs typeface="Arial" panose="020B0604020202020204" pitchFamily="34" charset="0"/>
              </a:rPr>
              <a:t>Logistic Regression</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Description</a:t>
            </a:r>
            <a:r>
              <a:rPr lang="en-US" dirty="0">
                <a:latin typeface="Arial" panose="020B0604020202020204" pitchFamily="34" charset="0"/>
                <a:cs typeface="Arial" panose="020B0604020202020204" pitchFamily="34" charset="0"/>
              </a:rPr>
              <a:t>: A statistical method for binary classification that models the probability of an outcome based on input features.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Application</a:t>
            </a:r>
            <a:r>
              <a:rPr lang="en-US" dirty="0">
                <a:latin typeface="Arial" panose="020B0604020202020204" pitchFamily="34" charset="0"/>
                <a:cs typeface="Arial" panose="020B0604020202020204" pitchFamily="34" charset="0"/>
              </a:rPr>
              <a:t>: Applied to predict binary outcomes, such as pass/fail or healthy/unhealthy statuses of students.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Advantages</a:t>
            </a:r>
            <a:r>
              <a:rPr lang="en-US" dirty="0">
                <a:latin typeface="Arial" panose="020B0604020202020204" pitchFamily="34" charset="0"/>
                <a:cs typeface="Arial" panose="020B0604020202020204" pitchFamily="34" charset="0"/>
              </a:rPr>
              <a:t>: Simple to implement, interpretable, and efficient for binary classification problems.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Challenges</a:t>
            </a:r>
            <a:r>
              <a:rPr lang="en-US" dirty="0">
                <a:latin typeface="Arial" panose="020B0604020202020204" pitchFamily="34" charset="0"/>
                <a:cs typeface="Arial" panose="020B0604020202020204" pitchFamily="34" charset="0"/>
              </a:rPr>
              <a:t>: Assumes a linear relationship between input features and the log-odds of the outcome, which may not always hold.</a:t>
            </a:r>
          </a:p>
          <a:p>
            <a:endParaRPr lang="en-US" dirty="0"/>
          </a:p>
        </p:txBody>
      </p:sp>
    </p:spTree>
    <p:extLst>
      <p:ext uri="{BB962C8B-B14F-4D97-AF65-F5344CB8AC3E}">
        <p14:creationId xmlns:p14="http://schemas.microsoft.com/office/powerpoint/2010/main" val="283659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0206F-B24A-FADF-30DC-44D15A4312FE}"/>
              </a:ext>
            </a:extLst>
          </p:cNvPr>
          <p:cNvSpPr>
            <a:spLocks noGrp="1"/>
          </p:cNvSpPr>
          <p:nvPr>
            <p:ph idx="1"/>
          </p:nvPr>
        </p:nvSpPr>
        <p:spPr>
          <a:xfrm>
            <a:off x="2242159" y="1240077"/>
            <a:ext cx="9224875" cy="4659683"/>
          </a:xfrm>
        </p:spPr>
        <p:txBody>
          <a:bodyPr>
            <a:normAutofit lnSpcReduction="10000"/>
          </a:bodyPr>
          <a:lstStyle/>
          <a:p>
            <a:pPr marL="0" indent="0">
              <a:buNone/>
            </a:pPr>
            <a:r>
              <a:rPr lang="en-US" sz="4000" b="1" dirty="0">
                <a:latin typeface="Arial" panose="020B0604020202020204" pitchFamily="34" charset="0"/>
                <a:cs typeface="Arial" panose="020B0604020202020204" pitchFamily="34" charset="0"/>
              </a:rPr>
              <a:t>Decision Trees:</a:t>
            </a:r>
            <a:r>
              <a:rPr lang="en-US" sz="4000" dirty="0">
                <a:latin typeface="Arial" panose="020B0604020202020204" pitchFamily="34" charset="0"/>
                <a:cs typeface="Arial" panose="020B0604020202020204" pitchFamily="34" charset="0"/>
              </a:rPr>
              <a:t> </a:t>
            </a:r>
          </a:p>
          <a:p>
            <a:pPr marL="0" indent="0">
              <a:buNone/>
            </a:pPr>
            <a:endParaRPr lang="en-US" sz="4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Decision trees are a versatile machine learning model used for both classification and regression tasks. </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They work by splitting the data into subsets based on the value of input features, creating a tree-like model of decisions. </a:t>
            </a:r>
          </a:p>
          <a:p>
            <a:pPr>
              <a:buFont typeface="Arial" panose="020B0604020202020204" pitchFamily="34" charset="0"/>
              <a:buChar char="•"/>
            </a:pPr>
            <a:r>
              <a:rPr lang="en-US" dirty="0">
                <a:latin typeface="Arial" panose="020B0604020202020204" pitchFamily="34" charset="0"/>
                <a:cs typeface="Arial" panose="020B0604020202020204" pitchFamily="34" charset="0"/>
              </a:rPr>
              <a:t>In this study, decision trees can be used to identify the most important factors affecting students' academic performance and to predict outcomes based on those factors. </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 model provides a clear visual representation of how different variables interact and influence the target variable, making it easier to interpret the results and draw actionable insights.</a:t>
            </a:r>
          </a:p>
        </p:txBody>
      </p:sp>
    </p:spTree>
    <p:extLst>
      <p:ext uri="{BB962C8B-B14F-4D97-AF65-F5344CB8AC3E}">
        <p14:creationId xmlns:p14="http://schemas.microsoft.com/office/powerpoint/2010/main" val="308713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47B-037E-9055-7F64-FDCB04FBE0B9}"/>
              </a:ext>
            </a:extLst>
          </p:cNvPr>
          <p:cNvSpPr>
            <a:spLocks noGrp="1"/>
          </p:cNvSpPr>
          <p:nvPr>
            <p:ph type="title"/>
          </p:nvPr>
        </p:nvSpPr>
        <p:spPr>
          <a:xfrm>
            <a:off x="1721556" y="444673"/>
            <a:ext cx="9199823" cy="463464"/>
          </a:xfrm>
        </p:spPr>
        <p:txBody>
          <a:bodyPr>
            <a:noAutofit/>
          </a:bodyPr>
          <a:lstStyle/>
          <a:p>
            <a:r>
              <a:rPr lang="en-US" sz="4000" dirty="0">
                <a:latin typeface="Arial" panose="020B0604020202020204" pitchFamily="34" charset="0"/>
                <a:cs typeface="Arial" panose="020B0604020202020204" pitchFamily="34" charset="0"/>
              </a:rPr>
              <a:t>Artificial neural networks (ANN)</a:t>
            </a:r>
          </a:p>
        </p:txBody>
      </p:sp>
      <p:sp>
        <p:nvSpPr>
          <p:cNvPr id="3" name="Content Placeholder 2">
            <a:extLst>
              <a:ext uri="{FF2B5EF4-FFF2-40B4-BE49-F238E27FC236}">
                <a16:creationId xmlns:a16="http://schemas.microsoft.com/office/drawing/2014/main" id="{94C21807-3CE1-4C60-30E8-DBAB01147CE8}"/>
              </a:ext>
            </a:extLst>
          </p:cNvPr>
          <p:cNvSpPr>
            <a:spLocks noGrp="1"/>
          </p:cNvSpPr>
          <p:nvPr>
            <p:ph idx="1"/>
          </p:nvPr>
        </p:nvSpPr>
        <p:spPr>
          <a:xfrm>
            <a:off x="1402917" y="1390390"/>
            <a:ext cx="10484284" cy="4559473"/>
          </a:xfrm>
        </p:spPr>
        <p:txBody>
          <a:bodyPr>
            <a:normAutofit/>
          </a:bodyPr>
          <a:lstStyle/>
          <a:p>
            <a:pPr>
              <a:buFont typeface="Wingdings" pitchFamily="2" charset="2"/>
              <a:buChar char="Ø"/>
            </a:pPr>
            <a:r>
              <a:rPr lang="en-US" dirty="0">
                <a:latin typeface="Arial" panose="020B0604020202020204" pitchFamily="34" charset="0"/>
                <a:cs typeface="Arial" panose="020B0604020202020204" pitchFamily="34" charset="0"/>
              </a:rPr>
              <a:t>Artificial Neural Networks (ANNs) are computing systems inspired by the biological neural networks seen in animal brains. These systems learn to do tasks by analyzing examples, rather than being coded with task-specific rules. Here is a breakdown of the main features of ANN:</a:t>
            </a:r>
          </a:p>
          <a:p>
            <a:pPr>
              <a:buFont typeface="Wingdings" pitchFamily="2" charset="2"/>
              <a:buChar char="Ø"/>
            </a:pPr>
            <a:r>
              <a:rPr lang="en-US" b="1" dirty="0">
                <a:latin typeface="Arial" panose="020B0604020202020204" pitchFamily="34" charset="0"/>
                <a:cs typeface="Arial" panose="020B0604020202020204" pitchFamily="34" charset="0"/>
              </a:rPr>
              <a:t>Architecture: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Node layers (neurons) are the foundation of ANNs. Each layer connects to the next to build a network. Typically consists of three layers: input, one or more hidden layers, and output.</a:t>
            </a:r>
          </a:p>
          <a:p>
            <a:pPr>
              <a:buFont typeface="Wingdings" pitchFamily="2" charset="2"/>
              <a:buChar char="Ø"/>
            </a:pPr>
            <a:r>
              <a:rPr lang="en-US" b="1" dirty="0">
                <a:latin typeface="Arial" panose="020B0604020202020204" pitchFamily="34" charset="0"/>
                <a:cs typeface="Arial" panose="020B0604020202020204" pitchFamily="34" charset="0"/>
              </a:rPr>
              <a:t>Training:</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Backpropagation is an algorithm that the network uses to learn from data.</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During training, the network adjusts its weights based on the difference between the expected and actual outputs.</a:t>
            </a:r>
          </a:p>
          <a:p>
            <a:pPr>
              <a:buFont typeface="Wingdings" pitchFamily="2" charset="2"/>
              <a:buChar char="Ø"/>
            </a:pPr>
            <a:r>
              <a:rPr lang="en-US" b="1" dirty="0">
                <a:latin typeface="Arial" panose="020B0604020202020204" pitchFamily="34" charset="0"/>
                <a:cs typeface="Arial" panose="020B0604020202020204" pitchFamily="34" charset="0"/>
              </a:rPr>
              <a:t>Applications: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Image and speech recognition, medical diagnostics, and predictive analytics are some of the applications. Effective on complex datasets with nonlinear interactions.</a:t>
            </a:r>
          </a:p>
          <a:p>
            <a:pPr marL="0" indent="0">
              <a:buNone/>
            </a:pPr>
            <a:endParaRPr lang="en-US" sz="1800" dirty="0">
              <a:latin typeface="Arial" panose="020B0604020202020204" pitchFamily="34" charset="0"/>
              <a:cs typeface="Arial" panose="020B0604020202020204" pitchFamily="34" charset="0"/>
            </a:endParaRPr>
          </a:p>
          <a:p>
            <a:pPr>
              <a:buFont typeface="Wingdings" pitchFamily="2" charset="2"/>
              <a:buChar char="Ø"/>
            </a:pPr>
            <a:endParaRPr lang="en-US" dirty="0"/>
          </a:p>
        </p:txBody>
      </p:sp>
    </p:spTree>
    <p:extLst>
      <p:ext uri="{BB962C8B-B14F-4D97-AF65-F5344CB8AC3E}">
        <p14:creationId xmlns:p14="http://schemas.microsoft.com/office/powerpoint/2010/main" val="232559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D3BA-B24E-E0AA-649E-AF629C79FF8C}"/>
              </a:ext>
            </a:extLst>
          </p:cNvPr>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Random Forest</a:t>
            </a:r>
            <a:br>
              <a:rPr lang="en-US" b="1" dirty="0"/>
            </a:br>
            <a:endParaRPr lang="en-US" dirty="0"/>
          </a:p>
        </p:txBody>
      </p:sp>
      <p:sp>
        <p:nvSpPr>
          <p:cNvPr id="3" name="Content Placeholder 2">
            <a:extLst>
              <a:ext uri="{FF2B5EF4-FFF2-40B4-BE49-F238E27FC236}">
                <a16:creationId xmlns:a16="http://schemas.microsoft.com/office/drawing/2014/main" id="{0F426FE4-8B80-4D12-4A46-0820BFFC7B0B}"/>
              </a:ext>
            </a:extLst>
          </p:cNvPr>
          <p:cNvSpPr>
            <a:spLocks noGrp="1"/>
          </p:cNvSpPr>
          <p:nvPr>
            <p:ph idx="1"/>
          </p:nvPr>
        </p:nvSpPr>
        <p:spPr>
          <a:xfrm>
            <a:off x="2426373" y="2258860"/>
            <a:ext cx="8915400" cy="3189962"/>
          </a:xfrm>
        </p:spPr>
        <p:txBody>
          <a:bodyPr/>
          <a:lstStyle/>
          <a:p>
            <a:pPr>
              <a:buFont typeface="Arial" panose="020B0604020202020204" pitchFamily="34" charset="0"/>
              <a:buChar char="•"/>
            </a:pPr>
            <a:r>
              <a:rPr lang="en-US" b="1" dirty="0">
                <a:latin typeface="Arial" panose="020B0604020202020204" pitchFamily="34" charset="0"/>
                <a:cs typeface="Arial" panose="020B0604020202020204" pitchFamily="34" charset="0"/>
              </a:rPr>
              <a:t>Description</a:t>
            </a:r>
            <a:r>
              <a:rPr lang="en-US" dirty="0">
                <a:latin typeface="Arial" panose="020B0604020202020204" pitchFamily="34" charset="0"/>
                <a:cs typeface="Arial" panose="020B0604020202020204" pitchFamily="34" charset="0"/>
              </a:rPr>
              <a:t>: An ensemble learning method using multiple decision trees to improve predictive performance.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Application</a:t>
            </a:r>
            <a:r>
              <a:rPr lang="en-US" dirty="0">
                <a:latin typeface="Arial" panose="020B0604020202020204" pitchFamily="34" charset="0"/>
                <a:cs typeface="Arial" panose="020B0604020202020204" pitchFamily="34" charset="0"/>
              </a:rPr>
              <a:t>: Utilized to predict student outcomes based on health and academic performance data.</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Advantages</a:t>
            </a:r>
            <a:r>
              <a:rPr lang="en-US" dirty="0">
                <a:latin typeface="Arial" panose="020B0604020202020204" pitchFamily="34" charset="0"/>
                <a:cs typeface="Arial" panose="020B0604020202020204" pitchFamily="34" charset="0"/>
              </a:rPr>
              <a:t>: Handles a large number of features, reduces overfitting, and provides high accuracy.</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Challenges</a:t>
            </a:r>
            <a:r>
              <a:rPr lang="en-US" dirty="0">
                <a:latin typeface="Arial" panose="020B0604020202020204" pitchFamily="34" charset="0"/>
                <a:cs typeface="Arial" panose="020B0604020202020204" pitchFamily="34" charset="0"/>
              </a:rPr>
              <a:t>: Computationally intensive and can be difficult to interpret.</a:t>
            </a:r>
          </a:p>
          <a:p>
            <a:endParaRPr lang="en-US" dirty="0"/>
          </a:p>
        </p:txBody>
      </p:sp>
    </p:spTree>
    <p:extLst>
      <p:ext uri="{BB962C8B-B14F-4D97-AF65-F5344CB8AC3E}">
        <p14:creationId xmlns:p14="http://schemas.microsoft.com/office/powerpoint/2010/main" val="341067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D946-3E62-BBF7-CA8A-1E9A957A6E31}"/>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Results</a:t>
            </a:r>
          </a:p>
        </p:txBody>
      </p:sp>
      <p:graphicFrame>
        <p:nvGraphicFramePr>
          <p:cNvPr id="4" name="Content Placeholder 3">
            <a:extLst>
              <a:ext uri="{FF2B5EF4-FFF2-40B4-BE49-F238E27FC236}">
                <a16:creationId xmlns:a16="http://schemas.microsoft.com/office/drawing/2014/main" id="{F32FBB06-654E-B16A-0CBF-D424FD9D6B99}"/>
              </a:ext>
            </a:extLst>
          </p:cNvPr>
          <p:cNvGraphicFramePr>
            <a:graphicFrameLocks noGrp="1"/>
          </p:cNvGraphicFramePr>
          <p:nvPr>
            <p:ph idx="1"/>
            <p:extLst>
              <p:ext uri="{D42A27DB-BD31-4B8C-83A1-F6EECF244321}">
                <p14:modId xmlns:p14="http://schemas.microsoft.com/office/powerpoint/2010/main" val="1326328437"/>
              </p:ext>
            </p:extLst>
          </p:nvPr>
        </p:nvGraphicFramePr>
        <p:xfrm>
          <a:off x="2125750" y="1905000"/>
          <a:ext cx="8915400" cy="3732756"/>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183273375"/>
                    </a:ext>
                  </a:extLst>
                </a:gridCol>
                <a:gridCol w="4457700">
                  <a:extLst>
                    <a:ext uri="{9D8B030D-6E8A-4147-A177-3AD203B41FA5}">
                      <a16:colId xmlns:a16="http://schemas.microsoft.com/office/drawing/2014/main" val="1754908071"/>
                    </a:ext>
                  </a:extLst>
                </a:gridCol>
              </a:tblGrid>
              <a:tr h="756572">
                <a:tc>
                  <a:txBody>
                    <a:bodyPr/>
                    <a:lstStyle/>
                    <a:p>
                      <a:pPr algn="just"/>
                      <a:r>
                        <a:rPr lang="en-US" dirty="0"/>
                        <a:t>                         </a:t>
                      </a:r>
                      <a:r>
                        <a:rPr lang="en-US" sz="2000" dirty="0">
                          <a:latin typeface="Arial" panose="020B0604020202020204" pitchFamily="34" charset="0"/>
                          <a:cs typeface="Arial" panose="020B0604020202020204" pitchFamily="34" charset="0"/>
                        </a:rPr>
                        <a:t>Model </a:t>
                      </a:r>
                    </a:p>
                  </a:txBody>
                  <a:tcPr/>
                </a:tc>
                <a:tc>
                  <a:txBody>
                    <a:bodyPr/>
                    <a:lstStyle/>
                    <a:p>
                      <a:r>
                        <a:rPr lang="en-US" dirty="0"/>
                        <a:t>                          </a:t>
                      </a:r>
                      <a:r>
                        <a:rPr lang="en-US" sz="2000" dirty="0">
                          <a:latin typeface="Arial" panose="020B0604020202020204" pitchFamily="34" charset="0"/>
                          <a:cs typeface="Arial" panose="020B0604020202020204" pitchFamily="34" charset="0"/>
                        </a:rPr>
                        <a:t>Accuracy</a:t>
                      </a:r>
                    </a:p>
                  </a:txBody>
                  <a:tcPr/>
                </a:tc>
                <a:extLst>
                  <a:ext uri="{0D108BD9-81ED-4DB2-BD59-A6C34878D82A}">
                    <a16:rowId xmlns:a16="http://schemas.microsoft.com/office/drawing/2014/main" val="2517530906"/>
                  </a:ext>
                </a:extLst>
              </a:tr>
              <a:tr h="744046">
                <a:tc>
                  <a:txBody>
                    <a:bodyPr/>
                    <a:lstStyle/>
                    <a:p>
                      <a:r>
                        <a:rPr lang="en-US" sz="2000" dirty="0">
                          <a:latin typeface="Arial" panose="020B0604020202020204" pitchFamily="34" charset="0"/>
                          <a:cs typeface="Arial" panose="020B0604020202020204" pitchFamily="34" charset="0"/>
                        </a:rPr>
                        <a:t>Random Forest</a:t>
                      </a:r>
                    </a:p>
                  </a:txBody>
                  <a:tcPr/>
                </a:tc>
                <a:tc>
                  <a:txBody>
                    <a:bodyPr/>
                    <a:lstStyle/>
                    <a:p>
                      <a:pPr algn="just"/>
                      <a:r>
                        <a:rPr lang="en-US" sz="2000" dirty="0">
                          <a:latin typeface="Arial" panose="020B0604020202020204" pitchFamily="34" charset="0"/>
                          <a:cs typeface="Arial" panose="020B0604020202020204" pitchFamily="34" charset="0"/>
                        </a:rPr>
                        <a:t>                            71.4</a:t>
                      </a:r>
                    </a:p>
                  </a:txBody>
                  <a:tcPr/>
                </a:tc>
                <a:extLst>
                  <a:ext uri="{0D108BD9-81ED-4DB2-BD59-A6C34878D82A}">
                    <a16:rowId xmlns:a16="http://schemas.microsoft.com/office/drawing/2014/main" val="2541606242"/>
                  </a:ext>
                </a:extLst>
              </a:tr>
              <a:tr h="744046">
                <a:tc>
                  <a:txBody>
                    <a:bodyPr/>
                    <a:lstStyle/>
                    <a:p>
                      <a:r>
                        <a:rPr lang="en-US" sz="2000" dirty="0">
                          <a:latin typeface="Arial" panose="020B0604020202020204" pitchFamily="34" charset="0"/>
                          <a:cs typeface="Arial" panose="020B0604020202020204" pitchFamily="34" charset="0"/>
                        </a:rPr>
                        <a:t>Logistic Regression</a:t>
                      </a:r>
                    </a:p>
                  </a:txBody>
                  <a:tcPr/>
                </a:tc>
                <a:tc>
                  <a:txBody>
                    <a:bodyPr/>
                    <a:lstStyle/>
                    <a:p>
                      <a:r>
                        <a:rPr lang="en-US" sz="2000" dirty="0">
                          <a:latin typeface="Arial" panose="020B0604020202020204" pitchFamily="34" charset="0"/>
                          <a:cs typeface="Arial" panose="020B0604020202020204" pitchFamily="34" charset="0"/>
                        </a:rPr>
                        <a:t>                           57.1</a:t>
                      </a:r>
                    </a:p>
                  </a:txBody>
                  <a:tcPr/>
                </a:tc>
                <a:extLst>
                  <a:ext uri="{0D108BD9-81ED-4DB2-BD59-A6C34878D82A}">
                    <a16:rowId xmlns:a16="http://schemas.microsoft.com/office/drawing/2014/main" val="1830877403"/>
                  </a:ext>
                </a:extLst>
              </a:tr>
              <a:tr h="744046">
                <a:tc>
                  <a:txBody>
                    <a:bodyPr/>
                    <a:lstStyle/>
                    <a:p>
                      <a:r>
                        <a:rPr lang="en-US" sz="2000" dirty="0">
                          <a:latin typeface="Arial" panose="020B0604020202020204" pitchFamily="34" charset="0"/>
                          <a:cs typeface="Arial" panose="020B0604020202020204" pitchFamily="34" charset="0"/>
                        </a:rPr>
                        <a:t>Decision Tree</a:t>
                      </a:r>
                    </a:p>
                  </a:txBody>
                  <a:tcPr/>
                </a:tc>
                <a:tc>
                  <a:txBody>
                    <a:bodyPr/>
                    <a:lstStyle/>
                    <a:p>
                      <a:r>
                        <a:rPr lang="en-US" sz="2000" dirty="0">
                          <a:latin typeface="Arial" panose="020B0604020202020204" pitchFamily="34" charset="0"/>
                          <a:cs typeface="Arial" panose="020B0604020202020204" pitchFamily="34" charset="0"/>
                        </a:rPr>
                        <a:t>                           53.9</a:t>
                      </a:r>
                    </a:p>
                  </a:txBody>
                  <a:tcPr/>
                </a:tc>
                <a:extLst>
                  <a:ext uri="{0D108BD9-81ED-4DB2-BD59-A6C34878D82A}">
                    <a16:rowId xmlns:a16="http://schemas.microsoft.com/office/drawing/2014/main" val="1234708348"/>
                  </a:ext>
                </a:extLst>
              </a:tr>
              <a:tr h="744046">
                <a:tc>
                  <a:txBody>
                    <a:bodyPr/>
                    <a:lstStyle/>
                    <a:p>
                      <a:r>
                        <a:rPr lang="en-US" sz="2000" dirty="0">
                          <a:latin typeface="Arial" panose="020B0604020202020204" pitchFamily="34" charset="0"/>
                          <a:cs typeface="Arial" panose="020B0604020202020204" pitchFamily="34" charset="0"/>
                        </a:rPr>
                        <a:t>ANN</a:t>
                      </a:r>
                    </a:p>
                  </a:txBody>
                  <a:tcPr/>
                </a:tc>
                <a:tc>
                  <a:txBody>
                    <a:bodyPr/>
                    <a:lstStyle/>
                    <a:p>
                      <a:r>
                        <a:rPr lang="en-US" sz="2000" dirty="0">
                          <a:latin typeface="Arial" panose="020B0604020202020204" pitchFamily="34" charset="0"/>
                          <a:cs typeface="Arial" panose="020B0604020202020204" pitchFamily="34" charset="0"/>
                        </a:rPr>
                        <a:t>                           69.8</a:t>
                      </a:r>
                    </a:p>
                  </a:txBody>
                  <a:tcPr/>
                </a:tc>
                <a:extLst>
                  <a:ext uri="{0D108BD9-81ED-4DB2-BD59-A6C34878D82A}">
                    <a16:rowId xmlns:a16="http://schemas.microsoft.com/office/drawing/2014/main" val="3056885544"/>
                  </a:ext>
                </a:extLst>
              </a:tr>
            </a:tbl>
          </a:graphicData>
        </a:graphic>
      </p:graphicFrame>
    </p:spTree>
    <p:extLst>
      <p:ext uri="{BB962C8B-B14F-4D97-AF65-F5344CB8AC3E}">
        <p14:creationId xmlns:p14="http://schemas.microsoft.com/office/powerpoint/2010/main" val="7440807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TotalTime>
  <Words>1197</Words>
  <Application>Microsoft Macintosh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KDD  DELIVERABLE 3</vt:lpstr>
      <vt:lpstr>Introduction</vt:lpstr>
      <vt:lpstr>Data Transformation</vt:lpstr>
      <vt:lpstr>PowerPoint Presentation</vt:lpstr>
      <vt:lpstr>Machine Learning Models</vt:lpstr>
      <vt:lpstr>PowerPoint Presentation</vt:lpstr>
      <vt:lpstr>Artificial neural networks (ANN)</vt:lpstr>
      <vt:lpstr>Random Forest </vt:lpstr>
      <vt:lpstr>Results</vt:lpstr>
      <vt:lpstr>Problems Faced </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Mahalakshmi Vishnumolakala</dc:creator>
  <cp:lastModifiedBy>Venkata Mahalakshmi Vishnumolakala</cp:lastModifiedBy>
  <cp:revision>2</cp:revision>
  <dcterms:created xsi:type="dcterms:W3CDTF">2024-08-06T22:43:54Z</dcterms:created>
  <dcterms:modified xsi:type="dcterms:W3CDTF">2024-08-07T01:21:44Z</dcterms:modified>
</cp:coreProperties>
</file>