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sldIdLst>
    <p:sldId id="256" r:id="rId5"/>
    <p:sldId id="257" r:id="rId6"/>
    <p:sldId id="258" r:id="rId7"/>
    <p:sldId id="265" r:id="rId8"/>
    <p:sldId id="266" r:id="rId9"/>
    <p:sldId id="262" r:id="rId10"/>
    <p:sldId id="263" r:id="rId11"/>
    <p:sldId id="259" r:id="rId12"/>
    <p:sldId id="270" r:id="rId13"/>
    <p:sldId id="273" r:id="rId14"/>
    <p:sldId id="271" r:id="rId15"/>
    <p:sldId id="276" r:id="rId16"/>
    <p:sldId id="277" r:id="rId17"/>
    <p:sldId id="269" r:id="rId18"/>
    <p:sldId id="275" r:id="rId19"/>
    <p:sldId id="278" r:id="rId20"/>
    <p:sldId id="268"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4" d="100"/>
          <a:sy n="64" d="100"/>
        </p:scale>
        <p:origin x="42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1092C-5A05-4150-8359-C1688FF779FC}"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42EC8774-362A-4C65-9826-5181F3BCF14F}">
      <dgm:prSet/>
      <dgm:spPr/>
      <dgm:t>
        <a:bodyPr/>
        <a:lstStyle/>
        <a:p>
          <a:r>
            <a:rPr lang="en-US" dirty="0"/>
            <a:t>Effectively assessing influencer performance and brand alignment involves navigating a nuanced web of metrics</a:t>
          </a:r>
        </a:p>
      </dgm:t>
    </dgm:pt>
    <dgm:pt modelId="{0C20041F-E35D-47D4-B7B3-99AFD2F9E46E}" type="parTrans" cxnId="{4E2A179D-F296-49EA-83C7-62002F9796E5}">
      <dgm:prSet/>
      <dgm:spPr/>
      <dgm:t>
        <a:bodyPr/>
        <a:lstStyle/>
        <a:p>
          <a:endParaRPr lang="en-US"/>
        </a:p>
      </dgm:t>
    </dgm:pt>
    <dgm:pt modelId="{93A09795-D97F-4DF6-BBE9-0B4184FF8DD6}" type="sibTrans" cxnId="{4E2A179D-F296-49EA-83C7-62002F9796E5}">
      <dgm:prSet phldrT="1" phldr="0"/>
      <dgm:spPr>
        <a:solidFill>
          <a:schemeClr val="tx1"/>
        </a:solidFill>
        <a:ln>
          <a:solidFill>
            <a:schemeClr val="tx1"/>
          </a:solidFill>
        </a:ln>
      </dgm:spPr>
      <dgm:t>
        <a:bodyPr/>
        <a:lstStyle/>
        <a:p>
          <a:r>
            <a:rPr lang="en-US" dirty="0"/>
            <a:t>1</a:t>
          </a:r>
        </a:p>
      </dgm:t>
    </dgm:pt>
    <dgm:pt modelId="{E40EE6B8-CABF-436A-B8B8-DA3DF9E86441}">
      <dgm:prSet/>
      <dgm:spPr/>
      <dgm:t>
        <a:bodyPr/>
        <a:lstStyle/>
        <a:p>
          <a:r>
            <a:rPr lang="en-US" dirty="0"/>
            <a:t>The pervasive issue of fake followers and influencer fraud can distort data, making the identification of genuine influencers a complex task. </a:t>
          </a:r>
        </a:p>
      </dgm:t>
    </dgm:pt>
    <dgm:pt modelId="{E6EA79D6-404B-409B-AE81-3A67052FB8C4}" type="parTrans" cxnId="{5CF779DD-E544-43DF-9B4E-723804B1D315}">
      <dgm:prSet/>
      <dgm:spPr/>
      <dgm:t>
        <a:bodyPr/>
        <a:lstStyle/>
        <a:p>
          <a:endParaRPr lang="en-US"/>
        </a:p>
      </dgm:t>
    </dgm:pt>
    <dgm:pt modelId="{4937F167-1645-42B5-80C5-F9BFD6207E65}" type="sibTrans" cxnId="{5CF779DD-E544-43DF-9B4E-723804B1D315}">
      <dgm:prSet phldrT="2" phldr="0"/>
      <dgm:spPr>
        <a:solidFill>
          <a:schemeClr val="tx1"/>
        </a:solidFill>
      </dgm:spPr>
      <dgm:t>
        <a:bodyPr/>
        <a:lstStyle/>
        <a:p>
          <a:r>
            <a:rPr lang="en-US" dirty="0"/>
            <a:t>2</a:t>
          </a:r>
        </a:p>
      </dgm:t>
    </dgm:pt>
    <dgm:pt modelId="{FD75825C-AF98-44C3-956A-37764457807D}">
      <dgm:prSet/>
      <dgm:spPr/>
      <dgm:t>
        <a:bodyPr/>
        <a:lstStyle/>
        <a:p>
          <a:r>
            <a:rPr lang="en-US" dirty="0"/>
            <a:t>Fostering lasting and mutually beneficial relationships with influencers is a cornerstone of sustained success in influencer marketing.</a:t>
          </a:r>
        </a:p>
      </dgm:t>
    </dgm:pt>
    <dgm:pt modelId="{B5224ABE-2C27-429A-A088-441AD2EB9FE3}" type="parTrans" cxnId="{3D3CCFCC-1883-49E9-80C5-AF97B9D80D8D}">
      <dgm:prSet/>
      <dgm:spPr/>
      <dgm:t>
        <a:bodyPr/>
        <a:lstStyle/>
        <a:p>
          <a:endParaRPr lang="en-US"/>
        </a:p>
      </dgm:t>
    </dgm:pt>
    <dgm:pt modelId="{DC68AC95-99BA-48B1-8087-F4EF13E85B84}" type="sibTrans" cxnId="{3D3CCFCC-1883-49E9-80C5-AF97B9D80D8D}">
      <dgm:prSet phldrT="3" phldr="0"/>
      <dgm:spPr>
        <a:solidFill>
          <a:schemeClr val="tx1"/>
        </a:solidFill>
      </dgm:spPr>
      <dgm:t>
        <a:bodyPr/>
        <a:lstStyle/>
        <a:p>
          <a:r>
            <a:rPr lang="en-US" dirty="0"/>
            <a:t>3</a:t>
          </a:r>
        </a:p>
      </dgm:t>
    </dgm:pt>
    <dgm:pt modelId="{D837330A-0C5B-443D-9CBF-25BCEEAF1049}">
      <dgm:prSet/>
      <dgm:spPr/>
      <dgm:t>
        <a:bodyPr/>
        <a:lstStyle/>
        <a:p>
          <a:r>
            <a:rPr lang="en-US" dirty="0"/>
            <a:t>The dynamic nature of social media algorithms poses an ongoing challenge, impacting how content is displayed and reaches audiences. </a:t>
          </a:r>
        </a:p>
      </dgm:t>
    </dgm:pt>
    <dgm:pt modelId="{15C5330B-E2C5-4934-84F1-F6C462895CA3}" type="parTrans" cxnId="{AF447876-4C0F-4A7B-8F36-3E5389EA7E61}">
      <dgm:prSet/>
      <dgm:spPr/>
      <dgm:t>
        <a:bodyPr/>
        <a:lstStyle/>
        <a:p>
          <a:endParaRPr lang="en-US"/>
        </a:p>
      </dgm:t>
    </dgm:pt>
    <dgm:pt modelId="{04154BEC-ACD1-4A32-855E-5F1055720229}" type="sibTrans" cxnId="{AF447876-4C0F-4A7B-8F36-3E5389EA7E61}">
      <dgm:prSet phldrT="4" phldr="0"/>
      <dgm:spPr>
        <a:solidFill>
          <a:schemeClr val="tx1"/>
        </a:solidFill>
      </dgm:spPr>
      <dgm:t>
        <a:bodyPr/>
        <a:lstStyle/>
        <a:p>
          <a:r>
            <a:rPr lang="en-US" dirty="0"/>
            <a:t>4</a:t>
          </a:r>
        </a:p>
      </dgm:t>
    </dgm:pt>
    <dgm:pt modelId="{0E8D07DB-F32A-4B85-9889-7CF35E83FE7B}">
      <dgm:prSet/>
      <dgm:spPr/>
      <dgm:t>
        <a:bodyPr/>
        <a:lstStyle/>
        <a:p>
          <a:r>
            <a:rPr lang="en-US" dirty="0"/>
            <a:t>Addressing the challenges through well-thought-out strategies, the likelihood of successfully implementing influencer marketing projects and achieving desired outcomes is significantly increased, promoting cost-effective and impactful campaigns.</a:t>
          </a:r>
        </a:p>
      </dgm:t>
    </dgm:pt>
    <dgm:pt modelId="{B6891EFB-C573-4E45-8FA6-A8D29EB58A80}" type="parTrans" cxnId="{6DBDB4B1-AC85-41ED-A29B-8477CF1A590E}">
      <dgm:prSet/>
      <dgm:spPr/>
      <dgm:t>
        <a:bodyPr/>
        <a:lstStyle/>
        <a:p>
          <a:endParaRPr lang="en-US"/>
        </a:p>
      </dgm:t>
    </dgm:pt>
    <dgm:pt modelId="{47FFABF4-06A9-4681-8F09-EF1E41878FF7}" type="sibTrans" cxnId="{6DBDB4B1-AC85-41ED-A29B-8477CF1A590E}">
      <dgm:prSet phldrT="5" phldr="0"/>
      <dgm:spPr>
        <a:solidFill>
          <a:schemeClr val="tx1"/>
        </a:solidFill>
      </dgm:spPr>
      <dgm:t>
        <a:bodyPr/>
        <a:lstStyle/>
        <a:p>
          <a:r>
            <a:rPr lang="en-US" dirty="0"/>
            <a:t>5</a:t>
          </a:r>
        </a:p>
      </dgm:t>
    </dgm:pt>
    <dgm:pt modelId="{8A8AD07F-D6E9-43D8-B503-8716358C279C}" type="pres">
      <dgm:prSet presAssocID="{19D1092C-5A05-4150-8359-C1688FF779FC}" presName="linearFlow" presStyleCnt="0">
        <dgm:presLayoutVars>
          <dgm:dir/>
          <dgm:animLvl val="lvl"/>
          <dgm:resizeHandles val="exact"/>
        </dgm:presLayoutVars>
      </dgm:prSet>
      <dgm:spPr/>
    </dgm:pt>
    <dgm:pt modelId="{3E958CBB-6F4F-4DCC-9377-7CB83BB1AE86}" type="pres">
      <dgm:prSet presAssocID="{42EC8774-362A-4C65-9826-5181F3BCF14F}" presName="compositeNode" presStyleCnt="0"/>
      <dgm:spPr/>
    </dgm:pt>
    <dgm:pt modelId="{3E0AF45D-53A0-45E2-A6BA-54665B527EC0}" type="pres">
      <dgm:prSet presAssocID="{42EC8774-362A-4C65-9826-5181F3BCF14F}" presName="parTx" presStyleLbl="node1" presStyleIdx="0" presStyleCnt="0">
        <dgm:presLayoutVars>
          <dgm:chMax val="0"/>
          <dgm:chPref val="0"/>
          <dgm:bulletEnabled val="1"/>
        </dgm:presLayoutVars>
      </dgm:prSet>
      <dgm:spPr/>
    </dgm:pt>
    <dgm:pt modelId="{433013CC-FD95-40C5-BEB6-CE8C2BAAF4DC}" type="pres">
      <dgm:prSet presAssocID="{42EC8774-362A-4C65-9826-5181F3BCF14F}" presName="parSh" presStyleCnt="0"/>
      <dgm:spPr/>
    </dgm:pt>
    <dgm:pt modelId="{AF5E3FBC-FC0B-4B73-B9BD-BF979A9C63BD}" type="pres">
      <dgm:prSet presAssocID="{42EC8774-362A-4C65-9826-5181F3BCF14F}" presName="lineNode" presStyleLbl="alignAccFollowNode1" presStyleIdx="0" presStyleCnt="15"/>
      <dgm:spPr/>
    </dgm:pt>
    <dgm:pt modelId="{DF82608C-8D53-4406-BB6A-E59F3C6C5D02}" type="pres">
      <dgm:prSet presAssocID="{42EC8774-362A-4C65-9826-5181F3BCF14F}" presName="lineArrowNode" presStyleLbl="alignAccFollowNode1" presStyleIdx="1" presStyleCnt="15"/>
      <dgm:spPr/>
    </dgm:pt>
    <dgm:pt modelId="{D714FCF9-D98C-4364-A8D4-0E9F6AD4E095}" type="pres">
      <dgm:prSet presAssocID="{93A09795-D97F-4DF6-BBE9-0B4184FF8DD6}" presName="sibTransNodeCircle" presStyleLbl="alignNode1" presStyleIdx="0" presStyleCnt="5">
        <dgm:presLayoutVars>
          <dgm:chMax val="0"/>
          <dgm:bulletEnabled/>
        </dgm:presLayoutVars>
      </dgm:prSet>
      <dgm:spPr/>
    </dgm:pt>
    <dgm:pt modelId="{C0B3EEB7-0D90-428F-B209-092315D84F15}" type="pres">
      <dgm:prSet presAssocID="{93A09795-D97F-4DF6-BBE9-0B4184FF8DD6}" presName="spacerBetweenCircleAndCallout" presStyleCnt="0">
        <dgm:presLayoutVars/>
      </dgm:prSet>
      <dgm:spPr/>
    </dgm:pt>
    <dgm:pt modelId="{76A94556-B7F3-482C-8034-09166A850888}" type="pres">
      <dgm:prSet presAssocID="{42EC8774-362A-4C65-9826-5181F3BCF14F}" presName="nodeText" presStyleLbl="alignAccFollowNode1" presStyleIdx="2" presStyleCnt="15">
        <dgm:presLayoutVars>
          <dgm:bulletEnabled val="1"/>
        </dgm:presLayoutVars>
      </dgm:prSet>
      <dgm:spPr/>
    </dgm:pt>
    <dgm:pt modelId="{104847E7-8B82-4D54-AFB3-F38B03B50D7B}" type="pres">
      <dgm:prSet presAssocID="{93A09795-D97F-4DF6-BBE9-0B4184FF8DD6}" presName="sibTransComposite" presStyleCnt="0"/>
      <dgm:spPr/>
    </dgm:pt>
    <dgm:pt modelId="{B5337E8E-12A1-4E2E-ACC1-3137EB01253A}" type="pres">
      <dgm:prSet presAssocID="{E40EE6B8-CABF-436A-B8B8-DA3DF9E86441}" presName="compositeNode" presStyleCnt="0"/>
      <dgm:spPr/>
    </dgm:pt>
    <dgm:pt modelId="{CE5E9AA3-7D12-4FFF-A495-3A46D357E6AD}" type="pres">
      <dgm:prSet presAssocID="{E40EE6B8-CABF-436A-B8B8-DA3DF9E86441}" presName="parTx" presStyleLbl="node1" presStyleIdx="0" presStyleCnt="0">
        <dgm:presLayoutVars>
          <dgm:chMax val="0"/>
          <dgm:chPref val="0"/>
          <dgm:bulletEnabled val="1"/>
        </dgm:presLayoutVars>
      </dgm:prSet>
      <dgm:spPr/>
    </dgm:pt>
    <dgm:pt modelId="{1F094D0E-4F65-4E19-A57F-2925ACEF1919}" type="pres">
      <dgm:prSet presAssocID="{E40EE6B8-CABF-436A-B8B8-DA3DF9E86441}" presName="parSh" presStyleCnt="0"/>
      <dgm:spPr/>
    </dgm:pt>
    <dgm:pt modelId="{57B34AF8-D495-4D26-8F06-9731037CECB1}" type="pres">
      <dgm:prSet presAssocID="{E40EE6B8-CABF-436A-B8B8-DA3DF9E86441}" presName="lineNode" presStyleLbl="alignAccFollowNode1" presStyleIdx="3" presStyleCnt="15"/>
      <dgm:spPr/>
    </dgm:pt>
    <dgm:pt modelId="{C174C1CC-C12D-45B4-9093-C4294191ECB0}" type="pres">
      <dgm:prSet presAssocID="{E40EE6B8-CABF-436A-B8B8-DA3DF9E86441}" presName="lineArrowNode" presStyleLbl="alignAccFollowNode1" presStyleIdx="4" presStyleCnt="15"/>
      <dgm:spPr/>
    </dgm:pt>
    <dgm:pt modelId="{96C1AF89-57D5-4705-9DF5-8A9A8E2FAE82}" type="pres">
      <dgm:prSet presAssocID="{4937F167-1645-42B5-80C5-F9BFD6207E65}" presName="sibTransNodeCircle" presStyleLbl="alignNode1" presStyleIdx="1" presStyleCnt="5">
        <dgm:presLayoutVars>
          <dgm:chMax val="0"/>
          <dgm:bulletEnabled/>
        </dgm:presLayoutVars>
      </dgm:prSet>
      <dgm:spPr/>
    </dgm:pt>
    <dgm:pt modelId="{9F8D9D90-1CD4-4F6B-867B-08C9002336FC}" type="pres">
      <dgm:prSet presAssocID="{4937F167-1645-42B5-80C5-F9BFD6207E65}" presName="spacerBetweenCircleAndCallout" presStyleCnt="0">
        <dgm:presLayoutVars/>
      </dgm:prSet>
      <dgm:spPr/>
    </dgm:pt>
    <dgm:pt modelId="{C5E870D9-05A7-448D-9112-5974DDE992D9}" type="pres">
      <dgm:prSet presAssocID="{E40EE6B8-CABF-436A-B8B8-DA3DF9E86441}" presName="nodeText" presStyleLbl="alignAccFollowNode1" presStyleIdx="5" presStyleCnt="15">
        <dgm:presLayoutVars>
          <dgm:bulletEnabled val="1"/>
        </dgm:presLayoutVars>
      </dgm:prSet>
      <dgm:spPr/>
    </dgm:pt>
    <dgm:pt modelId="{D163D1EF-B398-4829-A242-FBFA5EC14D9A}" type="pres">
      <dgm:prSet presAssocID="{4937F167-1645-42B5-80C5-F9BFD6207E65}" presName="sibTransComposite" presStyleCnt="0"/>
      <dgm:spPr/>
    </dgm:pt>
    <dgm:pt modelId="{338CDA4E-07D0-48E5-9397-2A018DFF9319}" type="pres">
      <dgm:prSet presAssocID="{FD75825C-AF98-44C3-956A-37764457807D}" presName="compositeNode" presStyleCnt="0"/>
      <dgm:spPr/>
    </dgm:pt>
    <dgm:pt modelId="{5438F09A-E8FF-40C0-8CFB-F30AF330AC4C}" type="pres">
      <dgm:prSet presAssocID="{FD75825C-AF98-44C3-956A-37764457807D}" presName="parTx" presStyleLbl="node1" presStyleIdx="0" presStyleCnt="0">
        <dgm:presLayoutVars>
          <dgm:chMax val="0"/>
          <dgm:chPref val="0"/>
          <dgm:bulletEnabled val="1"/>
        </dgm:presLayoutVars>
      </dgm:prSet>
      <dgm:spPr/>
    </dgm:pt>
    <dgm:pt modelId="{56D3F46C-6B9B-4FB4-B494-774C2F653774}" type="pres">
      <dgm:prSet presAssocID="{FD75825C-AF98-44C3-956A-37764457807D}" presName="parSh" presStyleCnt="0"/>
      <dgm:spPr/>
    </dgm:pt>
    <dgm:pt modelId="{A263D8B1-07AD-4169-9E6F-1C3AB1A2B2AB}" type="pres">
      <dgm:prSet presAssocID="{FD75825C-AF98-44C3-956A-37764457807D}" presName="lineNode" presStyleLbl="alignAccFollowNode1" presStyleIdx="6" presStyleCnt="15"/>
      <dgm:spPr/>
    </dgm:pt>
    <dgm:pt modelId="{9B42BD19-05D2-40EE-8DE2-7D5788652D07}" type="pres">
      <dgm:prSet presAssocID="{FD75825C-AF98-44C3-956A-37764457807D}" presName="lineArrowNode" presStyleLbl="alignAccFollowNode1" presStyleIdx="7" presStyleCnt="15"/>
      <dgm:spPr/>
    </dgm:pt>
    <dgm:pt modelId="{1FB6C4BE-191F-42B6-87A7-08B4F25FCF4E}" type="pres">
      <dgm:prSet presAssocID="{DC68AC95-99BA-48B1-8087-F4EF13E85B84}" presName="sibTransNodeCircle" presStyleLbl="alignNode1" presStyleIdx="2" presStyleCnt="5">
        <dgm:presLayoutVars>
          <dgm:chMax val="0"/>
          <dgm:bulletEnabled/>
        </dgm:presLayoutVars>
      </dgm:prSet>
      <dgm:spPr/>
    </dgm:pt>
    <dgm:pt modelId="{A6928C04-FF75-42A3-ACD3-EBFFC4CB8448}" type="pres">
      <dgm:prSet presAssocID="{DC68AC95-99BA-48B1-8087-F4EF13E85B84}" presName="spacerBetweenCircleAndCallout" presStyleCnt="0">
        <dgm:presLayoutVars/>
      </dgm:prSet>
      <dgm:spPr/>
    </dgm:pt>
    <dgm:pt modelId="{8E068835-DA5B-4B71-A1A7-826FF44697B2}" type="pres">
      <dgm:prSet presAssocID="{FD75825C-AF98-44C3-956A-37764457807D}" presName="nodeText" presStyleLbl="alignAccFollowNode1" presStyleIdx="8" presStyleCnt="15">
        <dgm:presLayoutVars>
          <dgm:bulletEnabled val="1"/>
        </dgm:presLayoutVars>
      </dgm:prSet>
      <dgm:spPr/>
    </dgm:pt>
    <dgm:pt modelId="{EE7FCD64-88B8-47B5-A140-A873A714828B}" type="pres">
      <dgm:prSet presAssocID="{DC68AC95-99BA-48B1-8087-F4EF13E85B84}" presName="sibTransComposite" presStyleCnt="0"/>
      <dgm:spPr/>
    </dgm:pt>
    <dgm:pt modelId="{DD7088CA-D4C4-45EA-9D9F-96CBF0584C19}" type="pres">
      <dgm:prSet presAssocID="{D837330A-0C5B-443D-9CBF-25BCEEAF1049}" presName="compositeNode" presStyleCnt="0"/>
      <dgm:spPr/>
    </dgm:pt>
    <dgm:pt modelId="{C41522AD-F54C-449C-AA80-54FC63119B36}" type="pres">
      <dgm:prSet presAssocID="{D837330A-0C5B-443D-9CBF-25BCEEAF1049}" presName="parTx" presStyleLbl="node1" presStyleIdx="0" presStyleCnt="0">
        <dgm:presLayoutVars>
          <dgm:chMax val="0"/>
          <dgm:chPref val="0"/>
          <dgm:bulletEnabled val="1"/>
        </dgm:presLayoutVars>
      </dgm:prSet>
      <dgm:spPr/>
    </dgm:pt>
    <dgm:pt modelId="{6EEAEEFE-94C4-47B4-9814-2DC76B64C28C}" type="pres">
      <dgm:prSet presAssocID="{D837330A-0C5B-443D-9CBF-25BCEEAF1049}" presName="parSh" presStyleCnt="0"/>
      <dgm:spPr/>
    </dgm:pt>
    <dgm:pt modelId="{3DB5DEB3-DCDF-4B28-B0C2-20E9651E51DF}" type="pres">
      <dgm:prSet presAssocID="{D837330A-0C5B-443D-9CBF-25BCEEAF1049}" presName="lineNode" presStyleLbl="alignAccFollowNode1" presStyleIdx="9" presStyleCnt="15"/>
      <dgm:spPr/>
    </dgm:pt>
    <dgm:pt modelId="{A4E2033D-C989-4B26-847B-6D3C6AF4A0AA}" type="pres">
      <dgm:prSet presAssocID="{D837330A-0C5B-443D-9CBF-25BCEEAF1049}" presName="lineArrowNode" presStyleLbl="alignAccFollowNode1" presStyleIdx="10" presStyleCnt="15"/>
      <dgm:spPr/>
    </dgm:pt>
    <dgm:pt modelId="{7CF103DF-849D-427D-972C-22095123AC51}" type="pres">
      <dgm:prSet presAssocID="{04154BEC-ACD1-4A32-855E-5F1055720229}" presName="sibTransNodeCircle" presStyleLbl="alignNode1" presStyleIdx="3" presStyleCnt="5">
        <dgm:presLayoutVars>
          <dgm:chMax val="0"/>
          <dgm:bulletEnabled/>
        </dgm:presLayoutVars>
      </dgm:prSet>
      <dgm:spPr/>
    </dgm:pt>
    <dgm:pt modelId="{746142E6-76E8-4581-8645-8548FDB51790}" type="pres">
      <dgm:prSet presAssocID="{04154BEC-ACD1-4A32-855E-5F1055720229}" presName="spacerBetweenCircleAndCallout" presStyleCnt="0">
        <dgm:presLayoutVars/>
      </dgm:prSet>
      <dgm:spPr/>
    </dgm:pt>
    <dgm:pt modelId="{5C27369A-418C-425A-9EAC-03E077501CF2}" type="pres">
      <dgm:prSet presAssocID="{D837330A-0C5B-443D-9CBF-25BCEEAF1049}" presName="nodeText" presStyleLbl="alignAccFollowNode1" presStyleIdx="11" presStyleCnt="15">
        <dgm:presLayoutVars>
          <dgm:bulletEnabled val="1"/>
        </dgm:presLayoutVars>
      </dgm:prSet>
      <dgm:spPr/>
    </dgm:pt>
    <dgm:pt modelId="{2A93609B-B1F1-4816-AB83-AC34A26A5073}" type="pres">
      <dgm:prSet presAssocID="{04154BEC-ACD1-4A32-855E-5F1055720229}" presName="sibTransComposite" presStyleCnt="0"/>
      <dgm:spPr/>
    </dgm:pt>
    <dgm:pt modelId="{0BE17284-D860-4885-AD19-632F5B3F58A4}" type="pres">
      <dgm:prSet presAssocID="{0E8D07DB-F32A-4B85-9889-7CF35E83FE7B}" presName="compositeNode" presStyleCnt="0"/>
      <dgm:spPr/>
    </dgm:pt>
    <dgm:pt modelId="{1EB8C4A7-67E2-4BCE-84AB-F77BBE7F7B67}" type="pres">
      <dgm:prSet presAssocID="{0E8D07DB-F32A-4B85-9889-7CF35E83FE7B}" presName="parTx" presStyleLbl="node1" presStyleIdx="0" presStyleCnt="0">
        <dgm:presLayoutVars>
          <dgm:chMax val="0"/>
          <dgm:chPref val="0"/>
          <dgm:bulletEnabled val="1"/>
        </dgm:presLayoutVars>
      </dgm:prSet>
      <dgm:spPr/>
    </dgm:pt>
    <dgm:pt modelId="{04136F59-1442-4927-8466-0AE582C0FF0B}" type="pres">
      <dgm:prSet presAssocID="{0E8D07DB-F32A-4B85-9889-7CF35E83FE7B}" presName="parSh" presStyleCnt="0"/>
      <dgm:spPr/>
    </dgm:pt>
    <dgm:pt modelId="{494BD3E2-55AA-4A04-B0F5-850D520AFE93}" type="pres">
      <dgm:prSet presAssocID="{0E8D07DB-F32A-4B85-9889-7CF35E83FE7B}" presName="lineNode" presStyleLbl="alignAccFollowNode1" presStyleIdx="12" presStyleCnt="15"/>
      <dgm:spPr/>
    </dgm:pt>
    <dgm:pt modelId="{4ADB976D-F044-468D-9D5E-A6EEFF5CB727}" type="pres">
      <dgm:prSet presAssocID="{0E8D07DB-F32A-4B85-9889-7CF35E83FE7B}" presName="lineArrowNode" presStyleLbl="alignAccFollowNode1" presStyleIdx="13" presStyleCnt="15"/>
      <dgm:spPr/>
    </dgm:pt>
    <dgm:pt modelId="{D0254B38-68ED-4870-9C62-BBD13B26D275}" type="pres">
      <dgm:prSet presAssocID="{47FFABF4-06A9-4681-8F09-EF1E41878FF7}" presName="sibTransNodeCircle" presStyleLbl="alignNode1" presStyleIdx="4" presStyleCnt="5">
        <dgm:presLayoutVars>
          <dgm:chMax val="0"/>
          <dgm:bulletEnabled/>
        </dgm:presLayoutVars>
      </dgm:prSet>
      <dgm:spPr/>
    </dgm:pt>
    <dgm:pt modelId="{6414C78E-1AC6-4D2D-AC7F-E63A48C296D1}" type="pres">
      <dgm:prSet presAssocID="{47FFABF4-06A9-4681-8F09-EF1E41878FF7}" presName="spacerBetweenCircleAndCallout" presStyleCnt="0">
        <dgm:presLayoutVars/>
      </dgm:prSet>
      <dgm:spPr/>
    </dgm:pt>
    <dgm:pt modelId="{171AEA1A-E376-408A-848D-F8AF5FCF4A70}" type="pres">
      <dgm:prSet presAssocID="{0E8D07DB-F32A-4B85-9889-7CF35E83FE7B}" presName="nodeText" presStyleLbl="alignAccFollowNode1" presStyleIdx="14" presStyleCnt="15" custScaleX="100000" custScaleY="100000">
        <dgm:presLayoutVars>
          <dgm:bulletEnabled val="1"/>
        </dgm:presLayoutVars>
      </dgm:prSet>
      <dgm:spPr/>
    </dgm:pt>
  </dgm:ptLst>
  <dgm:cxnLst>
    <dgm:cxn modelId="{B1A0190A-36D4-446E-B742-E55D9C24BF60}" type="presOf" srcId="{0E8D07DB-F32A-4B85-9889-7CF35E83FE7B}" destId="{171AEA1A-E376-408A-848D-F8AF5FCF4A70}" srcOrd="0" destOrd="0" presId="urn:microsoft.com/office/officeart/2016/7/layout/LinearArrowProcessNumbered"/>
    <dgm:cxn modelId="{91B5971B-0DBB-4988-960D-EDE828410576}" type="presOf" srcId="{E40EE6B8-CABF-436A-B8B8-DA3DF9E86441}" destId="{C5E870D9-05A7-448D-9112-5974DDE992D9}" srcOrd="0" destOrd="0" presId="urn:microsoft.com/office/officeart/2016/7/layout/LinearArrowProcessNumbered"/>
    <dgm:cxn modelId="{0ABB273C-71E1-474E-A80F-D5FEC424F7E0}" type="presOf" srcId="{93A09795-D97F-4DF6-BBE9-0B4184FF8DD6}" destId="{D714FCF9-D98C-4364-A8D4-0E9F6AD4E095}" srcOrd="0" destOrd="0" presId="urn:microsoft.com/office/officeart/2016/7/layout/LinearArrowProcessNumbered"/>
    <dgm:cxn modelId="{79E7864C-6F5D-4C45-8951-DCED0FFFCC14}" type="presOf" srcId="{19D1092C-5A05-4150-8359-C1688FF779FC}" destId="{8A8AD07F-D6E9-43D8-B503-8716358C279C}" srcOrd="0" destOrd="0" presId="urn:microsoft.com/office/officeart/2016/7/layout/LinearArrowProcessNumbered"/>
    <dgm:cxn modelId="{3A13834F-0872-458E-84CF-F93B69559744}" type="presOf" srcId="{4937F167-1645-42B5-80C5-F9BFD6207E65}" destId="{96C1AF89-57D5-4705-9DF5-8A9A8E2FAE82}" srcOrd="0" destOrd="0" presId="urn:microsoft.com/office/officeart/2016/7/layout/LinearArrowProcessNumbered"/>
    <dgm:cxn modelId="{AF447876-4C0F-4A7B-8F36-3E5389EA7E61}" srcId="{19D1092C-5A05-4150-8359-C1688FF779FC}" destId="{D837330A-0C5B-443D-9CBF-25BCEEAF1049}" srcOrd="3" destOrd="0" parTransId="{15C5330B-E2C5-4934-84F1-F6C462895CA3}" sibTransId="{04154BEC-ACD1-4A32-855E-5F1055720229}"/>
    <dgm:cxn modelId="{6ECE6381-5776-4079-9F53-09F3D17F286D}" type="presOf" srcId="{FD75825C-AF98-44C3-956A-37764457807D}" destId="{8E068835-DA5B-4B71-A1A7-826FF44697B2}" srcOrd="0" destOrd="0" presId="urn:microsoft.com/office/officeart/2016/7/layout/LinearArrowProcessNumbered"/>
    <dgm:cxn modelId="{5A2D5585-7E0F-4596-A34D-CE1CAF84952D}" type="presOf" srcId="{DC68AC95-99BA-48B1-8087-F4EF13E85B84}" destId="{1FB6C4BE-191F-42B6-87A7-08B4F25FCF4E}" srcOrd="0" destOrd="0" presId="urn:microsoft.com/office/officeart/2016/7/layout/LinearArrowProcessNumbered"/>
    <dgm:cxn modelId="{3153C58F-9750-4114-B520-D4173E433917}" type="presOf" srcId="{47FFABF4-06A9-4681-8F09-EF1E41878FF7}" destId="{D0254B38-68ED-4870-9C62-BBD13B26D275}" srcOrd="0" destOrd="0" presId="urn:microsoft.com/office/officeart/2016/7/layout/LinearArrowProcessNumbered"/>
    <dgm:cxn modelId="{4E2A179D-F296-49EA-83C7-62002F9796E5}" srcId="{19D1092C-5A05-4150-8359-C1688FF779FC}" destId="{42EC8774-362A-4C65-9826-5181F3BCF14F}" srcOrd="0" destOrd="0" parTransId="{0C20041F-E35D-47D4-B7B3-99AFD2F9E46E}" sibTransId="{93A09795-D97F-4DF6-BBE9-0B4184FF8DD6}"/>
    <dgm:cxn modelId="{25F331A8-8C4B-46EF-B91C-C0B51299BF0C}" type="presOf" srcId="{04154BEC-ACD1-4A32-855E-5F1055720229}" destId="{7CF103DF-849D-427D-972C-22095123AC51}" srcOrd="0" destOrd="0" presId="urn:microsoft.com/office/officeart/2016/7/layout/LinearArrowProcessNumbered"/>
    <dgm:cxn modelId="{6DBDB4B1-AC85-41ED-A29B-8477CF1A590E}" srcId="{19D1092C-5A05-4150-8359-C1688FF779FC}" destId="{0E8D07DB-F32A-4B85-9889-7CF35E83FE7B}" srcOrd="4" destOrd="0" parTransId="{B6891EFB-C573-4E45-8FA6-A8D29EB58A80}" sibTransId="{47FFABF4-06A9-4681-8F09-EF1E41878FF7}"/>
    <dgm:cxn modelId="{9E8694CB-2511-4B8E-867A-B00998CAE464}" type="presOf" srcId="{D837330A-0C5B-443D-9CBF-25BCEEAF1049}" destId="{5C27369A-418C-425A-9EAC-03E077501CF2}" srcOrd="0" destOrd="0" presId="urn:microsoft.com/office/officeart/2016/7/layout/LinearArrowProcessNumbered"/>
    <dgm:cxn modelId="{3D3CCFCC-1883-49E9-80C5-AF97B9D80D8D}" srcId="{19D1092C-5A05-4150-8359-C1688FF779FC}" destId="{FD75825C-AF98-44C3-956A-37764457807D}" srcOrd="2" destOrd="0" parTransId="{B5224ABE-2C27-429A-A088-441AD2EB9FE3}" sibTransId="{DC68AC95-99BA-48B1-8087-F4EF13E85B84}"/>
    <dgm:cxn modelId="{5CF779DD-E544-43DF-9B4E-723804B1D315}" srcId="{19D1092C-5A05-4150-8359-C1688FF779FC}" destId="{E40EE6B8-CABF-436A-B8B8-DA3DF9E86441}" srcOrd="1" destOrd="0" parTransId="{E6EA79D6-404B-409B-AE81-3A67052FB8C4}" sibTransId="{4937F167-1645-42B5-80C5-F9BFD6207E65}"/>
    <dgm:cxn modelId="{BB983FE3-B94D-457E-A4C3-90C0C0E4CE67}" type="presOf" srcId="{42EC8774-362A-4C65-9826-5181F3BCF14F}" destId="{76A94556-B7F3-482C-8034-09166A850888}" srcOrd="0" destOrd="0" presId="urn:microsoft.com/office/officeart/2016/7/layout/LinearArrowProcessNumbered"/>
    <dgm:cxn modelId="{8AD22394-90F5-4E14-841D-0BCC76E8464D}" type="presParOf" srcId="{8A8AD07F-D6E9-43D8-B503-8716358C279C}" destId="{3E958CBB-6F4F-4DCC-9377-7CB83BB1AE86}" srcOrd="0" destOrd="0" presId="urn:microsoft.com/office/officeart/2016/7/layout/LinearArrowProcessNumbered"/>
    <dgm:cxn modelId="{03A47C84-C214-47D5-8457-C51A4534C6F7}" type="presParOf" srcId="{3E958CBB-6F4F-4DCC-9377-7CB83BB1AE86}" destId="{3E0AF45D-53A0-45E2-A6BA-54665B527EC0}" srcOrd="0" destOrd="0" presId="urn:microsoft.com/office/officeart/2016/7/layout/LinearArrowProcessNumbered"/>
    <dgm:cxn modelId="{9D680BF3-DC2C-4B96-9C0F-B97FF7C09217}" type="presParOf" srcId="{3E958CBB-6F4F-4DCC-9377-7CB83BB1AE86}" destId="{433013CC-FD95-40C5-BEB6-CE8C2BAAF4DC}" srcOrd="1" destOrd="0" presId="urn:microsoft.com/office/officeart/2016/7/layout/LinearArrowProcessNumbered"/>
    <dgm:cxn modelId="{6090AF08-4E95-4C2F-B679-5869BA1CBF8C}" type="presParOf" srcId="{433013CC-FD95-40C5-BEB6-CE8C2BAAF4DC}" destId="{AF5E3FBC-FC0B-4B73-B9BD-BF979A9C63BD}" srcOrd="0" destOrd="0" presId="urn:microsoft.com/office/officeart/2016/7/layout/LinearArrowProcessNumbered"/>
    <dgm:cxn modelId="{BDB6B1C8-B206-4549-BE24-250D95148068}" type="presParOf" srcId="{433013CC-FD95-40C5-BEB6-CE8C2BAAF4DC}" destId="{DF82608C-8D53-4406-BB6A-E59F3C6C5D02}" srcOrd="1" destOrd="0" presId="urn:microsoft.com/office/officeart/2016/7/layout/LinearArrowProcessNumbered"/>
    <dgm:cxn modelId="{913ABA9E-D393-430A-A3AE-2873C59CE2D8}" type="presParOf" srcId="{433013CC-FD95-40C5-BEB6-CE8C2BAAF4DC}" destId="{D714FCF9-D98C-4364-A8D4-0E9F6AD4E095}" srcOrd="2" destOrd="0" presId="urn:microsoft.com/office/officeart/2016/7/layout/LinearArrowProcessNumbered"/>
    <dgm:cxn modelId="{46AFA4D8-BB41-4CE1-AD99-04D2DD31090B}" type="presParOf" srcId="{433013CC-FD95-40C5-BEB6-CE8C2BAAF4DC}" destId="{C0B3EEB7-0D90-428F-B209-092315D84F15}" srcOrd="3" destOrd="0" presId="urn:microsoft.com/office/officeart/2016/7/layout/LinearArrowProcessNumbered"/>
    <dgm:cxn modelId="{CC4936F6-8209-4C2A-9A44-477D5C281E69}" type="presParOf" srcId="{3E958CBB-6F4F-4DCC-9377-7CB83BB1AE86}" destId="{76A94556-B7F3-482C-8034-09166A850888}" srcOrd="2" destOrd="0" presId="urn:microsoft.com/office/officeart/2016/7/layout/LinearArrowProcessNumbered"/>
    <dgm:cxn modelId="{4B1876D5-5BC8-4517-9FCF-4B46706A1314}" type="presParOf" srcId="{8A8AD07F-D6E9-43D8-B503-8716358C279C}" destId="{104847E7-8B82-4D54-AFB3-F38B03B50D7B}" srcOrd="1" destOrd="0" presId="urn:microsoft.com/office/officeart/2016/7/layout/LinearArrowProcessNumbered"/>
    <dgm:cxn modelId="{120E576B-21E2-49C3-863A-3BA6A15A687E}" type="presParOf" srcId="{8A8AD07F-D6E9-43D8-B503-8716358C279C}" destId="{B5337E8E-12A1-4E2E-ACC1-3137EB01253A}" srcOrd="2" destOrd="0" presId="urn:microsoft.com/office/officeart/2016/7/layout/LinearArrowProcessNumbered"/>
    <dgm:cxn modelId="{35B5AB4E-9B91-4692-B510-12730937094C}" type="presParOf" srcId="{B5337E8E-12A1-4E2E-ACC1-3137EB01253A}" destId="{CE5E9AA3-7D12-4FFF-A495-3A46D357E6AD}" srcOrd="0" destOrd="0" presId="urn:microsoft.com/office/officeart/2016/7/layout/LinearArrowProcessNumbered"/>
    <dgm:cxn modelId="{3356EF95-AE68-4C4B-B899-AFFADB07A60B}" type="presParOf" srcId="{B5337E8E-12A1-4E2E-ACC1-3137EB01253A}" destId="{1F094D0E-4F65-4E19-A57F-2925ACEF1919}" srcOrd="1" destOrd="0" presId="urn:microsoft.com/office/officeart/2016/7/layout/LinearArrowProcessNumbered"/>
    <dgm:cxn modelId="{68AE75A0-07CB-4892-AE84-92F7A93D8E53}" type="presParOf" srcId="{1F094D0E-4F65-4E19-A57F-2925ACEF1919}" destId="{57B34AF8-D495-4D26-8F06-9731037CECB1}" srcOrd="0" destOrd="0" presId="urn:microsoft.com/office/officeart/2016/7/layout/LinearArrowProcessNumbered"/>
    <dgm:cxn modelId="{D2D6E0CD-47F6-4C16-804A-A63D948C872B}" type="presParOf" srcId="{1F094D0E-4F65-4E19-A57F-2925ACEF1919}" destId="{C174C1CC-C12D-45B4-9093-C4294191ECB0}" srcOrd="1" destOrd="0" presId="urn:microsoft.com/office/officeart/2016/7/layout/LinearArrowProcessNumbered"/>
    <dgm:cxn modelId="{3E0EEF27-1DDE-4A39-9B8D-0246DF2B4C6B}" type="presParOf" srcId="{1F094D0E-4F65-4E19-A57F-2925ACEF1919}" destId="{96C1AF89-57D5-4705-9DF5-8A9A8E2FAE82}" srcOrd="2" destOrd="0" presId="urn:microsoft.com/office/officeart/2016/7/layout/LinearArrowProcessNumbered"/>
    <dgm:cxn modelId="{157C8F56-6D0C-4C35-9675-4025E7C5F8E7}" type="presParOf" srcId="{1F094D0E-4F65-4E19-A57F-2925ACEF1919}" destId="{9F8D9D90-1CD4-4F6B-867B-08C9002336FC}" srcOrd="3" destOrd="0" presId="urn:microsoft.com/office/officeart/2016/7/layout/LinearArrowProcessNumbered"/>
    <dgm:cxn modelId="{F810DBF8-DB61-4564-B958-A95679CD5B2C}" type="presParOf" srcId="{B5337E8E-12A1-4E2E-ACC1-3137EB01253A}" destId="{C5E870D9-05A7-448D-9112-5974DDE992D9}" srcOrd="2" destOrd="0" presId="urn:microsoft.com/office/officeart/2016/7/layout/LinearArrowProcessNumbered"/>
    <dgm:cxn modelId="{D760FD27-11DF-46D2-AD40-138B7E5A8E96}" type="presParOf" srcId="{8A8AD07F-D6E9-43D8-B503-8716358C279C}" destId="{D163D1EF-B398-4829-A242-FBFA5EC14D9A}" srcOrd="3" destOrd="0" presId="urn:microsoft.com/office/officeart/2016/7/layout/LinearArrowProcessNumbered"/>
    <dgm:cxn modelId="{BA561ABF-62C9-4D82-BBF4-6D74459C462A}" type="presParOf" srcId="{8A8AD07F-D6E9-43D8-B503-8716358C279C}" destId="{338CDA4E-07D0-48E5-9397-2A018DFF9319}" srcOrd="4" destOrd="0" presId="urn:microsoft.com/office/officeart/2016/7/layout/LinearArrowProcessNumbered"/>
    <dgm:cxn modelId="{172290CF-0CD1-481C-80C7-C18FCAD63DC7}" type="presParOf" srcId="{338CDA4E-07D0-48E5-9397-2A018DFF9319}" destId="{5438F09A-E8FF-40C0-8CFB-F30AF330AC4C}" srcOrd="0" destOrd="0" presId="urn:microsoft.com/office/officeart/2016/7/layout/LinearArrowProcessNumbered"/>
    <dgm:cxn modelId="{E9FA2F36-BF3E-41BC-9056-17C486B52682}" type="presParOf" srcId="{338CDA4E-07D0-48E5-9397-2A018DFF9319}" destId="{56D3F46C-6B9B-4FB4-B494-774C2F653774}" srcOrd="1" destOrd="0" presId="urn:microsoft.com/office/officeart/2016/7/layout/LinearArrowProcessNumbered"/>
    <dgm:cxn modelId="{8E8E2F39-CDB9-4364-BB95-1A52BE5D2340}" type="presParOf" srcId="{56D3F46C-6B9B-4FB4-B494-774C2F653774}" destId="{A263D8B1-07AD-4169-9E6F-1C3AB1A2B2AB}" srcOrd="0" destOrd="0" presId="urn:microsoft.com/office/officeart/2016/7/layout/LinearArrowProcessNumbered"/>
    <dgm:cxn modelId="{8AA6CD14-DE34-4788-8CE6-E24D5DD38468}" type="presParOf" srcId="{56D3F46C-6B9B-4FB4-B494-774C2F653774}" destId="{9B42BD19-05D2-40EE-8DE2-7D5788652D07}" srcOrd="1" destOrd="0" presId="urn:microsoft.com/office/officeart/2016/7/layout/LinearArrowProcessNumbered"/>
    <dgm:cxn modelId="{84029286-48B1-483D-BA26-4FD451296358}" type="presParOf" srcId="{56D3F46C-6B9B-4FB4-B494-774C2F653774}" destId="{1FB6C4BE-191F-42B6-87A7-08B4F25FCF4E}" srcOrd="2" destOrd="0" presId="urn:microsoft.com/office/officeart/2016/7/layout/LinearArrowProcessNumbered"/>
    <dgm:cxn modelId="{9902136B-1C8D-432A-A416-1DF3FFE51C82}" type="presParOf" srcId="{56D3F46C-6B9B-4FB4-B494-774C2F653774}" destId="{A6928C04-FF75-42A3-ACD3-EBFFC4CB8448}" srcOrd="3" destOrd="0" presId="urn:microsoft.com/office/officeart/2016/7/layout/LinearArrowProcessNumbered"/>
    <dgm:cxn modelId="{F20F0D77-BB3F-41F7-BB04-985D315192D8}" type="presParOf" srcId="{338CDA4E-07D0-48E5-9397-2A018DFF9319}" destId="{8E068835-DA5B-4B71-A1A7-826FF44697B2}" srcOrd="2" destOrd="0" presId="urn:microsoft.com/office/officeart/2016/7/layout/LinearArrowProcessNumbered"/>
    <dgm:cxn modelId="{C65AC908-88D0-4206-8C90-0DEB8FE2A6DD}" type="presParOf" srcId="{8A8AD07F-D6E9-43D8-B503-8716358C279C}" destId="{EE7FCD64-88B8-47B5-A140-A873A714828B}" srcOrd="5" destOrd="0" presId="urn:microsoft.com/office/officeart/2016/7/layout/LinearArrowProcessNumbered"/>
    <dgm:cxn modelId="{E0402ADD-B1BF-47A9-8EEB-9A41D0E61049}" type="presParOf" srcId="{8A8AD07F-D6E9-43D8-B503-8716358C279C}" destId="{DD7088CA-D4C4-45EA-9D9F-96CBF0584C19}" srcOrd="6" destOrd="0" presId="urn:microsoft.com/office/officeart/2016/7/layout/LinearArrowProcessNumbered"/>
    <dgm:cxn modelId="{77F8DB16-96A7-4CF4-80C8-8BC85E75506D}" type="presParOf" srcId="{DD7088CA-D4C4-45EA-9D9F-96CBF0584C19}" destId="{C41522AD-F54C-449C-AA80-54FC63119B36}" srcOrd="0" destOrd="0" presId="urn:microsoft.com/office/officeart/2016/7/layout/LinearArrowProcessNumbered"/>
    <dgm:cxn modelId="{FEA5F6CA-88F3-4A41-8B58-95ED956F4190}" type="presParOf" srcId="{DD7088CA-D4C4-45EA-9D9F-96CBF0584C19}" destId="{6EEAEEFE-94C4-47B4-9814-2DC76B64C28C}" srcOrd="1" destOrd="0" presId="urn:microsoft.com/office/officeart/2016/7/layout/LinearArrowProcessNumbered"/>
    <dgm:cxn modelId="{A4E2A1AC-88D7-4825-9F2F-0E5EE3AFF570}" type="presParOf" srcId="{6EEAEEFE-94C4-47B4-9814-2DC76B64C28C}" destId="{3DB5DEB3-DCDF-4B28-B0C2-20E9651E51DF}" srcOrd="0" destOrd="0" presId="urn:microsoft.com/office/officeart/2016/7/layout/LinearArrowProcessNumbered"/>
    <dgm:cxn modelId="{5504436B-690B-4420-BC8F-1D6B002FA6F2}" type="presParOf" srcId="{6EEAEEFE-94C4-47B4-9814-2DC76B64C28C}" destId="{A4E2033D-C989-4B26-847B-6D3C6AF4A0AA}" srcOrd="1" destOrd="0" presId="urn:microsoft.com/office/officeart/2016/7/layout/LinearArrowProcessNumbered"/>
    <dgm:cxn modelId="{92AD4D13-2B20-4D03-8D19-665450CA9862}" type="presParOf" srcId="{6EEAEEFE-94C4-47B4-9814-2DC76B64C28C}" destId="{7CF103DF-849D-427D-972C-22095123AC51}" srcOrd="2" destOrd="0" presId="urn:microsoft.com/office/officeart/2016/7/layout/LinearArrowProcessNumbered"/>
    <dgm:cxn modelId="{DD69AAC4-FE06-4457-AB72-59A5630DDD45}" type="presParOf" srcId="{6EEAEEFE-94C4-47B4-9814-2DC76B64C28C}" destId="{746142E6-76E8-4581-8645-8548FDB51790}" srcOrd="3" destOrd="0" presId="urn:microsoft.com/office/officeart/2016/7/layout/LinearArrowProcessNumbered"/>
    <dgm:cxn modelId="{4C4FA60D-DCBB-4DCE-8902-1962CF18F9A8}" type="presParOf" srcId="{DD7088CA-D4C4-45EA-9D9F-96CBF0584C19}" destId="{5C27369A-418C-425A-9EAC-03E077501CF2}" srcOrd="2" destOrd="0" presId="urn:microsoft.com/office/officeart/2016/7/layout/LinearArrowProcessNumbered"/>
    <dgm:cxn modelId="{699B1B09-FB2A-4257-ABEA-4122D8E4870D}" type="presParOf" srcId="{8A8AD07F-D6E9-43D8-B503-8716358C279C}" destId="{2A93609B-B1F1-4816-AB83-AC34A26A5073}" srcOrd="7" destOrd="0" presId="urn:microsoft.com/office/officeart/2016/7/layout/LinearArrowProcessNumbered"/>
    <dgm:cxn modelId="{BB15266F-FE71-4CFE-BC1A-7BE33558F084}" type="presParOf" srcId="{8A8AD07F-D6E9-43D8-B503-8716358C279C}" destId="{0BE17284-D860-4885-AD19-632F5B3F58A4}" srcOrd="8" destOrd="0" presId="urn:microsoft.com/office/officeart/2016/7/layout/LinearArrowProcessNumbered"/>
    <dgm:cxn modelId="{773495F1-95D3-4A27-9725-730FF28B2459}" type="presParOf" srcId="{0BE17284-D860-4885-AD19-632F5B3F58A4}" destId="{1EB8C4A7-67E2-4BCE-84AB-F77BBE7F7B67}" srcOrd="0" destOrd="0" presId="urn:microsoft.com/office/officeart/2016/7/layout/LinearArrowProcessNumbered"/>
    <dgm:cxn modelId="{DC3E5980-94F2-415D-A8FE-05E7D21D4C80}" type="presParOf" srcId="{0BE17284-D860-4885-AD19-632F5B3F58A4}" destId="{04136F59-1442-4927-8466-0AE582C0FF0B}" srcOrd="1" destOrd="0" presId="urn:microsoft.com/office/officeart/2016/7/layout/LinearArrowProcessNumbered"/>
    <dgm:cxn modelId="{76283CB2-53A0-4E51-89EE-DB685549FB38}" type="presParOf" srcId="{04136F59-1442-4927-8466-0AE582C0FF0B}" destId="{494BD3E2-55AA-4A04-B0F5-850D520AFE93}" srcOrd="0" destOrd="0" presId="urn:microsoft.com/office/officeart/2016/7/layout/LinearArrowProcessNumbered"/>
    <dgm:cxn modelId="{37ACC139-8CF1-4AA8-B615-4C5DDBD818DC}" type="presParOf" srcId="{04136F59-1442-4927-8466-0AE582C0FF0B}" destId="{4ADB976D-F044-468D-9D5E-A6EEFF5CB727}" srcOrd="1" destOrd="0" presId="urn:microsoft.com/office/officeart/2016/7/layout/LinearArrowProcessNumbered"/>
    <dgm:cxn modelId="{7A1AA07E-D57F-40B9-8901-15E4784B6A6B}" type="presParOf" srcId="{04136F59-1442-4927-8466-0AE582C0FF0B}" destId="{D0254B38-68ED-4870-9C62-BBD13B26D275}" srcOrd="2" destOrd="0" presId="urn:microsoft.com/office/officeart/2016/7/layout/LinearArrowProcessNumbered"/>
    <dgm:cxn modelId="{54CF2723-7C02-4245-BFD6-30B6816E769E}" type="presParOf" srcId="{04136F59-1442-4927-8466-0AE582C0FF0B}" destId="{6414C78E-1AC6-4D2D-AC7F-E63A48C296D1}" srcOrd="3" destOrd="0" presId="urn:microsoft.com/office/officeart/2016/7/layout/LinearArrowProcessNumbered"/>
    <dgm:cxn modelId="{1E592B8F-989F-4DEC-9295-2BF29E6760C9}" type="presParOf" srcId="{0BE17284-D860-4885-AD19-632F5B3F58A4}" destId="{171AEA1A-E376-408A-848D-F8AF5FCF4A70}"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6FC0A6-551B-4F7E-9066-41D9D2676698}"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502A99EC-26AF-4065-A9E6-17E2FD391C4D}">
      <dgm:prSet/>
      <dgm:spPr/>
      <dgm:t>
        <a:bodyPr/>
        <a:lstStyle/>
        <a:p>
          <a:r>
            <a:rPr lang="en-US" b="1"/>
            <a:t>Content Impact and Engagement</a:t>
          </a:r>
          <a:r>
            <a:rPr lang="en-US"/>
            <a:t>:</a:t>
          </a:r>
        </a:p>
      </dgm:t>
    </dgm:pt>
    <dgm:pt modelId="{E64A8488-6ACA-4A40-BE51-F38B4A4F68AE}" type="parTrans" cxnId="{21A1C2B6-987A-42C8-B8C5-5E21C2DF3882}">
      <dgm:prSet/>
      <dgm:spPr/>
      <dgm:t>
        <a:bodyPr/>
        <a:lstStyle/>
        <a:p>
          <a:endParaRPr lang="en-US"/>
        </a:p>
      </dgm:t>
    </dgm:pt>
    <dgm:pt modelId="{3E1C8C10-986E-4CA2-9666-D090846E4708}" type="sibTrans" cxnId="{21A1C2B6-987A-42C8-B8C5-5E21C2DF3882}">
      <dgm:prSet/>
      <dgm:spPr/>
      <dgm:t>
        <a:bodyPr/>
        <a:lstStyle/>
        <a:p>
          <a:endParaRPr lang="en-US"/>
        </a:p>
      </dgm:t>
    </dgm:pt>
    <dgm:pt modelId="{0D4B5961-30D1-4F12-B62E-3674A9E7B1B7}">
      <dgm:prSet/>
      <dgm:spPr/>
      <dgm:t>
        <a:bodyPr/>
        <a:lstStyle/>
        <a:p>
          <a:r>
            <a:rPr lang="en-US" dirty="0"/>
            <a:t>A high engagement rate suggests that the content is impactful and resonates with the audience.</a:t>
          </a:r>
        </a:p>
      </dgm:t>
    </dgm:pt>
    <dgm:pt modelId="{4E0DF0F0-D2BD-46ED-871C-4F9C5603B54C}" type="parTrans" cxnId="{9DC4C49F-B500-473C-88D7-F63CE749517F}">
      <dgm:prSet/>
      <dgm:spPr/>
      <dgm:t>
        <a:bodyPr/>
        <a:lstStyle/>
        <a:p>
          <a:endParaRPr lang="en-US"/>
        </a:p>
      </dgm:t>
    </dgm:pt>
    <dgm:pt modelId="{03FF3CA5-0233-4737-B641-56E75C36DEDE}" type="sibTrans" cxnId="{9DC4C49F-B500-473C-88D7-F63CE749517F}">
      <dgm:prSet/>
      <dgm:spPr/>
      <dgm:t>
        <a:bodyPr/>
        <a:lstStyle/>
        <a:p>
          <a:endParaRPr lang="en-US"/>
        </a:p>
      </dgm:t>
    </dgm:pt>
    <dgm:pt modelId="{6FC034A1-2457-40BD-B794-948ACF85111A}">
      <dgm:prSet/>
      <dgm:spPr/>
      <dgm:t>
        <a:bodyPr/>
        <a:lstStyle/>
        <a:p>
          <a:r>
            <a:rPr lang="en-US"/>
            <a:t>Emphasizing content quality and relevance can further enhance engagement and audience satisfaction.</a:t>
          </a:r>
        </a:p>
      </dgm:t>
    </dgm:pt>
    <dgm:pt modelId="{23F7C337-C7AD-455D-9BDA-89ED09AAFF92}" type="parTrans" cxnId="{3786F6C4-EB2A-4FAE-AD6E-99EAB9FC593B}">
      <dgm:prSet/>
      <dgm:spPr/>
      <dgm:t>
        <a:bodyPr/>
        <a:lstStyle/>
        <a:p>
          <a:endParaRPr lang="en-US"/>
        </a:p>
      </dgm:t>
    </dgm:pt>
    <dgm:pt modelId="{BA4D9745-752A-4EAC-8FDE-ED2CA0E7D4E0}" type="sibTrans" cxnId="{3786F6C4-EB2A-4FAE-AD6E-99EAB9FC593B}">
      <dgm:prSet/>
      <dgm:spPr/>
      <dgm:t>
        <a:bodyPr/>
        <a:lstStyle/>
        <a:p>
          <a:endParaRPr lang="en-US"/>
        </a:p>
      </dgm:t>
    </dgm:pt>
    <dgm:pt modelId="{658AC7ED-02AF-4D13-9C40-8E70EB81C9E7}">
      <dgm:prSet/>
      <dgm:spPr/>
      <dgm:t>
        <a:bodyPr/>
        <a:lstStyle/>
        <a:p>
          <a:r>
            <a:rPr lang="en-US" b="1"/>
            <a:t>Marketing Opportunities and Strategy Formulation</a:t>
          </a:r>
          <a:r>
            <a:rPr lang="en-US"/>
            <a:t>:</a:t>
          </a:r>
        </a:p>
      </dgm:t>
    </dgm:pt>
    <dgm:pt modelId="{6682F5A7-E429-4ED9-845C-53C742807855}" type="parTrans" cxnId="{13F767CE-019A-431C-B8C1-A652285BE700}">
      <dgm:prSet/>
      <dgm:spPr/>
      <dgm:t>
        <a:bodyPr/>
        <a:lstStyle/>
        <a:p>
          <a:endParaRPr lang="en-US"/>
        </a:p>
      </dgm:t>
    </dgm:pt>
    <dgm:pt modelId="{709CBA5B-2DDD-4960-A793-CF45A0D6AAA5}" type="sibTrans" cxnId="{13F767CE-019A-431C-B8C1-A652285BE700}">
      <dgm:prSet/>
      <dgm:spPr/>
      <dgm:t>
        <a:bodyPr/>
        <a:lstStyle/>
        <a:p>
          <a:endParaRPr lang="en-US"/>
        </a:p>
      </dgm:t>
    </dgm:pt>
    <dgm:pt modelId="{BDCAB43C-90A5-4494-BB66-2A286516E8BC}">
      <dgm:prSet/>
      <dgm:spPr/>
      <dgm:t>
        <a:bodyPr/>
        <a:lstStyle/>
        <a:p>
          <a:r>
            <a:rPr lang="en-US"/>
            <a:t>Insights from the analysis can guide marketing strategies, helping to target specific content categories or geographic locations effectively.</a:t>
          </a:r>
        </a:p>
      </dgm:t>
    </dgm:pt>
    <dgm:pt modelId="{0E5A0FA3-1707-4B52-974B-1592DD120E41}" type="parTrans" cxnId="{2FD0EA67-497E-42A0-8BA6-98E54DA750E5}">
      <dgm:prSet/>
      <dgm:spPr/>
      <dgm:t>
        <a:bodyPr/>
        <a:lstStyle/>
        <a:p>
          <a:endParaRPr lang="en-US"/>
        </a:p>
      </dgm:t>
    </dgm:pt>
    <dgm:pt modelId="{3CAF45E4-5FF1-4379-8064-308C138BBAF5}" type="sibTrans" cxnId="{2FD0EA67-497E-42A0-8BA6-98E54DA750E5}">
      <dgm:prSet/>
      <dgm:spPr/>
      <dgm:t>
        <a:bodyPr/>
        <a:lstStyle/>
        <a:p>
          <a:endParaRPr lang="en-US"/>
        </a:p>
      </dgm:t>
    </dgm:pt>
    <dgm:pt modelId="{8D90793C-6958-40D2-8DF6-1764C9CA7EDC}">
      <dgm:prSet/>
      <dgm:spPr/>
      <dgm:t>
        <a:bodyPr/>
        <a:lstStyle/>
        <a:p>
          <a:r>
            <a:rPr lang="en-US"/>
            <a:t>Tailoring marketing campaigns based on audience preferences and content trends can lead to better engagement and higher ROI.</a:t>
          </a:r>
        </a:p>
      </dgm:t>
    </dgm:pt>
    <dgm:pt modelId="{B178697B-963A-4D19-93DB-A718B3C80320}" type="parTrans" cxnId="{8A2ACC54-389D-4DBD-A058-D19CF8D733DF}">
      <dgm:prSet/>
      <dgm:spPr/>
      <dgm:t>
        <a:bodyPr/>
        <a:lstStyle/>
        <a:p>
          <a:endParaRPr lang="en-US"/>
        </a:p>
      </dgm:t>
    </dgm:pt>
    <dgm:pt modelId="{F056B766-6886-43E4-BF99-9BF3314ACA06}" type="sibTrans" cxnId="{8A2ACC54-389D-4DBD-A058-D19CF8D733DF}">
      <dgm:prSet/>
      <dgm:spPr/>
      <dgm:t>
        <a:bodyPr/>
        <a:lstStyle/>
        <a:p>
          <a:endParaRPr lang="en-US"/>
        </a:p>
      </dgm:t>
    </dgm:pt>
    <dgm:pt modelId="{37B715BD-49E6-492D-8E3D-519EFA596F7D}" type="pres">
      <dgm:prSet presAssocID="{B36FC0A6-551B-4F7E-9066-41D9D2676698}" presName="Name0" presStyleCnt="0">
        <dgm:presLayoutVars>
          <dgm:dir/>
          <dgm:animLvl val="lvl"/>
          <dgm:resizeHandles val="exact"/>
        </dgm:presLayoutVars>
      </dgm:prSet>
      <dgm:spPr/>
    </dgm:pt>
    <dgm:pt modelId="{67B427BA-6976-4A03-93D2-5F7ABB1ECB81}" type="pres">
      <dgm:prSet presAssocID="{502A99EC-26AF-4065-A9E6-17E2FD391C4D}" presName="composite" presStyleCnt="0"/>
      <dgm:spPr/>
    </dgm:pt>
    <dgm:pt modelId="{DBEB599D-D2E5-414D-9243-3CEEDDC82926}" type="pres">
      <dgm:prSet presAssocID="{502A99EC-26AF-4065-A9E6-17E2FD391C4D}" presName="parTx" presStyleLbl="alignNode1" presStyleIdx="0" presStyleCnt="2">
        <dgm:presLayoutVars>
          <dgm:chMax val="0"/>
          <dgm:chPref val="0"/>
          <dgm:bulletEnabled val="1"/>
        </dgm:presLayoutVars>
      </dgm:prSet>
      <dgm:spPr/>
    </dgm:pt>
    <dgm:pt modelId="{F0FA2883-BA29-4F57-88A7-632ABE562DE3}" type="pres">
      <dgm:prSet presAssocID="{502A99EC-26AF-4065-A9E6-17E2FD391C4D}" presName="desTx" presStyleLbl="alignAccFollowNode1" presStyleIdx="0" presStyleCnt="2">
        <dgm:presLayoutVars>
          <dgm:bulletEnabled val="1"/>
        </dgm:presLayoutVars>
      </dgm:prSet>
      <dgm:spPr/>
    </dgm:pt>
    <dgm:pt modelId="{46A92ECE-2F54-4DDF-95D8-A2F939AE1CB3}" type="pres">
      <dgm:prSet presAssocID="{3E1C8C10-986E-4CA2-9666-D090846E4708}" presName="space" presStyleCnt="0"/>
      <dgm:spPr/>
    </dgm:pt>
    <dgm:pt modelId="{2EC186C6-1002-492A-AA65-BC9B61C76854}" type="pres">
      <dgm:prSet presAssocID="{658AC7ED-02AF-4D13-9C40-8E70EB81C9E7}" presName="composite" presStyleCnt="0"/>
      <dgm:spPr/>
    </dgm:pt>
    <dgm:pt modelId="{44F9F7F6-4634-40E7-B606-A478BB8BED2B}" type="pres">
      <dgm:prSet presAssocID="{658AC7ED-02AF-4D13-9C40-8E70EB81C9E7}" presName="parTx" presStyleLbl="alignNode1" presStyleIdx="1" presStyleCnt="2">
        <dgm:presLayoutVars>
          <dgm:chMax val="0"/>
          <dgm:chPref val="0"/>
          <dgm:bulletEnabled val="1"/>
        </dgm:presLayoutVars>
      </dgm:prSet>
      <dgm:spPr/>
    </dgm:pt>
    <dgm:pt modelId="{14C03A50-52C3-4927-8BC1-39C180D0F4D0}" type="pres">
      <dgm:prSet presAssocID="{658AC7ED-02AF-4D13-9C40-8E70EB81C9E7}" presName="desTx" presStyleLbl="alignAccFollowNode1" presStyleIdx="1" presStyleCnt="2">
        <dgm:presLayoutVars>
          <dgm:bulletEnabled val="1"/>
        </dgm:presLayoutVars>
      </dgm:prSet>
      <dgm:spPr/>
    </dgm:pt>
  </dgm:ptLst>
  <dgm:cxnLst>
    <dgm:cxn modelId="{ACAD100E-7C63-449A-AD89-C57373C30910}" type="presOf" srcId="{B36FC0A6-551B-4F7E-9066-41D9D2676698}" destId="{37B715BD-49E6-492D-8E3D-519EFA596F7D}" srcOrd="0" destOrd="0" presId="urn:microsoft.com/office/officeart/2005/8/layout/hList1"/>
    <dgm:cxn modelId="{A04C4B29-65DA-4914-9974-8D9F9724142E}" type="presOf" srcId="{8D90793C-6958-40D2-8DF6-1764C9CA7EDC}" destId="{14C03A50-52C3-4927-8BC1-39C180D0F4D0}" srcOrd="0" destOrd="1" presId="urn:microsoft.com/office/officeart/2005/8/layout/hList1"/>
    <dgm:cxn modelId="{AD3D3F35-FE00-4FC4-9B79-28790BB65B8B}" type="presOf" srcId="{502A99EC-26AF-4065-A9E6-17E2FD391C4D}" destId="{DBEB599D-D2E5-414D-9243-3CEEDDC82926}" srcOrd="0" destOrd="0" presId="urn:microsoft.com/office/officeart/2005/8/layout/hList1"/>
    <dgm:cxn modelId="{2FD0EA67-497E-42A0-8BA6-98E54DA750E5}" srcId="{658AC7ED-02AF-4D13-9C40-8E70EB81C9E7}" destId="{BDCAB43C-90A5-4494-BB66-2A286516E8BC}" srcOrd="0" destOrd="0" parTransId="{0E5A0FA3-1707-4B52-974B-1592DD120E41}" sibTransId="{3CAF45E4-5FF1-4379-8064-308C138BBAF5}"/>
    <dgm:cxn modelId="{8A2ACC54-389D-4DBD-A058-D19CF8D733DF}" srcId="{658AC7ED-02AF-4D13-9C40-8E70EB81C9E7}" destId="{8D90793C-6958-40D2-8DF6-1764C9CA7EDC}" srcOrd="1" destOrd="0" parTransId="{B178697B-963A-4D19-93DB-A718B3C80320}" sibTransId="{F056B766-6886-43E4-BF99-9BF3314ACA06}"/>
    <dgm:cxn modelId="{290A9980-E1D4-45E5-B4E4-A75DC97B1263}" type="presOf" srcId="{BDCAB43C-90A5-4494-BB66-2A286516E8BC}" destId="{14C03A50-52C3-4927-8BC1-39C180D0F4D0}" srcOrd="0" destOrd="0" presId="urn:microsoft.com/office/officeart/2005/8/layout/hList1"/>
    <dgm:cxn modelId="{9DC4C49F-B500-473C-88D7-F63CE749517F}" srcId="{502A99EC-26AF-4065-A9E6-17E2FD391C4D}" destId="{0D4B5961-30D1-4F12-B62E-3674A9E7B1B7}" srcOrd="0" destOrd="0" parTransId="{4E0DF0F0-D2BD-46ED-871C-4F9C5603B54C}" sibTransId="{03FF3CA5-0233-4737-B641-56E75C36DEDE}"/>
    <dgm:cxn modelId="{90681FA2-192D-4171-B8DD-72078C4AE0C8}" type="presOf" srcId="{658AC7ED-02AF-4D13-9C40-8E70EB81C9E7}" destId="{44F9F7F6-4634-40E7-B606-A478BB8BED2B}" srcOrd="0" destOrd="0" presId="urn:microsoft.com/office/officeart/2005/8/layout/hList1"/>
    <dgm:cxn modelId="{AA2D55A7-7BAE-46BF-A412-C10C655F9053}" type="presOf" srcId="{6FC034A1-2457-40BD-B794-948ACF85111A}" destId="{F0FA2883-BA29-4F57-88A7-632ABE562DE3}" srcOrd="0" destOrd="1" presId="urn:microsoft.com/office/officeart/2005/8/layout/hList1"/>
    <dgm:cxn modelId="{21A1C2B6-987A-42C8-B8C5-5E21C2DF3882}" srcId="{B36FC0A6-551B-4F7E-9066-41D9D2676698}" destId="{502A99EC-26AF-4065-A9E6-17E2FD391C4D}" srcOrd="0" destOrd="0" parTransId="{E64A8488-6ACA-4A40-BE51-F38B4A4F68AE}" sibTransId="{3E1C8C10-986E-4CA2-9666-D090846E4708}"/>
    <dgm:cxn modelId="{3786F6C4-EB2A-4FAE-AD6E-99EAB9FC593B}" srcId="{502A99EC-26AF-4065-A9E6-17E2FD391C4D}" destId="{6FC034A1-2457-40BD-B794-948ACF85111A}" srcOrd="1" destOrd="0" parTransId="{23F7C337-C7AD-455D-9BDA-89ED09AAFF92}" sibTransId="{BA4D9745-752A-4EAC-8FDE-ED2CA0E7D4E0}"/>
    <dgm:cxn modelId="{13F767CE-019A-431C-B8C1-A652285BE700}" srcId="{B36FC0A6-551B-4F7E-9066-41D9D2676698}" destId="{658AC7ED-02AF-4D13-9C40-8E70EB81C9E7}" srcOrd="1" destOrd="0" parTransId="{6682F5A7-E429-4ED9-845C-53C742807855}" sibTransId="{709CBA5B-2DDD-4960-A793-CF45A0D6AAA5}"/>
    <dgm:cxn modelId="{68A45AFA-0883-470F-AEC5-CCD4FC6E4BD6}" type="presOf" srcId="{0D4B5961-30D1-4F12-B62E-3674A9E7B1B7}" destId="{F0FA2883-BA29-4F57-88A7-632ABE562DE3}" srcOrd="0" destOrd="0" presId="urn:microsoft.com/office/officeart/2005/8/layout/hList1"/>
    <dgm:cxn modelId="{67757127-57A4-420A-89D3-3E450A3693E3}" type="presParOf" srcId="{37B715BD-49E6-492D-8E3D-519EFA596F7D}" destId="{67B427BA-6976-4A03-93D2-5F7ABB1ECB81}" srcOrd="0" destOrd="0" presId="urn:microsoft.com/office/officeart/2005/8/layout/hList1"/>
    <dgm:cxn modelId="{717B59D7-5583-4CEE-A694-965DE01067D9}" type="presParOf" srcId="{67B427BA-6976-4A03-93D2-5F7ABB1ECB81}" destId="{DBEB599D-D2E5-414D-9243-3CEEDDC82926}" srcOrd="0" destOrd="0" presId="urn:microsoft.com/office/officeart/2005/8/layout/hList1"/>
    <dgm:cxn modelId="{156FC1C8-0FC8-45F3-8BA6-3FD200A1065F}" type="presParOf" srcId="{67B427BA-6976-4A03-93D2-5F7ABB1ECB81}" destId="{F0FA2883-BA29-4F57-88A7-632ABE562DE3}" srcOrd="1" destOrd="0" presId="urn:microsoft.com/office/officeart/2005/8/layout/hList1"/>
    <dgm:cxn modelId="{BA079119-7012-451C-A31D-BC1237B34340}" type="presParOf" srcId="{37B715BD-49E6-492D-8E3D-519EFA596F7D}" destId="{46A92ECE-2F54-4DDF-95D8-A2F939AE1CB3}" srcOrd="1" destOrd="0" presId="urn:microsoft.com/office/officeart/2005/8/layout/hList1"/>
    <dgm:cxn modelId="{EDCB3234-A7AD-4107-947D-D78A94DF0C00}" type="presParOf" srcId="{37B715BD-49E6-492D-8E3D-519EFA596F7D}" destId="{2EC186C6-1002-492A-AA65-BC9B61C76854}" srcOrd="2" destOrd="0" presId="urn:microsoft.com/office/officeart/2005/8/layout/hList1"/>
    <dgm:cxn modelId="{891FF056-85AB-4EB6-8C85-CC5291E2EBF1}" type="presParOf" srcId="{2EC186C6-1002-492A-AA65-BC9B61C76854}" destId="{44F9F7F6-4634-40E7-B606-A478BB8BED2B}" srcOrd="0" destOrd="0" presId="urn:microsoft.com/office/officeart/2005/8/layout/hList1"/>
    <dgm:cxn modelId="{BE797344-2804-4031-8CEB-A8E78CF471CA}" type="presParOf" srcId="{2EC186C6-1002-492A-AA65-BC9B61C76854}" destId="{14C03A50-52C3-4927-8BC1-39C180D0F4D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E3FBC-FC0B-4B73-B9BD-BF979A9C63BD}">
      <dsp:nvSpPr>
        <dsp:cNvPr id="0" name=""/>
        <dsp:cNvSpPr/>
      </dsp:nvSpPr>
      <dsp:spPr>
        <a:xfrm>
          <a:off x="1092526" y="674328"/>
          <a:ext cx="867128"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82608C-8D53-4406-BB6A-E59F3C6C5D02}">
      <dsp:nvSpPr>
        <dsp:cNvPr id="0" name=""/>
        <dsp:cNvSpPr/>
      </dsp:nvSpPr>
      <dsp:spPr>
        <a:xfrm>
          <a:off x="2011682" y="601454"/>
          <a:ext cx="99719" cy="18739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14FCF9-D98C-4364-A8D4-0E9F6AD4E095}">
      <dsp:nvSpPr>
        <dsp:cNvPr id="0" name=""/>
        <dsp:cNvSpPr/>
      </dsp:nvSpPr>
      <dsp:spPr>
        <a:xfrm>
          <a:off x="546112" y="236341"/>
          <a:ext cx="876045" cy="876045"/>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733550">
            <a:lnSpc>
              <a:spcPct val="90000"/>
            </a:lnSpc>
            <a:spcBef>
              <a:spcPct val="0"/>
            </a:spcBef>
            <a:spcAft>
              <a:spcPct val="35000"/>
            </a:spcAft>
            <a:buNone/>
          </a:pPr>
          <a:r>
            <a:rPr lang="en-US" sz="3900" kern="1200" dirty="0"/>
            <a:t>1</a:t>
          </a:r>
        </a:p>
      </dsp:txBody>
      <dsp:txXfrm>
        <a:off x="674406" y="364635"/>
        <a:ext cx="619457" cy="619457"/>
      </dsp:txXfrm>
    </dsp:sp>
    <dsp:sp modelId="{76A94556-B7F3-482C-8034-09166A850888}">
      <dsp:nvSpPr>
        <dsp:cNvPr id="0" name=""/>
        <dsp:cNvSpPr/>
      </dsp:nvSpPr>
      <dsp:spPr>
        <a:xfrm>
          <a:off x="8615" y="1277913"/>
          <a:ext cx="195103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900" tIns="165100" rIns="153900" bIns="165100" numCol="1" spcCol="1270" anchor="t" anchorCtr="0">
          <a:noAutofit/>
        </a:bodyPr>
        <a:lstStyle/>
        <a:p>
          <a:pPr marL="0" lvl="0" indent="0" algn="l" defTabSz="488950">
            <a:lnSpc>
              <a:spcPct val="90000"/>
            </a:lnSpc>
            <a:spcBef>
              <a:spcPct val="0"/>
            </a:spcBef>
            <a:spcAft>
              <a:spcPct val="35000"/>
            </a:spcAft>
            <a:buNone/>
          </a:pPr>
          <a:r>
            <a:rPr lang="en-US" sz="1100" kern="1200" dirty="0"/>
            <a:t>Effectively assessing influencer performance and brand alignment involves navigating a nuanced web of metrics</a:t>
          </a:r>
        </a:p>
      </dsp:txBody>
      <dsp:txXfrm>
        <a:off x="8615" y="1668121"/>
        <a:ext cx="1951039" cy="1575392"/>
      </dsp:txXfrm>
    </dsp:sp>
    <dsp:sp modelId="{57B34AF8-D495-4D26-8F06-9731037CECB1}">
      <dsp:nvSpPr>
        <dsp:cNvPr id="0" name=""/>
        <dsp:cNvSpPr/>
      </dsp:nvSpPr>
      <dsp:spPr>
        <a:xfrm>
          <a:off x="2176436" y="674523"/>
          <a:ext cx="195103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74C1CC-C12D-45B4-9093-C4294191ECB0}">
      <dsp:nvSpPr>
        <dsp:cNvPr id="0" name=""/>
        <dsp:cNvSpPr/>
      </dsp:nvSpPr>
      <dsp:spPr>
        <a:xfrm>
          <a:off x="4179503" y="601617"/>
          <a:ext cx="99719" cy="18756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C1AF89-57D5-4705-9DF5-8A9A8E2FAE82}">
      <dsp:nvSpPr>
        <dsp:cNvPr id="0" name=""/>
        <dsp:cNvSpPr/>
      </dsp:nvSpPr>
      <dsp:spPr>
        <a:xfrm>
          <a:off x="2713934" y="236536"/>
          <a:ext cx="876045" cy="876045"/>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733550">
            <a:lnSpc>
              <a:spcPct val="90000"/>
            </a:lnSpc>
            <a:spcBef>
              <a:spcPct val="0"/>
            </a:spcBef>
            <a:spcAft>
              <a:spcPct val="35000"/>
            </a:spcAft>
            <a:buNone/>
          </a:pPr>
          <a:r>
            <a:rPr lang="en-US" sz="3900" kern="1200" dirty="0"/>
            <a:t>2</a:t>
          </a:r>
        </a:p>
      </dsp:txBody>
      <dsp:txXfrm>
        <a:off x="2842228" y="364830"/>
        <a:ext cx="619457" cy="619457"/>
      </dsp:txXfrm>
    </dsp:sp>
    <dsp:sp modelId="{C5E870D9-05A7-448D-9112-5974DDE992D9}">
      <dsp:nvSpPr>
        <dsp:cNvPr id="0" name=""/>
        <dsp:cNvSpPr/>
      </dsp:nvSpPr>
      <dsp:spPr>
        <a:xfrm>
          <a:off x="2176436" y="1278377"/>
          <a:ext cx="195103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900" tIns="165100" rIns="153900" bIns="165100" numCol="1" spcCol="1270" anchor="t" anchorCtr="0">
          <a:noAutofit/>
        </a:bodyPr>
        <a:lstStyle/>
        <a:p>
          <a:pPr marL="0" lvl="0" indent="0" algn="l" defTabSz="488950">
            <a:lnSpc>
              <a:spcPct val="90000"/>
            </a:lnSpc>
            <a:spcBef>
              <a:spcPct val="0"/>
            </a:spcBef>
            <a:spcAft>
              <a:spcPct val="35000"/>
            </a:spcAft>
            <a:buNone/>
          </a:pPr>
          <a:r>
            <a:rPr lang="en-US" sz="1100" kern="1200" dirty="0"/>
            <a:t>The pervasive issue of fake followers and influencer fraud can distort data, making the identification of genuine influencers a complex task. </a:t>
          </a:r>
        </a:p>
      </dsp:txBody>
      <dsp:txXfrm>
        <a:off x="2176436" y="1668585"/>
        <a:ext cx="1951039" cy="1575392"/>
      </dsp:txXfrm>
    </dsp:sp>
    <dsp:sp modelId="{A263D8B1-07AD-4169-9E6F-1C3AB1A2B2AB}">
      <dsp:nvSpPr>
        <dsp:cNvPr id="0" name=""/>
        <dsp:cNvSpPr/>
      </dsp:nvSpPr>
      <dsp:spPr>
        <a:xfrm>
          <a:off x="4344258" y="674523"/>
          <a:ext cx="195103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2BD19-05D2-40EE-8DE2-7D5788652D07}">
      <dsp:nvSpPr>
        <dsp:cNvPr id="0" name=""/>
        <dsp:cNvSpPr/>
      </dsp:nvSpPr>
      <dsp:spPr>
        <a:xfrm>
          <a:off x="6347325" y="601617"/>
          <a:ext cx="99719" cy="18756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B6C4BE-191F-42B6-87A7-08B4F25FCF4E}">
      <dsp:nvSpPr>
        <dsp:cNvPr id="0" name=""/>
        <dsp:cNvSpPr/>
      </dsp:nvSpPr>
      <dsp:spPr>
        <a:xfrm>
          <a:off x="4881755" y="236536"/>
          <a:ext cx="876045" cy="876045"/>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733550">
            <a:lnSpc>
              <a:spcPct val="90000"/>
            </a:lnSpc>
            <a:spcBef>
              <a:spcPct val="0"/>
            </a:spcBef>
            <a:spcAft>
              <a:spcPct val="35000"/>
            </a:spcAft>
            <a:buNone/>
          </a:pPr>
          <a:r>
            <a:rPr lang="en-US" sz="3900" kern="1200" dirty="0"/>
            <a:t>3</a:t>
          </a:r>
        </a:p>
      </dsp:txBody>
      <dsp:txXfrm>
        <a:off x="5010049" y="364830"/>
        <a:ext cx="619457" cy="619457"/>
      </dsp:txXfrm>
    </dsp:sp>
    <dsp:sp modelId="{8E068835-DA5B-4B71-A1A7-826FF44697B2}">
      <dsp:nvSpPr>
        <dsp:cNvPr id="0" name=""/>
        <dsp:cNvSpPr/>
      </dsp:nvSpPr>
      <dsp:spPr>
        <a:xfrm>
          <a:off x="4344258" y="1278377"/>
          <a:ext cx="195103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900" tIns="165100" rIns="153900" bIns="165100" numCol="1" spcCol="1270" anchor="t" anchorCtr="0">
          <a:noAutofit/>
        </a:bodyPr>
        <a:lstStyle/>
        <a:p>
          <a:pPr marL="0" lvl="0" indent="0" algn="l" defTabSz="488950">
            <a:lnSpc>
              <a:spcPct val="90000"/>
            </a:lnSpc>
            <a:spcBef>
              <a:spcPct val="0"/>
            </a:spcBef>
            <a:spcAft>
              <a:spcPct val="35000"/>
            </a:spcAft>
            <a:buNone/>
          </a:pPr>
          <a:r>
            <a:rPr lang="en-US" sz="1100" kern="1200" dirty="0"/>
            <a:t>Fostering lasting and mutually beneficial relationships with influencers is a cornerstone of sustained success in influencer marketing.</a:t>
          </a:r>
        </a:p>
      </dsp:txBody>
      <dsp:txXfrm>
        <a:off x="4344258" y="1668585"/>
        <a:ext cx="1951039" cy="1575392"/>
      </dsp:txXfrm>
    </dsp:sp>
    <dsp:sp modelId="{3DB5DEB3-DCDF-4B28-B0C2-20E9651E51DF}">
      <dsp:nvSpPr>
        <dsp:cNvPr id="0" name=""/>
        <dsp:cNvSpPr/>
      </dsp:nvSpPr>
      <dsp:spPr>
        <a:xfrm>
          <a:off x="6512079" y="674523"/>
          <a:ext cx="195103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E2033D-C989-4B26-847B-6D3C6AF4A0AA}">
      <dsp:nvSpPr>
        <dsp:cNvPr id="0" name=""/>
        <dsp:cNvSpPr/>
      </dsp:nvSpPr>
      <dsp:spPr>
        <a:xfrm>
          <a:off x="8515146" y="601617"/>
          <a:ext cx="99719" cy="18756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F103DF-849D-427D-972C-22095123AC51}">
      <dsp:nvSpPr>
        <dsp:cNvPr id="0" name=""/>
        <dsp:cNvSpPr/>
      </dsp:nvSpPr>
      <dsp:spPr>
        <a:xfrm>
          <a:off x="7049576" y="236536"/>
          <a:ext cx="876045" cy="876045"/>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733550">
            <a:lnSpc>
              <a:spcPct val="90000"/>
            </a:lnSpc>
            <a:spcBef>
              <a:spcPct val="0"/>
            </a:spcBef>
            <a:spcAft>
              <a:spcPct val="35000"/>
            </a:spcAft>
            <a:buNone/>
          </a:pPr>
          <a:r>
            <a:rPr lang="en-US" sz="3900" kern="1200" dirty="0"/>
            <a:t>4</a:t>
          </a:r>
        </a:p>
      </dsp:txBody>
      <dsp:txXfrm>
        <a:off x="7177870" y="364830"/>
        <a:ext cx="619457" cy="619457"/>
      </dsp:txXfrm>
    </dsp:sp>
    <dsp:sp modelId="{5C27369A-418C-425A-9EAC-03E077501CF2}">
      <dsp:nvSpPr>
        <dsp:cNvPr id="0" name=""/>
        <dsp:cNvSpPr/>
      </dsp:nvSpPr>
      <dsp:spPr>
        <a:xfrm>
          <a:off x="6512079" y="1278377"/>
          <a:ext cx="195103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900" tIns="165100" rIns="153900" bIns="165100" numCol="1" spcCol="1270" anchor="t" anchorCtr="0">
          <a:noAutofit/>
        </a:bodyPr>
        <a:lstStyle/>
        <a:p>
          <a:pPr marL="0" lvl="0" indent="0" algn="l" defTabSz="488950">
            <a:lnSpc>
              <a:spcPct val="90000"/>
            </a:lnSpc>
            <a:spcBef>
              <a:spcPct val="0"/>
            </a:spcBef>
            <a:spcAft>
              <a:spcPct val="35000"/>
            </a:spcAft>
            <a:buNone/>
          </a:pPr>
          <a:r>
            <a:rPr lang="en-US" sz="1100" kern="1200" dirty="0"/>
            <a:t>The dynamic nature of social media algorithms poses an ongoing challenge, impacting how content is displayed and reaches audiences. </a:t>
          </a:r>
        </a:p>
      </dsp:txBody>
      <dsp:txXfrm>
        <a:off x="6512079" y="1668585"/>
        <a:ext cx="1951039" cy="1575392"/>
      </dsp:txXfrm>
    </dsp:sp>
    <dsp:sp modelId="{494BD3E2-55AA-4A04-B0F5-850D520AFE93}">
      <dsp:nvSpPr>
        <dsp:cNvPr id="0" name=""/>
        <dsp:cNvSpPr/>
      </dsp:nvSpPr>
      <dsp:spPr>
        <a:xfrm>
          <a:off x="8679900" y="674523"/>
          <a:ext cx="976473"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254B38-68ED-4870-9C62-BBD13B26D275}">
      <dsp:nvSpPr>
        <dsp:cNvPr id="0" name=""/>
        <dsp:cNvSpPr/>
      </dsp:nvSpPr>
      <dsp:spPr>
        <a:xfrm>
          <a:off x="9218351" y="236536"/>
          <a:ext cx="876045" cy="876045"/>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995" tIns="33995" rIns="33995" bIns="33995" numCol="1" spcCol="1270" anchor="ctr" anchorCtr="0">
          <a:noAutofit/>
        </a:bodyPr>
        <a:lstStyle/>
        <a:p>
          <a:pPr marL="0" lvl="0" indent="0" algn="ctr" defTabSz="1733550">
            <a:lnSpc>
              <a:spcPct val="90000"/>
            </a:lnSpc>
            <a:spcBef>
              <a:spcPct val="0"/>
            </a:spcBef>
            <a:spcAft>
              <a:spcPct val="35000"/>
            </a:spcAft>
            <a:buNone/>
          </a:pPr>
          <a:r>
            <a:rPr lang="en-US" sz="3900" kern="1200" dirty="0"/>
            <a:t>5</a:t>
          </a:r>
        </a:p>
      </dsp:txBody>
      <dsp:txXfrm>
        <a:off x="9346645" y="364830"/>
        <a:ext cx="619457" cy="619457"/>
      </dsp:txXfrm>
    </dsp:sp>
    <dsp:sp modelId="{171AEA1A-E376-408A-848D-F8AF5FCF4A70}">
      <dsp:nvSpPr>
        <dsp:cNvPr id="0" name=""/>
        <dsp:cNvSpPr/>
      </dsp:nvSpPr>
      <dsp:spPr>
        <a:xfrm>
          <a:off x="8679900" y="1278377"/>
          <a:ext cx="203165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259" tIns="165100" rIns="160259" bIns="165100" numCol="1" spcCol="1270" anchor="t" anchorCtr="0">
          <a:noAutofit/>
        </a:bodyPr>
        <a:lstStyle/>
        <a:p>
          <a:pPr marL="0" lvl="0" indent="0" algn="l" defTabSz="488950">
            <a:lnSpc>
              <a:spcPct val="90000"/>
            </a:lnSpc>
            <a:spcBef>
              <a:spcPct val="0"/>
            </a:spcBef>
            <a:spcAft>
              <a:spcPct val="35000"/>
            </a:spcAft>
            <a:buNone/>
          </a:pPr>
          <a:r>
            <a:rPr lang="en-US" sz="1100" kern="1200" dirty="0"/>
            <a:t>Addressing the challenges through well-thought-out strategies, the likelihood of successfully implementing influencer marketing projects and achieving desired outcomes is significantly increased, promoting cost-effective and impactful campaigns.</a:t>
          </a:r>
        </a:p>
      </dsp:txBody>
      <dsp:txXfrm>
        <a:off x="8679900" y="1671497"/>
        <a:ext cx="2031650" cy="157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B599D-D2E5-414D-9243-3CEEDDC82926}">
      <dsp:nvSpPr>
        <dsp:cNvPr id="0" name=""/>
        <dsp:cNvSpPr/>
      </dsp:nvSpPr>
      <dsp:spPr>
        <a:xfrm>
          <a:off x="43" y="215464"/>
          <a:ext cx="4190998" cy="7479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Content Impact and Engagement</a:t>
          </a:r>
          <a:r>
            <a:rPr lang="en-US" sz="2000" kern="1200"/>
            <a:t>:</a:t>
          </a:r>
        </a:p>
      </dsp:txBody>
      <dsp:txXfrm>
        <a:off x="43" y="215464"/>
        <a:ext cx="4190998" cy="747937"/>
      </dsp:txXfrm>
    </dsp:sp>
    <dsp:sp modelId="{F0FA2883-BA29-4F57-88A7-632ABE562DE3}">
      <dsp:nvSpPr>
        <dsp:cNvPr id="0" name=""/>
        <dsp:cNvSpPr/>
      </dsp:nvSpPr>
      <dsp:spPr>
        <a:xfrm>
          <a:off x="43" y="963402"/>
          <a:ext cx="4190998" cy="25940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 high engagement rate suggests that the content is impactful and resonates with the audience.</a:t>
          </a:r>
        </a:p>
        <a:p>
          <a:pPr marL="228600" lvl="1" indent="-228600" algn="l" defTabSz="889000">
            <a:lnSpc>
              <a:spcPct val="90000"/>
            </a:lnSpc>
            <a:spcBef>
              <a:spcPct val="0"/>
            </a:spcBef>
            <a:spcAft>
              <a:spcPct val="15000"/>
            </a:spcAft>
            <a:buChar char="•"/>
          </a:pPr>
          <a:r>
            <a:rPr lang="en-US" sz="2000" kern="1200"/>
            <a:t>Emphasizing content quality and relevance can further enhance engagement and audience satisfaction.</a:t>
          </a:r>
        </a:p>
      </dsp:txBody>
      <dsp:txXfrm>
        <a:off x="43" y="963402"/>
        <a:ext cx="4190998" cy="2594024"/>
      </dsp:txXfrm>
    </dsp:sp>
    <dsp:sp modelId="{44F9F7F6-4634-40E7-B606-A478BB8BED2B}">
      <dsp:nvSpPr>
        <dsp:cNvPr id="0" name=""/>
        <dsp:cNvSpPr/>
      </dsp:nvSpPr>
      <dsp:spPr>
        <a:xfrm>
          <a:off x="4777781" y="215464"/>
          <a:ext cx="4190998" cy="7479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Marketing Opportunities and Strategy Formulation</a:t>
          </a:r>
          <a:r>
            <a:rPr lang="en-US" sz="2000" kern="1200"/>
            <a:t>:</a:t>
          </a:r>
        </a:p>
      </dsp:txBody>
      <dsp:txXfrm>
        <a:off x="4777781" y="215464"/>
        <a:ext cx="4190998" cy="747937"/>
      </dsp:txXfrm>
    </dsp:sp>
    <dsp:sp modelId="{14C03A50-52C3-4927-8BC1-39C180D0F4D0}">
      <dsp:nvSpPr>
        <dsp:cNvPr id="0" name=""/>
        <dsp:cNvSpPr/>
      </dsp:nvSpPr>
      <dsp:spPr>
        <a:xfrm>
          <a:off x="4777781" y="963402"/>
          <a:ext cx="4190998" cy="25940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Insights from the analysis can guide marketing strategies, helping to target specific content categories or geographic locations effectively.</a:t>
          </a:r>
        </a:p>
        <a:p>
          <a:pPr marL="228600" lvl="1" indent="-228600" algn="l" defTabSz="889000">
            <a:lnSpc>
              <a:spcPct val="90000"/>
            </a:lnSpc>
            <a:spcBef>
              <a:spcPct val="0"/>
            </a:spcBef>
            <a:spcAft>
              <a:spcPct val="15000"/>
            </a:spcAft>
            <a:buChar char="•"/>
          </a:pPr>
          <a:r>
            <a:rPr lang="en-US" sz="2000" kern="1200"/>
            <a:t>Tailoring marketing campaigns based on audience preferences and content trends can lead to better engagement and higher ROI.</a:t>
          </a:r>
        </a:p>
      </dsp:txBody>
      <dsp:txXfrm>
        <a:off x="4777781" y="963402"/>
        <a:ext cx="4190998" cy="2594024"/>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113C0E-B964-4884-8BD5-FF651C697EA3}"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148831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113C0E-B964-4884-8BD5-FF651C697EA3}"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11170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113C0E-B964-4884-8BD5-FF651C697EA3}"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405276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113C0E-B964-4884-8BD5-FF651C697EA3}"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304211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113C0E-B964-4884-8BD5-FF651C697EA3}"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315768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113C0E-B964-4884-8BD5-FF651C697EA3}"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383940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113C0E-B964-4884-8BD5-FF651C697EA3}"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86109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113C0E-B964-4884-8BD5-FF651C697EA3}"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271692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13C0E-B964-4884-8BD5-FF651C697EA3}"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47117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13C0E-B964-4884-8BD5-FF651C697EA3}"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268820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13C0E-B964-4884-8BD5-FF651C697EA3}"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C128C-EF61-4BFF-80A3-A9E81FF336F5}" type="slidenum">
              <a:rPr lang="en-US" smtClean="0"/>
              <a:t>‹#›</a:t>
            </a:fld>
            <a:endParaRPr lang="en-US"/>
          </a:p>
        </p:txBody>
      </p:sp>
    </p:spTree>
    <p:extLst>
      <p:ext uri="{BB962C8B-B14F-4D97-AF65-F5344CB8AC3E}">
        <p14:creationId xmlns:p14="http://schemas.microsoft.com/office/powerpoint/2010/main" val="281201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13C0E-B964-4884-8BD5-FF651C697EA3}"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128C-EF61-4BFF-80A3-A9E81FF336F5}" type="slidenum">
              <a:rPr lang="en-US" smtClean="0"/>
              <a:t>‹#›</a:t>
            </a:fld>
            <a:endParaRPr lang="en-US"/>
          </a:p>
        </p:txBody>
      </p:sp>
    </p:spTree>
    <p:extLst>
      <p:ext uri="{BB962C8B-B14F-4D97-AF65-F5344CB8AC3E}">
        <p14:creationId xmlns:p14="http://schemas.microsoft.com/office/powerpoint/2010/main" val="3313470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5890A-9920-74E1-DBF4-9423E08804A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dirty="0">
                <a:solidFill>
                  <a:srgbClr val="FFFFFF"/>
                </a:solidFill>
                <a:latin typeface="+mj-lt"/>
                <a:ea typeface="+mj-ea"/>
                <a:cs typeface="+mj-cs"/>
              </a:rPr>
              <a:t>Maximizing Brand Impact with Influencers</a:t>
            </a:r>
          </a:p>
        </p:txBody>
      </p:sp>
      <p:pic>
        <p:nvPicPr>
          <p:cNvPr id="43" name="Picture 42" descr="Colourful pins connected with a thread">
            <a:extLst>
              <a:ext uri="{FF2B5EF4-FFF2-40B4-BE49-F238E27FC236}">
                <a16:creationId xmlns:a16="http://schemas.microsoft.com/office/drawing/2014/main" id="{AD7C7373-4455-F88A-92C8-27DA9A11B896}"/>
              </a:ext>
            </a:extLst>
          </p:cNvPr>
          <p:cNvPicPr>
            <a:picLocks noChangeAspect="1"/>
          </p:cNvPicPr>
          <p:nvPr/>
        </p:nvPicPr>
        <p:blipFill rotWithShape="1">
          <a:blip r:embed="rId4"/>
          <a:srcRect l="2685" r="20343" b="-1"/>
          <a:stretch/>
        </p:blipFill>
        <p:spPr>
          <a:xfrm>
            <a:off x="4956934" y="643466"/>
            <a:ext cx="6421464" cy="5568739"/>
          </a:xfrm>
          <a:prstGeom prst="rect">
            <a:avLst/>
          </a:prstGeom>
        </p:spPr>
      </p:pic>
      <p:pic>
        <p:nvPicPr>
          <p:cNvPr id="8" name="Audio 7">
            <a:hlinkClick r:id="" action="ppaction://media"/>
            <a:extLst>
              <a:ext uri="{FF2B5EF4-FFF2-40B4-BE49-F238E27FC236}">
                <a16:creationId xmlns:a16="http://schemas.microsoft.com/office/drawing/2014/main" id="{1A8024BC-DBE1-6CA5-7C24-4D4B4F57EEB8}"/>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456250" t="-456250" r="-456250" b="-4562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077020731"/>
      </p:ext>
    </p:extLst>
  </p:cSld>
  <p:clrMapOvr>
    <a:masterClrMapping/>
  </p:clrMapOvr>
  <mc:AlternateContent xmlns:mc="http://schemas.openxmlformats.org/markup-compatibility/2006">
    <mc:Choice xmlns:p14="http://schemas.microsoft.com/office/powerpoint/2010/main" Requires="p14">
      <p:transition spd="slow" p14:dur="2000" advTm="12367"/>
    </mc:Choice>
    <mc:Fallback>
      <p:transition spd="slow" advTm="123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10" presetClass="entr" presetSubtype="0" fill="hold" grpId="0" nodeType="withEffect">
                                  <p:stCondLst>
                                    <p:cond delay="1000"/>
                                  </p:stCondLst>
                                  <p:iterate type="lt">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8"/>
                </p:tgtEl>
              </p:cMediaNode>
            </p:audio>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8E18-453E-ED42-5F61-762B2F796BED}"/>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2100" b="1" i="0" kern="1200">
                <a:solidFill>
                  <a:schemeClr val="tx1"/>
                </a:solidFill>
                <a:effectLst/>
                <a:highlight>
                  <a:srgbClr val="FFFFFF"/>
                </a:highlight>
                <a:latin typeface="+mj-lt"/>
                <a:ea typeface="+mj-ea"/>
                <a:cs typeface="+mj-cs"/>
              </a:rPr>
              <a:t>TOP consumer countries of the influencers content on YOUTUBE</a:t>
            </a:r>
            <a:br>
              <a:rPr lang="en-US" sz="2100" b="1" i="0" kern="1200">
                <a:solidFill>
                  <a:schemeClr val="tx1"/>
                </a:solidFill>
                <a:effectLst/>
                <a:highlight>
                  <a:srgbClr val="FFFFFF"/>
                </a:highlight>
                <a:latin typeface="+mj-lt"/>
                <a:ea typeface="+mj-ea"/>
                <a:cs typeface="+mj-cs"/>
              </a:rPr>
            </a:br>
            <a:endParaRPr lang="en-US" sz="21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38330A79-203F-2900-A457-D1B99F4AF126}"/>
              </a:ext>
            </a:extLst>
          </p:cNvPr>
          <p:cNvSpPr txBox="1"/>
          <p:nvPr/>
        </p:nvSpPr>
        <p:spPr>
          <a:xfrm>
            <a:off x="862366" y="2194102"/>
            <a:ext cx="3427001" cy="3908586"/>
          </a:xfrm>
          <a:prstGeom prst="rect">
            <a:avLst/>
          </a:prstGeom>
        </p:spPr>
        <p:txBody>
          <a:bodyPr vert="horz" lIns="91440" tIns="45720" rIns="91440" bIns="45720" rtlCol="0">
            <a:normAutofit/>
          </a:bodyPr>
          <a:lstStyle/>
          <a:p>
            <a:pPr>
              <a:lnSpc>
                <a:spcPct val="90000"/>
              </a:lnSpc>
              <a:spcAft>
                <a:spcPts val="600"/>
              </a:spcAft>
            </a:pPr>
            <a:r>
              <a:rPr lang="en-US" sz="1700" dirty="0"/>
              <a:t>Which countries consume the most content from influencers on YouTube helps businesses understand where their audience is located. This information helps them tailor their marketing strategies to reach these audiences better. By focusing on these top consumer countries, businesses can create content that resonates with people in those places, leading to stronger connections and better engagement.</a:t>
            </a:r>
          </a:p>
        </p:txBody>
      </p:sp>
      <p:pic>
        <p:nvPicPr>
          <p:cNvPr id="8" name="Picture 7" descr="A graph with different colored lines&#10;&#10;Description automatically generated">
            <a:extLst>
              <a:ext uri="{FF2B5EF4-FFF2-40B4-BE49-F238E27FC236}">
                <a16:creationId xmlns:a16="http://schemas.microsoft.com/office/drawing/2014/main" id="{90DC4F96-FC2A-4DB7-DAF4-08B477D9D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1225020"/>
            <a:ext cx="6155141" cy="4431701"/>
          </a:xfrm>
          <a:prstGeom prst="rect">
            <a:avLst/>
          </a:prstGeom>
        </p:spPr>
      </p:pic>
    </p:spTree>
    <p:extLst>
      <p:ext uri="{BB962C8B-B14F-4D97-AF65-F5344CB8AC3E}">
        <p14:creationId xmlns:p14="http://schemas.microsoft.com/office/powerpoint/2010/main" val="63367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429BB7-BA35-561A-FB09-92616FAEF637}"/>
              </a:ext>
            </a:extLst>
          </p:cNvPr>
          <p:cNvSpPr>
            <a:spLocks noGrp="1"/>
          </p:cNvSpPr>
          <p:nvPr>
            <p:ph type="subTitle" idx="1"/>
          </p:nvPr>
        </p:nvSpPr>
        <p:spPr>
          <a:xfrm>
            <a:off x="38100" y="422412"/>
            <a:ext cx="8743122" cy="751302"/>
          </a:xfrm>
        </p:spPr>
        <p:txBody>
          <a:bodyPr>
            <a:normAutofit/>
          </a:bodyPr>
          <a:lstStyle/>
          <a:p>
            <a:r>
              <a:rPr lang="en-US" b="1" i="0" dirty="0">
                <a:solidFill>
                  <a:srgbClr val="000000"/>
                </a:solidFill>
                <a:effectLst/>
                <a:highlight>
                  <a:srgbClr val="FFFFFF"/>
                </a:highlight>
                <a:latin typeface="Helvetica Neue"/>
              </a:rPr>
              <a:t>Checking the demand for categories by Country wise</a:t>
            </a:r>
            <a:br>
              <a:rPr lang="en-US" b="1" i="0" dirty="0">
                <a:solidFill>
                  <a:srgbClr val="000000"/>
                </a:solidFill>
                <a:effectLst/>
                <a:highlight>
                  <a:srgbClr val="FFFFFF"/>
                </a:highlight>
                <a:latin typeface="Helvetica Neue"/>
              </a:rPr>
            </a:br>
            <a:r>
              <a:rPr lang="en-US" i="0" dirty="0">
                <a:solidFill>
                  <a:srgbClr val="000000"/>
                </a:solidFill>
                <a:effectLst/>
                <a:highlight>
                  <a:srgbClr val="FFFFFF"/>
                </a:highlight>
                <a:latin typeface="Helvetica Neue"/>
              </a:rPr>
              <a:t>(TARGET COUNTRY FOR BUISNESS)</a:t>
            </a:r>
          </a:p>
          <a:p>
            <a:endParaRPr lang="en-US" dirty="0"/>
          </a:p>
        </p:txBody>
      </p:sp>
      <p:pic>
        <p:nvPicPr>
          <p:cNvPr id="7" name="Picture 6">
            <a:extLst>
              <a:ext uri="{FF2B5EF4-FFF2-40B4-BE49-F238E27FC236}">
                <a16:creationId xmlns:a16="http://schemas.microsoft.com/office/drawing/2014/main" id="{410EA5F0-C016-FEEA-A7C4-17EFAEAABEFB}"/>
              </a:ext>
            </a:extLst>
          </p:cNvPr>
          <p:cNvPicPr>
            <a:picLocks noChangeAspect="1"/>
          </p:cNvPicPr>
          <p:nvPr/>
        </p:nvPicPr>
        <p:blipFill rotWithShape="1">
          <a:blip r:embed="rId2"/>
          <a:srcRect l="2239" t="35386" r="30167"/>
          <a:stretch/>
        </p:blipFill>
        <p:spPr>
          <a:xfrm>
            <a:off x="5848704" y="1262270"/>
            <a:ext cx="6343296" cy="5188226"/>
          </a:xfrm>
          <a:prstGeom prst="rect">
            <a:avLst/>
          </a:prstGeom>
        </p:spPr>
      </p:pic>
      <p:sp>
        <p:nvSpPr>
          <p:cNvPr id="4" name="TextBox 3">
            <a:extLst>
              <a:ext uri="{FF2B5EF4-FFF2-40B4-BE49-F238E27FC236}">
                <a16:creationId xmlns:a16="http://schemas.microsoft.com/office/drawing/2014/main" id="{CD453532-BB64-CAB5-6C22-EE813FC9BA90}"/>
              </a:ext>
            </a:extLst>
          </p:cNvPr>
          <p:cNvSpPr txBox="1"/>
          <p:nvPr/>
        </p:nvSpPr>
        <p:spPr>
          <a:xfrm>
            <a:off x="398333" y="2366235"/>
            <a:ext cx="4943475" cy="3139321"/>
          </a:xfrm>
          <a:prstGeom prst="rect">
            <a:avLst/>
          </a:prstGeom>
          <a:noFill/>
        </p:spPr>
        <p:txBody>
          <a:bodyPr wrap="square">
            <a:spAutoFit/>
          </a:bodyPr>
          <a:lstStyle/>
          <a:p>
            <a:pPr algn="just"/>
            <a:r>
              <a:rPr lang="en-US" dirty="0"/>
              <a:t>Checking the demand for different categories in specific countries (India, USA, Indonesia, and Algeria) is crucial for businesses to identify potential target markets. Analyzing which categories are popular in particular countries, businesses can tailor their products, services, and marketing strategies to meet the preferences and needs of those markets. This data driven approach helps businesses allocate resources effectively and maximize their chances of success in each target country.</a:t>
            </a:r>
          </a:p>
        </p:txBody>
      </p:sp>
    </p:spTree>
    <p:extLst>
      <p:ext uri="{BB962C8B-B14F-4D97-AF65-F5344CB8AC3E}">
        <p14:creationId xmlns:p14="http://schemas.microsoft.com/office/powerpoint/2010/main" val="245888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5D29-9980-0849-4010-256C9B5340D9}"/>
              </a:ext>
            </a:extLst>
          </p:cNvPr>
          <p:cNvSpPr>
            <a:spLocks noGrp="1"/>
          </p:cNvSpPr>
          <p:nvPr>
            <p:ph type="title"/>
          </p:nvPr>
        </p:nvSpPr>
        <p:spPr>
          <a:xfrm>
            <a:off x="663989" y="91798"/>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AWS S3-Bucket</a:t>
            </a:r>
          </a:p>
        </p:txBody>
      </p:sp>
      <p:pic>
        <p:nvPicPr>
          <p:cNvPr id="4" name="Picture 3">
            <a:extLst>
              <a:ext uri="{FF2B5EF4-FFF2-40B4-BE49-F238E27FC236}">
                <a16:creationId xmlns:a16="http://schemas.microsoft.com/office/drawing/2014/main" id="{264C51D4-6C44-5CE3-A614-93E81ECA0F2E}"/>
              </a:ext>
            </a:extLst>
          </p:cNvPr>
          <p:cNvPicPr>
            <a:picLocks noChangeAspect="1"/>
          </p:cNvPicPr>
          <p:nvPr/>
        </p:nvPicPr>
        <p:blipFill rotWithShape="1">
          <a:blip r:embed="rId2"/>
          <a:srcRect t="13056"/>
          <a:stretch/>
        </p:blipFill>
        <p:spPr>
          <a:xfrm>
            <a:off x="663989" y="1332869"/>
            <a:ext cx="10744752" cy="4993939"/>
          </a:xfrm>
          <a:prstGeom prst="rect">
            <a:avLst/>
          </a:prstGeom>
        </p:spPr>
      </p:pic>
    </p:spTree>
    <p:extLst>
      <p:ext uri="{BB962C8B-B14F-4D97-AF65-F5344CB8AC3E}">
        <p14:creationId xmlns:p14="http://schemas.microsoft.com/office/powerpoint/2010/main" val="2896002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3FD88-04C5-7C5F-E9A6-AEE582495BA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AWS – Python code</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AC387E-896D-F7B2-8CE2-05B9DC085A1F}"/>
              </a:ext>
            </a:extLst>
          </p:cNvPr>
          <p:cNvPicPr>
            <a:picLocks noChangeAspect="1"/>
          </p:cNvPicPr>
          <p:nvPr/>
        </p:nvPicPr>
        <p:blipFill rotWithShape="1">
          <a:blip r:embed="rId2"/>
          <a:srcRect t="-572" b="7730"/>
          <a:stretch/>
        </p:blipFill>
        <p:spPr>
          <a:xfrm>
            <a:off x="4654296" y="1389083"/>
            <a:ext cx="7214616" cy="4052401"/>
          </a:xfrm>
          <a:prstGeom prst="rect">
            <a:avLst/>
          </a:prstGeom>
        </p:spPr>
      </p:pic>
    </p:spTree>
    <p:extLst>
      <p:ext uri="{BB962C8B-B14F-4D97-AF65-F5344CB8AC3E}">
        <p14:creationId xmlns:p14="http://schemas.microsoft.com/office/powerpoint/2010/main" val="219615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743AE41-BA13-E13D-647F-5340C4CED5E7}"/>
              </a:ext>
            </a:extLst>
          </p:cNvPr>
          <p:cNvSpPr>
            <a:spLocks noGrp="1"/>
          </p:cNvSpPr>
          <p:nvPr>
            <p:ph type="subTitle" idx="1"/>
          </p:nvPr>
        </p:nvSpPr>
        <p:spPr>
          <a:xfrm>
            <a:off x="638882" y="4631161"/>
            <a:ext cx="3571810" cy="1559327"/>
          </a:xfrm>
        </p:spPr>
        <p:txBody>
          <a:bodyPr>
            <a:normAutofit/>
          </a:bodyPr>
          <a:lstStyle/>
          <a:p>
            <a:pPr algn="l"/>
            <a:r>
              <a:rPr lang="en-US" b="1"/>
              <a:t>AWS tool tool used for data source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software process&#10;&#10;Description automatically generated">
            <a:extLst>
              <a:ext uri="{FF2B5EF4-FFF2-40B4-BE49-F238E27FC236}">
                <a16:creationId xmlns:a16="http://schemas.microsoft.com/office/drawing/2014/main" id="{3892E688-E083-6896-892A-AC159A9C2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242909"/>
            <a:ext cx="7214616" cy="2344750"/>
          </a:xfrm>
          <a:prstGeom prst="rect">
            <a:avLst/>
          </a:prstGeom>
        </p:spPr>
      </p:pic>
    </p:spTree>
    <p:extLst>
      <p:ext uri="{BB962C8B-B14F-4D97-AF65-F5344CB8AC3E}">
        <p14:creationId xmlns:p14="http://schemas.microsoft.com/office/powerpoint/2010/main" val="2985163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7C54-EB62-743E-94A6-661DDFB2D6C3}"/>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2100" b="1" kern="1200" dirty="0">
                <a:solidFill>
                  <a:schemeClr val="tx1"/>
                </a:solidFill>
                <a:latin typeface="+mj-lt"/>
                <a:ea typeface="+mj-ea"/>
                <a:cs typeface="+mj-cs"/>
              </a:rPr>
              <a:t>Listed in order Subscribers Hight-Low for YouTube influencers </a:t>
            </a:r>
            <a:br>
              <a:rPr lang="en-US" sz="2100" b="1" kern="1200" dirty="0">
                <a:solidFill>
                  <a:schemeClr val="tx1"/>
                </a:solidFill>
                <a:latin typeface="+mj-lt"/>
                <a:ea typeface="+mj-ea"/>
                <a:cs typeface="+mj-cs"/>
              </a:rPr>
            </a:br>
            <a:endParaRPr lang="en-US" sz="2100" b="1" kern="1200" dirty="0">
              <a:solidFill>
                <a:schemeClr val="tx1"/>
              </a:solidFill>
              <a:latin typeface="+mj-lt"/>
              <a:ea typeface="+mj-ea"/>
              <a:cs typeface="+mj-cs"/>
            </a:endParaRPr>
          </a:p>
        </p:txBody>
      </p:sp>
      <p:sp>
        <p:nvSpPr>
          <p:cNvPr id="8" name="TextBox 7">
            <a:extLst>
              <a:ext uri="{FF2B5EF4-FFF2-40B4-BE49-F238E27FC236}">
                <a16:creationId xmlns:a16="http://schemas.microsoft.com/office/drawing/2014/main" id="{02BE60A2-72E5-144B-5665-BF4D37F19DBA}"/>
              </a:ext>
            </a:extLst>
          </p:cNvPr>
          <p:cNvSpPr txBox="1"/>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Sorting Higher to lower YouTube influencers by their subscriber count is essential in influencer marketing.</a:t>
            </a:r>
          </a:p>
        </p:txBody>
      </p:sp>
      <p:pic>
        <p:nvPicPr>
          <p:cNvPr id="4" name="Picture 3">
            <a:extLst>
              <a:ext uri="{FF2B5EF4-FFF2-40B4-BE49-F238E27FC236}">
                <a16:creationId xmlns:a16="http://schemas.microsoft.com/office/drawing/2014/main" id="{D002C8A1-D984-EAC4-74A6-3CDD0CE27127}"/>
              </a:ext>
            </a:extLst>
          </p:cNvPr>
          <p:cNvPicPr>
            <a:picLocks noChangeAspect="1"/>
          </p:cNvPicPr>
          <p:nvPr/>
        </p:nvPicPr>
        <p:blipFill rotWithShape="1">
          <a:blip r:embed="rId2"/>
          <a:srcRect l="2739" t="37853" r="1692"/>
          <a:stretch/>
        </p:blipFill>
        <p:spPr>
          <a:xfrm>
            <a:off x="5252895" y="2107096"/>
            <a:ext cx="6302267" cy="4111959"/>
          </a:xfrm>
          <a:prstGeom prst="rect">
            <a:avLst/>
          </a:prstGeom>
        </p:spPr>
      </p:pic>
    </p:spTree>
    <p:extLst>
      <p:ext uri="{BB962C8B-B14F-4D97-AF65-F5344CB8AC3E}">
        <p14:creationId xmlns:p14="http://schemas.microsoft.com/office/powerpoint/2010/main" val="46821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03CA-1F1D-CACE-2E12-FE54F1AC599C}"/>
              </a:ext>
            </a:extLst>
          </p:cNvPr>
          <p:cNvSpPr>
            <a:spLocks noGrp="1"/>
          </p:cNvSpPr>
          <p:nvPr>
            <p:ph type="title"/>
          </p:nvPr>
        </p:nvSpPr>
        <p:spPr/>
        <p:txBody>
          <a:bodyPr/>
          <a:lstStyle/>
          <a:p>
            <a:r>
              <a:rPr lang="en-US" sz="4400" b="1" kern="100">
                <a:effectLst/>
                <a:latin typeface="Times New Roman" panose="02020603050405020304" pitchFamily="18" charset="0"/>
                <a:ea typeface="Aptos" panose="020B0004020202020204" pitchFamily="34" charset="0"/>
                <a:cs typeface="Times New Roman" panose="02020603050405020304" pitchFamily="18" charset="0"/>
              </a:rPr>
              <a:t>Conclusion </a:t>
            </a:r>
            <a:br>
              <a:rPr lang="en-US" sz="4400" b="1" kern="100">
                <a:effectLst/>
                <a:latin typeface="Times New Roman" panose="02020603050405020304" pitchFamily="18" charset="0"/>
                <a:ea typeface="Aptos" panose="020B0004020202020204" pitchFamily="34" charset="0"/>
                <a:cs typeface="Times New Roman" panose="02020603050405020304" pitchFamily="18" charset="0"/>
              </a:rPr>
            </a:br>
            <a:endParaRPr lang="en-US" dirty="0"/>
          </a:p>
        </p:txBody>
      </p:sp>
      <p:graphicFrame>
        <p:nvGraphicFramePr>
          <p:cNvPr id="8" name="TextBox 3">
            <a:extLst>
              <a:ext uri="{FF2B5EF4-FFF2-40B4-BE49-F238E27FC236}">
                <a16:creationId xmlns:a16="http://schemas.microsoft.com/office/drawing/2014/main" id="{D045CBCF-9346-43DC-6E7A-11D097286E93}"/>
              </a:ext>
            </a:extLst>
          </p:cNvPr>
          <p:cNvGraphicFramePr/>
          <p:nvPr/>
        </p:nvGraphicFramePr>
        <p:xfrm>
          <a:off x="1352963" y="1690688"/>
          <a:ext cx="8968824" cy="3772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656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23A912-A27A-F5AF-0617-4E2B0E619147}"/>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Rectangle 5">
            <a:extLst>
              <a:ext uri="{FF2B5EF4-FFF2-40B4-BE49-F238E27FC236}">
                <a16:creationId xmlns:a16="http://schemas.microsoft.com/office/drawing/2014/main" id="{6EB8E49F-1915-84AD-37A4-8A1B079439EF}"/>
              </a:ext>
            </a:extLst>
          </p:cNvPr>
          <p:cNvSpPr/>
          <p:nvPr/>
        </p:nvSpPr>
        <p:spPr>
          <a:xfrm>
            <a:off x="1541929" y="2840486"/>
            <a:ext cx="9108141" cy="36933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https://github.com/Mounika-401/Distributed-Scalable_Data_Engineering</a:t>
            </a:r>
          </a:p>
        </p:txBody>
      </p:sp>
    </p:spTree>
    <p:extLst>
      <p:ext uri="{BB962C8B-B14F-4D97-AF65-F5344CB8AC3E}">
        <p14:creationId xmlns:p14="http://schemas.microsoft.com/office/powerpoint/2010/main" val="406839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807C9-3763-60DD-8128-E04B0FDA4579}"/>
              </a:ext>
            </a:extLst>
          </p:cNvPr>
          <p:cNvSpPr txBox="1"/>
          <p:nvPr/>
        </p:nvSpPr>
        <p:spPr>
          <a:xfrm>
            <a:off x="7451274" y="2774465"/>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chemeClr val="tx2"/>
                </a:solidFill>
                <a:latin typeface="Times New Roman" panose="02020603050405020304" pitchFamily="18" charset="0"/>
                <a:ea typeface="+mj-ea"/>
                <a:cs typeface="Times New Roman" panose="02020603050405020304" pitchFamily="18" charset="0"/>
              </a:rPr>
              <a:t>THANK YOU</a:t>
            </a:r>
          </a:p>
        </p:txBody>
      </p:sp>
      <p:pic>
        <p:nvPicPr>
          <p:cNvPr id="6" name="Graphic 5" descr="Handshake">
            <a:extLst>
              <a:ext uri="{FF2B5EF4-FFF2-40B4-BE49-F238E27FC236}">
                <a16:creationId xmlns:a16="http://schemas.microsoft.com/office/drawing/2014/main" id="{CA59824A-9AD7-B5EE-3B4C-F8D2081B70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41861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062A56-7EF6-CD8B-2B92-86319C6D0A0B}"/>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2A48823B-E510-E6A2-7813-AE7B8316DE52}"/>
              </a:ext>
            </a:extLst>
          </p:cNvPr>
          <p:cNvSpPr/>
          <p:nvPr/>
        </p:nvSpPr>
        <p:spPr>
          <a:xfrm>
            <a:off x="652670" y="3056922"/>
            <a:ext cx="3372838" cy="2124678"/>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886968">
              <a:spcAft>
                <a:spcPts val="600"/>
              </a:spcAft>
            </a:pPr>
            <a:r>
              <a:rPr lang="en-US" sz="1940" b="1" dirty="0">
                <a:solidFill>
                  <a:schemeClr val="tx1"/>
                </a:solidFill>
                <a:latin typeface="Times New Roman" panose="02020603050405020304" pitchFamily="18" charset="0"/>
                <a:cs typeface="Times New Roman" panose="02020603050405020304" pitchFamily="18" charset="0"/>
              </a:rPr>
              <a:t>Manogna </a:t>
            </a:r>
            <a:r>
              <a:rPr lang="en-US" sz="1940" b="1" kern="1200" dirty="0">
                <a:solidFill>
                  <a:schemeClr val="tx1"/>
                </a:solidFill>
                <a:latin typeface="Times New Roman" panose="02020603050405020304" pitchFamily="18" charset="0"/>
                <a:ea typeface="+mn-ea"/>
                <a:cs typeface="Times New Roman" panose="02020603050405020304" pitchFamily="18" charset="0"/>
              </a:rPr>
              <a:t>Venne</a:t>
            </a:r>
            <a:r>
              <a:rPr lang="en-US" sz="1940" b="1" dirty="0">
                <a:solidFill>
                  <a:schemeClr val="tx1"/>
                </a:solidFill>
                <a:latin typeface="Times New Roman" panose="02020603050405020304" pitchFamily="18" charset="0"/>
                <a:cs typeface="Times New Roman" panose="02020603050405020304" pitchFamily="18" charset="0"/>
              </a:rPr>
              <a:t>la, </a:t>
            </a:r>
            <a:r>
              <a:rPr lang="en-US" sz="1940" kern="1200" dirty="0">
                <a:solidFill>
                  <a:schemeClr val="tx1"/>
                </a:solidFill>
                <a:latin typeface="Times New Roman" panose="02020603050405020304" pitchFamily="18" charset="0"/>
                <a:ea typeface="+mn-ea"/>
                <a:cs typeface="Times New Roman" panose="02020603050405020304" pitchFamily="18" charset="0"/>
              </a:rPr>
              <a:t>Ramireddy, </a:t>
            </a:r>
            <a:endParaRPr lang="en-US" sz="1940" b="1" kern="1200" dirty="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r>
              <a:rPr lang="en-US" sz="1552" kern="1200" dirty="0">
                <a:solidFill>
                  <a:schemeClr val="tx1"/>
                </a:solidFill>
                <a:latin typeface="Times New Roman" panose="02020603050405020304" pitchFamily="18" charset="0"/>
                <a:ea typeface="+mn-ea"/>
                <a:cs typeface="Times New Roman" panose="02020603050405020304" pitchFamily="18" charset="0"/>
              </a:rPr>
              <a:t>  Data </a:t>
            </a:r>
            <a:r>
              <a:rPr lang="en-US" sz="1552" dirty="0">
                <a:solidFill>
                  <a:schemeClr val="tx1"/>
                </a:solidFill>
                <a:latin typeface="Times New Roman" panose="02020603050405020304" pitchFamily="18" charset="0"/>
                <a:cs typeface="Times New Roman" panose="02020603050405020304" pitchFamily="18" charset="0"/>
              </a:rPr>
              <a:t>Scientist</a:t>
            </a:r>
            <a:endParaRPr lang="en-US" sz="1552" kern="1200" dirty="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r>
              <a:rPr lang="en-US" sz="1552" dirty="0">
                <a:solidFill>
                  <a:schemeClr val="tx1"/>
                </a:solidFill>
                <a:latin typeface="Times New Roman" panose="02020603050405020304" pitchFamily="18" charset="0"/>
                <a:cs typeface="Times New Roman" panose="02020603050405020304" pitchFamily="18" charset="0"/>
              </a:rPr>
              <a:t>  (Team Lead)</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6DAA49A-875F-EF4A-64FD-9A695C4856C9}"/>
              </a:ext>
            </a:extLst>
          </p:cNvPr>
          <p:cNvSpPr/>
          <p:nvPr/>
        </p:nvSpPr>
        <p:spPr>
          <a:xfrm>
            <a:off x="4562499" y="2512012"/>
            <a:ext cx="3240502" cy="1293981"/>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886968">
              <a:spcAft>
                <a:spcPts val="600"/>
              </a:spcAft>
            </a:pPr>
            <a:r>
              <a:rPr lang="en-US" sz="1940" b="1" dirty="0">
                <a:solidFill>
                  <a:schemeClr val="tx1"/>
                </a:solidFill>
                <a:latin typeface="Times New Roman" panose="02020603050405020304" pitchFamily="18" charset="0"/>
                <a:cs typeface="Times New Roman" panose="02020603050405020304" pitchFamily="18" charset="0"/>
              </a:rPr>
              <a:t>    Mounika, Aithagoni</a:t>
            </a:r>
            <a:endParaRPr lang="en-US" sz="1940" b="1" kern="1200" dirty="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r>
              <a:rPr lang="en-US" sz="1552" kern="1200" dirty="0">
                <a:solidFill>
                  <a:schemeClr val="tx1"/>
                </a:solidFill>
                <a:latin typeface="Times New Roman" panose="02020603050405020304" pitchFamily="18" charset="0"/>
                <a:ea typeface="+mn-ea"/>
                <a:cs typeface="Times New Roman" panose="02020603050405020304" pitchFamily="18" charset="0"/>
              </a:rPr>
              <a:t>       Data </a:t>
            </a:r>
            <a:r>
              <a:rPr lang="en-US" sz="1552" dirty="0">
                <a:solidFill>
                  <a:schemeClr val="tx1"/>
                </a:solidFill>
                <a:latin typeface="Times New Roman" panose="02020603050405020304" pitchFamily="18" charset="0"/>
                <a:cs typeface="Times New Roman" panose="02020603050405020304" pitchFamily="18" charset="0"/>
              </a:rPr>
              <a:t>Analyst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8AF82BF-5322-89C6-F764-E0B1E0C14B00}"/>
              </a:ext>
            </a:extLst>
          </p:cNvPr>
          <p:cNvSpPr/>
          <p:nvPr/>
        </p:nvSpPr>
        <p:spPr>
          <a:xfrm>
            <a:off x="4575263" y="4589291"/>
            <a:ext cx="3240502" cy="1559032"/>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886968">
              <a:spcAft>
                <a:spcPts val="600"/>
              </a:spcAft>
            </a:pPr>
            <a:r>
              <a:rPr lang="en-US" sz="1940" kern="1200" dirty="0">
                <a:solidFill>
                  <a:schemeClr val="tx1"/>
                </a:solidFill>
                <a:latin typeface="Times New Roman" panose="02020603050405020304" pitchFamily="18" charset="0"/>
                <a:ea typeface="+mn-ea"/>
                <a:cs typeface="Times New Roman" panose="02020603050405020304" pitchFamily="18" charset="0"/>
              </a:rPr>
              <a:t>  Chandramohan,</a:t>
            </a:r>
          </a:p>
          <a:p>
            <a:pPr defTabSz="886968">
              <a:spcAft>
                <a:spcPts val="600"/>
              </a:spcAft>
            </a:pPr>
            <a:r>
              <a:rPr lang="en-US" sz="1940" b="1" kern="1200" dirty="0">
                <a:solidFill>
                  <a:schemeClr val="tx1"/>
                </a:solidFill>
                <a:latin typeface="Times New Roman" panose="02020603050405020304" pitchFamily="18" charset="0"/>
                <a:ea typeface="+mn-ea"/>
                <a:cs typeface="Times New Roman" panose="02020603050405020304" pitchFamily="18" charset="0"/>
              </a:rPr>
              <a:t>  Chandanakumar</a:t>
            </a:r>
          </a:p>
          <a:p>
            <a:pPr defTabSz="886968">
              <a:spcAft>
                <a:spcPts val="600"/>
              </a:spcAft>
            </a:pPr>
            <a:r>
              <a:rPr lang="en-US" sz="1746" kern="1200" dirty="0">
                <a:solidFill>
                  <a:schemeClr val="tx1"/>
                </a:solidFill>
                <a:latin typeface="Times New Roman" panose="02020603050405020304" pitchFamily="18" charset="0"/>
                <a:ea typeface="+mn-ea"/>
                <a:cs typeface="Times New Roman" panose="02020603050405020304" pitchFamily="18" charset="0"/>
              </a:rPr>
              <a:t>  Data Engineering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C8B79B9-695F-7535-12C0-BEF798EFCBA0}"/>
              </a:ext>
            </a:extLst>
          </p:cNvPr>
          <p:cNvSpPr/>
          <p:nvPr/>
        </p:nvSpPr>
        <p:spPr>
          <a:xfrm>
            <a:off x="8194227" y="3002919"/>
            <a:ext cx="3606547" cy="2232684"/>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886968">
              <a:spcAft>
                <a:spcPts val="600"/>
              </a:spcAft>
            </a:pPr>
            <a:r>
              <a:rPr lang="en-US" sz="1940" b="1" dirty="0">
                <a:solidFill>
                  <a:schemeClr val="tx1"/>
                </a:solidFill>
                <a:latin typeface="Times New Roman" panose="02020603050405020304" pitchFamily="18" charset="0"/>
                <a:cs typeface="Times New Roman" panose="02020603050405020304" pitchFamily="18" charset="0"/>
              </a:rPr>
              <a:t>Jagadeesh chandra </a:t>
            </a:r>
            <a:r>
              <a:rPr lang="en-US" sz="1940" b="1" dirty="0" err="1">
                <a:solidFill>
                  <a:schemeClr val="tx1"/>
                </a:solidFill>
                <a:latin typeface="Times New Roman" panose="02020603050405020304" pitchFamily="18" charset="0"/>
                <a:cs typeface="Times New Roman" panose="02020603050405020304" pitchFamily="18" charset="0"/>
              </a:rPr>
              <a:t>bose</a:t>
            </a:r>
            <a:r>
              <a:rPr lang="en-US" sz="1940" b="1" dirty="0">
                <a:solidFill>
                  <a:schemeClr val="tx1"/>
                </a:solidFill>
                <a:latin typeface="Times New Roman" panose="02020603050405020304" pitchFamily="18" charset="0"/>
                <a:cs typeface="Times New Roman" panose="02020603050405020304" pitchFamily="18" charset="0"/>
              </a:rPr>
              <a:t>, </a:t>
            </a:r>
            <a:r>
              <a:rPr lang="en-US" sz="1940" kern="1200" dirty="0">
                <a:solidFill>
                  <a:schemeClr val="tx1"/>
                </a:solidFill>
                <a:latin typeface="Times New Roman" panose="02020603050405020304" pitchFamily="18" charset="0"/>
                <a:ea typeface="+mn-ea"/>
                <a:cs typeface="Times New Roman" panose="02020603050405020304" pitchFamily="18" charset="0"/>
              </a:rPr>
              <a:t>Mende, </a:t>
            </a:r>
            <a:endParaRPr lang="en-US" sz="1940" b="1" kern="1200" dirty="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r>
              <a:rPr lang="en-US" sz="1552" kern="1200" dirty="0">
                <a:solidFill>
                  <a:schemeClr val="tx1"/>
                </a:solidFill>
                <a:latin typeface="Times New Roman" panose="02020603050405020304" pitchFamily="18" charset="0"/>
                <a:ea typeface="+mn-ea"/>
                <a:cs typeface="Times New Roman" panose="02020603050405020304" pitchFamily="18" charset="0"/>
              </a:rPr>
              <a:t>  Data Visualization Modeling</a:t>
            </a: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1034" name="Picture 10" descr="Teamwork concept logo. Team work icon on white">
            <a:extLst>
              <a:ext uri="{FF2B5EF4-FFF2-40B4-BE49-F238E27FC236}">
                <a16:creationId xmlns:a16="http://schemas.microsoft.com/office/drawing/2014/main" id="{02CD03FC-8352-1721-5A86-BF2DFBDFEC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5948"/>
          <a:stretch/>
        </p:blipFill>
        <p:spPr bwMode="auto">
          <a:xfrm>
            <a:off x="4362790" y="341282"/>
            <a:ext cx="3200400" cy="14610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Teamwork concept logo. Team work icon on white">
            <a:extLst>
              <a:ext uri="{FF2B5EF4-FFF2-40B4-BE49-F238E27FC236}">
                <a16:creationId xmlns:a16="http://schemas.microsoft.com/office/drawing/2014/main" id="{39AD2C21-0A41-BF0B-ACE1-281D24E300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903" t="65139" r="50308" b="26090"/>
          <a:stretch/>
        </p:blipFill>
        <p:spPr bwMode="auto">
          <a:xfrm>
            <a:off x="5427445" y="1855274"/>
            <a:ext cx="946459" cy="375521"/>
          </a:xfrm>
          <a:prstGeom prst="rect">
            <a:avLst/>
          </a:prstGeom>
          <a:noFill/>
          <a:extLst>
            <a:ext uri="{909E8E84-426E-40DD-AFC4-6F175D3DCCD1}">
              <a14:hiddenFill xmlns:a14="http://schemas.microsoft.com/office/drawing/2010/main">
                <a:solidFill>
                  <a:srgbClr val="FFFFFF"/>
                </a:solidFill>
              </a14:hiddenFill>
            </a:ext>
          </a:extLst>
        </p:spPr>
      </p:pic>
      <p:pic>
        <p:nvPicPr>
          <p:cNvPr id="16" name="Audio 15">
            <a:hlinkClick r:id="" action="ppaction://media"/>
            <a:extLst>
              <a:ext uri="{FF2B5EF4-FFF2-40B4-BE49-F238E27FC236}">
                <a16:creationId xmlns:a16="http://schemas.microsoft.com/office/drawing/2014/main" id="{DA416D86-5E6B-9759-0E58-6A93A7B9C5F7}"/>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456250" t="-456250" r="-456250" b="-4562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045512271"/>
      </p:ext>
    </p:extLst>
  </p:cSld>
  <p:clrMapOvr>
    <a:masterClrMapping/>
  </p:clrMapOvr>
  <mc:AlternateContent xmlns:mc="http://schemas.openxmlformats.org/markup-compatibility/2006">
    <mc:Choice xmlns:p14="http://schemas.microsoft.com/office/powerpoint/2010/main" Requires="p14">
      <p:transition spd="slow" p14:dur="2000" advTm="573"/>
    </mc:Choice>
    <mc:Fallback>
      <p:transition spd="slow" advTm="5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D0D19-C2C1-476E-93A9-2BE3D6A32905}"/>
              </a:ext>
            </a:extLst>
          </p:cNvPr>
          <p:cNvSpPr/>
          <p:nvPr/>
        </p:nvSpPr>
        <p:spPr>
          <a:xfrm>
            <a:off x="1188532" y="722414"/>
            <a:ext cx="9518673" cy="50236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a:extLst>
              <a:ext uri="{FF2B5EF4-FFF2-40B4-BE49-F238E27FC236}">
                <a16:creationId xmlns:a16="http://schemas.microsoft.com/office/drawing/2014/main" id="{134CBA9B-6F37-BE89-6054-FDD6E8354FD7}"/>
              </a:ext>
            </a:extLst>
          </p:cNvPr>
          <p:cNvSpPr txBox="1">
            <a:spLocks/>
          </p:cNvSpPr>
          <p:nvPr/>
        </p:nvSpPr>
        <p:spPr>
          <a:xfrm>
            <a:off x="1826089" y="1166184"/>
            <a:ext cx="3158826" cy="1462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40664">
              <a:spcAft>
                <a:spcPts val="486"/>
              </a:spcAft>
            </a:pPr>
            <a:r>
              <a:rPr lang="en-US" sz="3564" b="1" kern="1200">
                <a:solidFill>
                  <a:schemeClr val="tx1"/>
                </a:solidFill>
                <a:latin typeface="+mj-lt"/>
                <a:ea typeface="+mj-ea"/>
                <a:cs typeface="+mj-cs"/>
              </a:rPr>
              <a:t>BUSINESS CHALLENGE</a:t>
            </a:r>
            <a:endParaRPr lang="en-US" b="1"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7CB9CE0C-0F80-58D2-192B-B7A9516EC730}"/>
              </a:ext>
            </a:extLst>
          </p:cNvPr>
          <p:cNvSpPr txBox="1"/>
          <p:nvPr/>
        </p:nvSpPr>
        <p:spPr>
          <a:xfrm>
            <a:off x="1717089" y="2564642"/>
            <a:ext cx="5431115" cy="2947014"/>
          </a:xfrm>
          <a:prstGeom prst="rect">
            <a:avLst/>
          </a:prstGeom>
        </p:spPr>
        <p:txBody>
          <a:bodyPr vert="horz" lIns="91440" tIns="45720" rIns="91440" bIns="45720" rtlCol="0">
            <a:normAutofit/>
          </a:bodyPr>
          <a:lstStyle/>
          <a:p>
            <a:pPr algn="just" defTabSz="740664">
              <a:lnSpc>
                <a:spcPct val="90000"/>
              </a:lnSpc>
              <a:spcAft>
                <a:spcPts val="486"/>
              </a:spcAft>
            </a:pPr>
            <a:r>
              <a:rPr lang="en-US" sz="1539" kern="1200" dirty="0">
                <a:solidFill>
                  <a:schemeClr val="tx1"/>
                </a:solidFill>
                <a:latin typeface="Times New Roman" panose="02020603050405020304" pitchFamily="18" charset="0"/>
                <a:ea typeface="+mn-ea"/>
                <a:cs typeface="Times New Roman" panose="02020603050405020304" pitchFamily="18" charset="0"/>
              </a:rPr>
              <a:t>Today, it's really important for brands to team up with social media influencers. These influencers have followers who trust them, so when they talk about a product, it feels real. Plus, they can reach a lot of people and get them excited about stuff in a way regular ads can't. But to make sure these partnerships work well. brands need to use data to make smart choices. Data helps brands understand who follows the influencers and what they like. This helps them pick the right influencers and make content that hits the spot. By using data with influencer marketing, brands can make their campaigns even better and get great results for their business.</a:t>
            </a:r>
            <a:endParaRPr lang="en-US" sz="1900" dirty="0">
              <a:latin typeface="Times New Roman" panose="02020603050405020304" pitchFamily="18" charset="0"/>
              <a:cs typeface="Times New Roman" panose="02020603050405020304" pitchFamily="18" charset="0"/>
            </a:endParaRPr>
          </a:p>
        </p:txBody>
      </p:sp>
      <p:pic>
        <p:nvPicPr>
          <p:cNvPr id="2050" name="Picture 2" descr="Business challenge concept , outline icon, linear sign, thin ...">
            <a:extLst>
              <a:ext uri="{FF2B5EF4-FFF2-40B4-BE49-F238E27FC236}">
                <a16:creationId xmlns:a16="http://schemas.microsoft.com/office/drawing/2014/main" id="{767F3990-6F1A-610A-6F32-8FB8CC520E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45" t="11494" r="20407" b="12092"/>
          <a:stretch/>
        </p:blipFill>
        <p:spPr bwMode="auto">
          <a:xfrm rot="10800000" flipH="1" flipV="1">
            <a:off x="7200686" y="2024122"/>
            <a:ext cx="2458535" cy="2947014"/>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a:extLst>
              <a:ext uri="{FF2B5EF4-FFF2-40B4-BE49-F238E27FC236}">
                <a16:creationId xmlns:a16="http://schemas.microsoft.com/office/drawing/2014/main" id="{52EC0E37-9B01-597B-D951-D3E9D1B2C5F6}"/>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04656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E98C74-6C16-2E26-6D65-59ED8A9588F6}"/>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4EE2BB8-BB82-E638-E6D7-A600F9553EBA}"/>
              </a:ext>
            </a:extLst>
          </p:cNvPr>
          <p:cNvSpPr>
            <a:spLocks noGrp="1"/>
          </p:cNvSpPr>
          <p:nvPr>
            <p:ph type="title"/>
          </p:nvPr>
        </p:nvSpPr>
        <p:spPr>
          <a:xfrm>
            <a:off x="789214" y="476259"/>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PROPOSED SOLUTION </a:t>
            </a:r>
            <a:br>
              <a:rPr lang="en-IN" sz="4400" dirty="0"/>
            </a:br>
            <a:endParaRPr lang="en-IN" dirty="0"/>
          </a:p>
        </p:txBody>
      </p:sp>
      <p:sp>
        <p:nvSpPr>
          <p:cNvPr id="9" name="TextBox 8">
            <a:extLst>
              <a:ext uri="{FF2B5EF4-FFF2-40B4-BE49-F238E27FC236}">
                <a16:creationId xmlns:a16="http://schemas.microsoft.com/office/drawing/2014/main" id="{42E812AA-AD86-3DC9-C250-9EFB39BC14FC}"/>
              </a:ext>
            </a:extLst>
          </p:cNvPr>
          <p:cNvSpPr txBox="1"/>
          <p:nvPr/>
        </p:nvSpPr>
        <p:spPr>
          <a:xfrm>
            <a:off x="734548" y="1396553"/>
            <a:ext cx="9830747" cy="369331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solution focuses on leveraging data driven insights to optimize the marketing strategy for the product launch. Firstly, careful selection of influencers based on engagement rates, relevant content, and audience alignment is crucial. This ensures that the chosen influencers resonate with the target demographic and have established trust with their followers. Secondly, thorough audience analysis provides valuable insights into preferences and behaviors, enabling tailored messaging and content creation that appeals to the target audience. Collaboration with influencers to develop authentic and engaging content further enhances the campaign's effectiveness. Continuous monitoring and optimization based on real-time metrics allow for agile adjustments to maximize campaign performance. A/B testing helps identify the most effective strategies, guiding future decision making. Building long-term relationships with successful influencers fosters trust and loyalty among their audience. Finally, post-campaign analysis provides valuable learnings for refining future marketing strategies. Overall, integrating data driven insights into influencer marketing efforts ensures a strategic approach that drives successful outcomes for the product launch.</a:t>
            </a:r>
          </a:p>
        </p:txBody>
      </p:sp>
      <p:pic>
        <p:nvPicPr>
          <p:cNvPr id="11" name="Graphic 10">
            <a:extLst>
              <a:ext uri="{FF2B5EF4-FFF2-40B4-BE49-F238E27FC236}">
                <a16:creationId xmlns:a16="http://schemas.microsoft.com/office/drawing/2014/main" id="{4BCD657D-6278-B1E9-A70F-74AC60F9E7F0}"/>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33235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4C92A6-A818-EDDD-DC8E-C6633EBC405F}"/>
              </a:ext>
            </a:extLst>
          </p:cNvPr>
          <p:cNvSpPr/>
          <p:nvPr/>
        </p:nvSpPr>
        <p:spPr>
          <a:xfrm>
            <a:off x="237241" y="336926"/>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F796152-D0BB-0691-BF5C-A50FD3E84D32}"/>
              </a:ext>
            </a:extLst>
          </p:cNvPr>
          <p:cNvSpPr>
            <a:spLocks noGrp="1"/>
          </p:cNvSpPr>
          <p:nvPr>
            <p:ph type="title"/>
          </p:nvPr>
        </p:nvSpPr>
        <p:spPr/>
        <p:txBody>
          <a:bodyPr>
            <a:normAutofit fontScale="90000"/>
          </a:bodyPr>
          <a:lstStyle/>
          <a:p>
            <a:br>
              <a:rPr lang="en-IN"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DATA SOURCES</a:t>
            </a:r>
            <a:br>
              <a:rPr lang="en-IN" dirty="0"/>
            </a:br>
            <a:endParaRPr lang="en-IN" dirty="0"/>
          </a:p>
        </p:txBody>
      </p:sp>
      <p:sp>
        <p:nvSpPr>
          <p:cNvPr id="3" name="Content Placeholder 2">
            <a:extLst>
              <a:ext uri="{FF2B5EF4-FFF2-40B4-BE49-F238E27FC236}">
                <a16:creationId xmlns:a16="http://schemas.microsoft.com/office/drawing/2014/main" id="{9547AE3F-E6AE-DADC-65EF-A9701C8A3C82}"/>
              </a:ext>
            </a:extLst>
          </p:cNvPr>
          <p:cNvSpPr>
            <a:spLocks noGrp="1"/>
          </p:cNvSpPr>
          <p:nvPr>
            <p:ph idx="1"/>
          </p:nvPr>
        </p:nvSpPr>
        <p:spPr>
          <a:xfrm>
            <a:off x="838200" y="1807697"/>
            <a:ext cx="4594411" cy="3078068"/>
          </a:xfrm>
          <a:solidFill>
            <a:schemeClr val="bg2"/>
          </a:solidFill>
        </p:spPr>
        <p:txBody>
          <a:bodyPr>
            <a:normAutofit lnSpcReduction="10000"/>
          </a:bodyPr>
          <a:lstStyle/>
          <a:p>
            <a:pPr algn="l"/>
            <a:r>
              <a:rPr lang="en-IN" sz="2800" i="0" dirty="0">
                <a:solidFill>
                  <a:srgbClr val="0D0D0D"/>
                </a:solidFill>
                <a:effectLst/>
                <a:latin typeface="Times New Roman" panose="02020603050405020304" pitchFamily="18" charset="0"/>
                <a:cs typeface="Times New Roman" panose="02020603050405020304" pitchFamily="18" charset="0"/>
              </a:rPr>
              <a:t>Social Media Platforms</a:t>
            </a:r>
          </a:p>
          <a:p>
            <a:pPr algn="l"/>
            <a:r>
              <a:rPr lang="en-US" sz="2800" i="0" dirty="0">
                <a:solidFill>
                  <a:srgbClr val="0D0D0D"/>
                </a:solidFill>
                <a:effectLst/>
                <a:latin typeface="Times New Roman" panose="02020603050405020304" pitchFamily="18" charset="0"/>
                <a:cs typeface="Times New Roman" panose="02020603050405020304" pitchFamily="18" charset="0"/>
              </a:rPr>
              <a:t>Influencer Marketing Platforms</a:t>
            </a:r>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i="0" dirty="0">
                <a:solidFill>
                  <a:srgbClr val="0D0D0D"/>
                </a:solidFill>
                <a:effectLst/>
                <a:latin typeface="Times New Roman" panose="02020603050405020304" pitchFamily="18" charset="0"/>
                <a:cs typeface="Times New Roman" panose="02020603050405020304" pitchFamily="18" charset="0"/>
              </a:rPr>
              <a:t>APIs</a:t>
            </a:r>
          </a:p>
          <a:p>
            <a:r>
              <a:rPr lang="en-US" sz="2800" i="0" dirty="0">
                <a:solidFill>
                  <a:srgbClr val="0D0D0D"/>
                </a:solidFill>
                <a:effectLst/>
                <a:latin typeface="Times New Roman" panose="02020603050405020304" pitchFamily="18" charset="0"/>
                <a:cs typeface="Times New Roman" panose="02020603050405020304" pitchFamily="18" charset="0"/>
              </a:rPr>
              <a:t>Social Listening </a:t>
            </a:r>
            <a:r>
              <a:rPr lang="en-US" dirty="0">
                <a:solidFill>
                  <a:srgbClr val="0D0D0D"/>
                </a:solidFill>
                <a:latin typeface="Times New Roman" panose="02020603050405020304" pitchFamily="18" charset="0"/>
                <a:cs typeface="Times New Roman" panose="02020603050405020304" pitchFamily="18" charset="0"/>
              </a:rPr>
              <a:t>YouTube </a:t>
            </a:r>
            <a:r>
              <a:rPr lang="en-US" sz="2800" i="0" dirty="0">
                <a:solidFill>
                  <a:srgbClr val="0D0D0D"/>
                </a:solidFill>
                <a:effectLst/>
                <a:latin typeface="Times New Roman" panose="02020603050405020304" pitchFamily="18" charset="0"/>
                <a:cs typeface="Times New Roman" panose="02020603050405020304" pitchFamily="18" charset="0"/>
              </a:rPr>
              <a:t>Tool</a:t>
            </a:r>
          </a:p>
          <a:p>
            <a:r>
              <a:rPr lang="en-US" sz="2800" i="0" dirty="0">
                <a:solidFill>
                  <a:srgbClr val="0D0D0D"/>
                </a:solidFill>
                <a:effectLst/>
                <a:latin typeface="Times New Roman" panose="02020603050405020304" pitchFamily="18" charset="0"/>
                <a:cs typeface="Times New Roman" panose="02020603050405020304" pitchFamily="18" charset="0"/>
              </a:rPr>
              <a:t>Publicly Available Datasets</a:t>
            </a:r>
          </a:p>
          <a:p>
            <a:pPr marL="0" indent="0">
              <a:buNone/>
            </a:pPr>
            <a:endParaRPr lang="en-IN" dirty="0"/>
          </a:p>
        </p:txBody>
      </p:sp>
      <p:pic>
        <p:nvPicPr>
          <p:cNvPr id="1030" name="Picture 6" descr="Brand24 - The Perfect Social Media Informant">
            <a:extLst>
              <a:ext uri="{FF2B5EF4-FFF2-40B4-BE49-F238E27FC236}">
                <a16:creationId xmlns:a16="http://schemas.microsoft.com/office/drawing/2014/main" id="{12C62557-C8A2-FF4E-9851-19F164C31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71" y="4789942"/>
            <a:ext cx="1702933" cy="17029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Best Social Listening Tools - 2018 - Whytecreations">
            <a:extLst>
              <a:ext uri="{FF2B5EF4-FFF2-40B4-BE49-F238E27FC236}">
                <a16:creationId xmlns:a16="http://schemas.microsoft.com/office/drawing/2014/main" id="{AF4B503F-BFD3-A02D-986E-1C2324846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0016"/>
          <a:stretch/>
        </p:blipFill>
        <p:spPr bwMode="auto">
          <a:xfrm>
            <a:off x="10627855" y="482134"/>
            <a:ext cx="1097398"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logo with a red square and black text&#10;&#10;Description automatically generated">
            <a:extLst>
              <a:ext uri="{FF2B5EF4-FFF2-40B4-BE49-F238E27FC236}">
                <a16:creationId xmlns:a16="http://schemas.microsoft.com/office/drawing/2014/main" id="{E23A73C1-1E42-52E4-B45A-7F93532961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7228" y="2501208"/>
            <a:ext cx="3527725" cy="1855584"/>
          </a:xfrm>
          <a:prstGeom prst="rect">
            <a:avLst/>
          </a:prstGeom>
        </p:spPr>
      </p:pic>
      <p:pic>
        <p:nvPicPr>
          <p:cNvPr id="10" name="Graphic 9">
            <a:extLst>
              <a:ext uri="{FF2B5EF4-FFF2-40B4-BE49-F238E27FC236}">
                <a16:creationId xmlns:a16="http://schemas.microsoft.com/office/drawing/2014/main" id="{301A24C7-1B2C-D77B-934B-AF62E10C03AE}"/>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0080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43A25-D14A-ECF0-CAA1-76D39632AE17}"/>
              </a:ext>
            </a:extLst>
          </p:cNvPr>
          <p:cNvSpPr/>
          <p:nvPr/>
        </p:nvSpPr>
        <p:spPr>
          <a:xfrm>
            <a:off x="237241" y="397328"/>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2DC76AB6-02F1-4E71-A543-4A110D314237}"/>
              </a:ext>
            </a:extLst>
          </p:cNvPr>
          <p:cNvSpPr txBox="1">
            <a:spLocks/>
          </p:cNvSpPr>
          <p:nvPr/>
        </p:nvSpPr>
        <p:spPr>
          <a:xfrm>
            <a:off x="1219093" y="625638"/>
            <a:ext cx="8911687" cy="12808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TOOLS USED</a:t>
            </a:r>
          </a:p>
        </p:txBody>
      </p:sp>
      <p:pic>
        <p:nvPicPr>
          <p:cNvPr id="5" name="Picture 6">
            <a:extLst>
              <a:ext uri="{FF2B5EF4-FFF2-40B4-BE49-F238E27FC236}">
                <a16:creationId xmlns:a16="http://schemas.microsoft.com/office/drawing/2014/main" id="{B65D7116-E02B-A254-20BE-05BDE4AC3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065" y="4378782"/>
            <a:ext cx="1056599" cy="12247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196B0CF-6D54-FB25-3BDD-24CB4C80D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8158" y="5165888"/>
            <a:ext cx="1992277" cy="843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0B11D2-0AB2-62A5-5D7C-74E5625D3730}"/>
              </a:ext>
            </a:extLst>
          </p:cNvPr>
          <p:cNvSpPr/>
          <p:nvPr/>
        </p:nvSpPr>
        <p:spPr>
          <a:xfrm>
            <a:off x="1117278" y="3262995"/>
            <a:ext cx="2226236" cy="773670"/>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imes New Roman" panose="02020603050405020304" pitchFamily="18" charset="0"/>
                <a:cs typeface="Times New Roman" panose="02020603050405020304" pitchFamily="18" charset="0"/>
              </a:rPr>
              <a:t>REPOSITORIES :</a:t>
            </a:r>
          </a:p>
          <a:p>
            <a:r>
              <a:rPr lang="en-IN" dirty="0">
                <a:solidFill>
                  <a:schemeClr val="tx1"/>
                </a:solidFill>
                <a:latin typeface="Times New Roman" panose="02020603050405020304" pitchFamily="18" charset="0"/>
                <a:cs typeface="Times New Roman" panose="02020603050405020304" pitchFamily="18" charset="0"/>
              </a:rPr>
              <a:t> GitHub</a:t>
            </a:r>
          </a:p>
        </p:txBody>
      </p:sp>
      <p:sp>
        <p:nvSpPr>
          <p:cNvPr id="9" name="Rectangle 8">
            <a:extLst>
              <a:ext uri="{FF2B5EF4-FFF2-40B4-BE49-F238E27FC236}">
                <a16:creationId xmlns:a16="http://schemas.microsoft.com/office/drawing/2014/main" id="{AC504D08-5612-8DF6-8347-172895BE3E9F}"/>
              </a:ext>
            </a:extLst>
          </p:cNvPr>
          <p:cNvSpPr/>
          <p:nvPr/>
        </p:nvSpPr>
        <p:spPr>
          <a:xfrm>
            <a:off x="1219093" y="4991139"/>
            <a:ext cx="2861293" cy="1018095"/>
          </a:xfrm>
          <a:prstGeom prst="rect">
            <a:avLst/>
          </a:prstGeom>
          <a:solidFill>
            <a:schemeClr val="bg2"/>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PROGRAMMING:</a:t>
            </a:r>
          </a:p>
          <a:p>
            <a:pPr marL="0" indent="0">
              <a:buNone/>
            </a:pPr>
            <a:r>
              <a:rPr lang="en-IN" dirty="0">
                <a:solidFill>
                  <a:schemeClr val="tx1"/>
                </a:solidFill>
                <a:latin typeface="Times New Roman" panose="02020603050405020304" pitchFamily="18" charset="0"/>
                <a:cs typeface="Times New Roman" panose="02020603050405020304" pitchFamily="18" charset="0"/>
              </a:rPr>
              <a:t>Jupyter notebook</a:t>
            </a:r>
          </a:p>
        </p:txBody>
      </p:sp>
      <p:sp>
        <p:nvSpPr>
          <p:cNvPr id="10" name="Rectangle 9">
            <a:extLst>
              <a:ext uri="{FF2B5EF4-FFF2-40B4-BE49-F238E27FC236}">
                <a16:creationId xmlns:a16="http://schemas.microsoft.com/office/drawing/2014/main" id="{05794828-2315-2CD6-1F73-C597B7880145}"/>
              </a:ext>
            </a:extLst>
          </p:cNvPr>
          <p:cNvSpPr/>
          <p:nvPr/>
        </p:nvSpPr>
        <p:spPr>
          <a:xfrm>
            <a:off x="3634885" y="1548742"/>
            <a:ext cx="3751656" cy="1206185"/>
          </a:xfrm>
          <a:prstGeom prst="rect">
            <a:avLst/>
          </a:prstGeom>
          <a:solidFill>
            <a:schemeClr val="bg2"/>
          </a:solidFill>
          <a:ln>
            <a:solidFill>
              <a:schemeClr val="tx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PROGRAMMING LANGUAGE </a:t>
            </a:r>
            <a:r>
              <a:rPr lang="en-US" sz="2000" b="1" dirty="0">
                <a:solidFill>
                  <a:schemeClr val="tx1"/>
                </a:solidFill>
                <a:latin typeface="Times New Roman" panose="02020603050405020304" pitchFamily="18" charset="0"/>
                <a:cs typeface="Times New Roman" panose="02020603050405020304" pitchFamily="18" charset="0"/>
              </a:rPr>
              <a:t>: </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Python</a:t>
            </a:r>
          </a:p>
          <a:p>
            <a:pPr marL="0" indent="0">
              <a:buNone/>
            </a:pPr>
            <a:r>
              <a:rPr lang="en-US" dirty="0">
                <a:solidFill>
                  <a:schemeClr val="tx1"/>
                </a:solidFill>
                <a:latin typeface="Times New Roman" panose="02020603050405020304" pitchFamily="18" charset="0"/>
                <a:cs typeface="Times New Roman" panose="02020603050405020304" pitchFamily="18" charset="0"/>
              </a:rPr>
              <a:t>MATLAB</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7FA8FB6-94E8-0F9A-D57A-912E8F1CEFAC}"/>
              </a:ext>
            </a:extLst>
          </p:cNvPr>
          <p:cNvSpPr/>
          <p:nvPr/>
        </p:nvSpPr>
        <p:spPr>
          <a:xfrm>
            <a:off x="4940823" y="4922050"/>
            <a:ext cx="2990169" cy="10180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800" b="1" dirty="0">
                <a:solidFill>
                  <a:schemeClr val="tx1"/>
                </a:solidFill>
                <a:latin typeface="Times New Roman" panose="02020603050405020304" pitchFamily="18" charset="0"/>
                <a:cs typeface="Times New Roman" panose="02020603050405020304" pitchFamily="18" charset="0"/>
              </a:rPr>
              <a:t>DATABASE :</a:t>
            </a:r>
          </a:p>
          <a:p>
            <a:pPr marL="0" indent="0">
              <a:buNone/>
            </a:pPr>
            <a:r>
              <a:rPr lang="en-US" dirty="0">
                <a:solidFill>
                  <a:schemeClr val="tx1"/>
                </a:solidFill>
                <a:latin typeface="Times New Roman" panose="02020603050405020304" pitchFamily="18" charset="0"/>
                <a:cs typeface="Times New Roman" panose="02020603050405020304" pitchFamily="18" charset="0"/>
              </a:rPr>
              <a:t>AWS</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5" name="Picture 14" descr="A white cat in a black circle&#10;&#10;Description automatically generated">
            <a:extLst>
              <a:ext uri="{FF2B5EF4-FFF2-40B4-BE49-F238E27FC236}">
                <a16:creationId xmlns:a16="http://schemas.microsoft.com/office/drawing/2014/main" id="{066F6AE8-69DC-2B55-DD85-F53A356390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2333" y="728138"/>
            <a:ext cx="1229240" cy="1018096"/>
          </a:xfrm>
          <a:prstGeom prst="rect">
            <a:avLst/>
          </a:prstGeom>
        </p:spPr>
      </p:pic>
      <p:pic>
        <p:nvPicPr>
          <p:cNvPr id="16" name="Picture 15" descr="A computer screen with a red and blue gradient&#10;&#10;Description automatically generated">
            <a:extLst>
              <a:ext uri="{FF2B5EF4-FFF2-40B4-BE49-F238E27FC236}">
                <a16:creationId xmlns:a16="http://schemas.microsoft.com/office/drawing/2014/main" id="{6D7EB2B1-F044-DA20-815B-84F1640A88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7797" y="853245"/>
            <a:ext cx="1497352" cy="1339404"/>
          </a:xfrm>
          <a:prstGeom prst="rect">
            <a:avLst/>
          </a:prstGeom>
        </p:spPr>
      </p:pic>
      <p:pic>
        <p:nvPicPr>
          <p:cNvPr id="8" name="Picture 7" descr="A orange cloud with white text&#10;&#10;Description automatically generated">
            <a:extLst>
              <a:ext uri="{FF2B5EF4-FFF2-40B4-BE49-F238E27FC236}">
                <a16:creationId xmlns:a16="http://schemas.microsoft.com/office/drawing/2014/main" id="{DBD049A7-0024-2A7C-B415-6D1BED3BBB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9965" y="2525387"/>
            <a:ext cx="1326284" cy="1248682"/>
          </a:xfrm>
          <a:prstGeom prst="rect">
            <a:avLst/>
          </a:prstGeom>
        </p:spPr>
      </p:pic>
    </p:spTree>
    <p:extLst>
      <p:ext uri="{BB962C8B-B14F-4D97-AF65-F5344CB8AC3E}">
        <p14:creationId xmlns:p14="http://schemas.microsoft.com/office/powerpoint/2010/main" val="374269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EB3C19-ED10-73A6-1B2B-F55D2CF1C21A}"/>
              </a:ext>
            </a:extLst>
          </p:cNvPr>
          <p:cNvSpPr txBox="1">
            <a:spLocks/>
          </p:cNvSpPr>
          <p:nvPr/>
        </p:nvSpPr>
        <p:spPr>
          <a:xfrm>
            <a:off x="5991225" y="279400"/>
            <a:ext cx="5362576" cy="1892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b="1" kern="1200">
              <a:solidFill>
                <a:schemeClr val="tx1"/>
              </a:solidFill>
              <a:latin typeface="+mj-lt"/>
              <a:ea typeface="+mj-ea"/>
              <a:cs typeface="+mj-cs"/>
            </a:endParaRPr>
          </a:p>
          <a:p>
            <a:pPr>
              <a:spcAft>
                <a:spcPts val="600"/>
              </a:spcAft>
            </a:pPr>
            <a:r>
              <a:rPr lang="en-US" b="1" kern="1200">
                <a:solidFill>
                  <a:schemeClr val="tx1"/>
                </a:solidFill>
                <a:latin typeface="+mj-lt"/>
                <a:ea typeface="+mj-ea"/>
                <a:cs typeface="+mj-cs"/>
              </a:rPr>
              <a:t>METHODOLOGY</a:t>
            </a:r>
          </a:p>
        </p:txBody>
      </p:sp>
      <p:sp>
        <p:nvSpPr>
          <p:cNvPr id="2" name="Rectangle 1">
            <a:extLst>
              <a:ext uri="{FF2B5EF4-FFF2-40B4-BE49-F238E27FC236}">
                <a16:creationId xmlns:a16="http://schemas.microsoft.com/office/drawing/2014/main" id="{F7E715D9-556C-4955-E6BC-67BD0D6BD924}"/>
              </a:ext>
            </a:extLst>
          </p:cNvPr>
          <p:cNvSpPr/>
          <p:nvPr/>
        </p:nvSpPr>
        <p:spPr>
          <a:xfrm>
            <a:off x="2118097" y="2233288"/>
            <a:ext cx="7859754" cy="42754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4F903AB7-D891-43A4-97FA-142E8189D147}"/>
              </a:ext>
            </a:extLst>
          </p:cNvPr>
          <p:cNvSpPr/>
          <p:nvPr/>
        </p:nvSpPr>
        <p:spPr>
          <a:xfrm>
            <a:off x="2449335" y="3886048"/>
            <a:ext cx="1707267" cy="42799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12648">
              <a:spcAft>
                <a:spcPts val="600"/>
              </a:spcAft>
            </a:pPr>
            <a:r>
              <a:rPr lang="en-IN" sz="1206" b="1" kern="1200">
                <a:solidFill>
                  <a:schemeClr val="tx1"/>
                </a:solidFill>
                <a:latin typeface="Times New Roman" panose="02020603050405020304" pitchFamily="18" charset="0"/>
                <a:ea typeface="+mn-ea"/>
                <a:cs typeface="Times New Roman" panose="02020603050405020304" pitchFamily="18" charset="0"/>
              </a:rPr>
              <a:t>Business Understanding</a:t>
            </a:r>
            <a:endParaRPr lang="en-IN" b="1">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120EF0-3361-A629-8C2D-481F96058067}"/>
              </a:ext>
            </a:extLst>
          </p:cNvPr>
          <p:cNvSpPr/>
          <p:nvPr/>
        </p:nvSpPr>
        <p:spPr>
          <a:xfrm>
            <a:off x="4073026" y="2873566"/>
            <a:ext cx="1707267" cy="42799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12648">
              <a:spcAft>
                <a:spcPts val="600"/>
              </a:spcAft>
            </a:pPr>
            <a:endParaRPr lang="en-US" sz="1206" b="1"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1206" b="1"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1206" b="1"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r>
              <a:rPr lang="en-US" sz="1206" b="1" kern="1200">
                <a:solidFill>
                  <a:srgbClr val="0D0D0D"/>
                </a:solidFill>
                <a:latin typeface="Times New Roman" panose="02020603050405020304" pitchFamily="18" charset="0"/>
                <a:ea typeface="+mn-ea"/>
                <a:cs typeface="Times New Roman" panose="02020603050405020304" pitchFamily="18" charset="0"/>
              </a:rPr>
              <a:t>Project Planning and Definition</a:t>
            </a:r>
            <a:endParaRPr lang="en-US" sz="1206"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670"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r>
              <a:rPr lang="en-US" sz="670" kern="1200">
                <a:solidFill>
                  <a:srgbClr val="0D0D0D"/>
                </a:solidFill>
                <a:latin typeface="Times New Roman" panose="02020603050405020304" pitchFamily="18" charset="0"/>
                <a:ea typeface="+mn-ea"/>
                <a:cs typeface="Times New Roman" panose="02020603050405020304" pitchFamily="18" charset="0"/>
              </a:rPr>
              <a:t>Define project objectives, scope, and deliverables.</a:t>
            </a:r>
          </a:p>
          <a:p>
            <a:pPr algn="ctr">
              <a:spcAft>
                <a:spcPts val="600"/>
              </a:spcAft>
            </a:pPr>
            <a:endParaRPr lang="en-IN" b="1">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376F990-4FAD-2868-A7B4-C08E5FBD7561}"/>
              </a:ext>
            </a:extLst>
          </p:cNvPr>
          <p:cNvSpPr/>
          <p:nvPr/>
        </p:nvSpPr>
        <p:spPr>
          <a:xfrm>
            <a:off x="6596526" y="2856433"/>
            <a:ext cx="1707267" cy="42799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12648">
              <a:spcAft>
                <a:spcPts val="600"/>
              </a:spcAft>
            </a:pPr>
            <a:endParaRPr lang="en-US" sz="1206" b="1"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1206" b="1"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1206" b="1"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r>
              <a:rPr lang="en-US" sz="1206" b="1" kern="1200">
                <a:solidFill>
                  <a:srgbClr val="0D0D0D"/>
                </a:solidFill>
                <a:latin typeface="Times New Roman" panose="02020603050405020304" pitchFamily="18" charset="0"/>
                <a:ea typeface="+mn-ea"/>
                <a:cs typeface="Times New Roman" panose="02020603050405020304" pitchFamily="18" charset="0"/>
              </a:rPr>
              <a:t>Market Research and Analysis</a:t>
            </a:r>
          </a:p>
          <a:p>
            <a:pPr algn="ctr" defTabSz="612648">
              <a:spcAft>
                <a:spcPts val="600"/>
              </a:spcAft>
            </a:pPr>
            <a:r>
              <a:rPr lang="en-US" sz="670" kern="1200">
                <a:solidFill>
                  <a:srgbClr val="0D0D0D"/>
                </a:solidFill>
                <a:latin typeface="Times New Roman" panose="02020603050405020304" pitchFamily="18" charset="0"/>
                <a:ea typeface="+mn-ea"/>
                <a:cs typeface="Times New Roman" panose="02020603050405020304" pitchFamily="18" charset="0"/>
              </a:rPr>
              <a:t>                                                               Conduct market research to understand the landscape of influencer marketing platforms, Most category wise and user needs.</a:t>
            </a:r>
          </a:p>
          <a:p>
            <a:pPr algn="ctr">
              <a:spcAft>
                <a:spcPts val="600"/>
              </a:spcAft>
            </a:pPr>
            <a:endParaRPr lang="en-IN" b="1">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F1BA6B8-301B-3DEE-A057-18856A636C10}"/>
              </a:ext>
            </a:extLst>
          </p:cNvPr>
          <p:cNvSpPr/>
          <p:nvPr/>
        </p:nvSpPr>
        <p:spPr>
          <a:xfrm>
            <a:off x="8472768" y="3686360"/>
            <a:ext cx="1269898" cy="76678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12648">
              <a:spcAft>
                <a:spcPts val="600"/>
              </a:spcAft>
            </a:pPr>
            <a:endParaRPr lang="en-US" sz="1206" b="1"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1206" b="1"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r>
              <a:rPr lang="en-US" sz="1206" b="1" kern="1200" dirty="0">
                <a:solidFill>
                  <a:srgbClr val="0D0D0D"/>
                </a:solidFill>
                <a:latin typeface="Times New Roman" panose="02020603050405020304" pitchFamily="18" charset="0"/>
                <a:ea typeface="+mn-ea"/>
                <a:cs typeface="Times New Roman" panose="02020603050405020304" pitchFamily="18" charset="0"/>
              </a:rPr>
              <a:t>User Personal Development</a:t>
            </a:r>
            <a:endParaRPr lang="en-US" sz="1206"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670"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r>
              <a:rPr lang="en-US" sz="670" kern="1200" dirty="0">
                <a:solidFill>
                  <a:srgbClr val="0D0D0D"/>
                </a:solidFill>
                <a:latin typeface="Times New Roman" panose="02020603050405020304" pitchFamily="18" charset="0"/>
                <a:ea typeface="+mn-ea"/>
                <a:cs typeface="Times New Roman" panose="02020603050405020304" pitchFamily="18" charset="0"/>
              </a:rPr>
              <a:t>Persons representing target users such as marketers, Most liked category in YouTube</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F5D03FC-6A98-97E9-7F77-7452502658B5}"/>
              </a:ext>
            </a:extLst>
          </p:cNvPr>
          <p:cNvSpPr/>
          <p:nvPr/>
        </p:nvSpPr>
        <p:spPr>
          <a:xfrm>
            <a:off x="7521486" y="5123312"/>
            <a:ext cx="1250453" cy="38367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12648">
              <a:spcAft>
                <a:spcPts val="600"/>
              </a:spcAft>
            </a:pPr>
            <a:endParaRPr lang="en-US" sz="1206" b="1"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1206" b="1"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1206" b="1"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1206" b="1"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1206" b="1"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r>
              <a:rPr lang="en-US" sz="1206" b="1" kern="1200" dirty="0">
                <a:solidFill>
                  <a:srgbClr val="0D0D0D"/>
                </a:solidFill>
                <a:latin typeface="Times New Roman" panose="02020603050405020304" pitchFamily="18" charset="0"/>
                <a:ea typeface="+mn-ea"/>
                <a:cs typeface="Times New Roman" panose="02020603050405020304" pitchFamily="18" charset="0"/>
              </a:rPr>
              <a:t>Development </a:t>
            </a:r>
          </a:p>
          <a:p>
            <a:pPr algn="ctr" defTabSz="612648">
              <a:spcAft>
                <a:spcPts val="600"/>
              </a:spcAft>
            </a:pPr>
            <a:endParaRPr lang="en-US" sz="670" kern="1200" dirty="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r>
              <a:rPr lang="en-US" sz="670" kern="1200" dirty="0">
                <a:solidFill>
                  <a:srgbClr val="0D0D0D"/>
                </a:solidFill>
                <a:latin typeface="Times New Roman" panose="02020603050405020304" pitchFamily="18" charset="0"/>
                <a:ea typeface="+mn-ea"/>
                <a:cs typeface="Times New Roman" panose="02020603050405020304" pitchFamily="18" charset="0"/>
              </a:rPr>
              <a:t>Implement features and Most liked content (music, food and education) according to the defined requirements and specifications.</a:t>
            </a:r>
          </a:p>
          <a:p>
            <a:pPr algn="ctr">
              <a:spcAft>
                <a:spcPts val="600"/>
              </a:spcAft>
            </a:pP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C6F6699-DD9F-5F8A-9E8C-F0A8B163DCA2}"/>
              </a:ext>
            </a:extLst>
          </p:cNvPr>
          <p:cNvSpPr/>
          <p:nvPr/>
        </p:nvSpPr>
        <p:spPr>
          <a:xfrm>
            <a:off x="3546382" y="5123312"/>
            <a:ext cx="1511084" cy="42799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12648">
              <a:spcAft>
                <a:spcPts val="600"/>
              </a:spcAft>
            </a:pPr>
            <a:endParaRPr lang="en-IN" sz="1206" b="1" kern="1200">
              <a:solidFill>
                <a:schemeClr val="tx1"/>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IN" sz="1206" b="1" kern="1200">
              <a:solidFill>
                <a:schemeClr val="tx1"/>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IN" sz="1206" b="1" kern="1200">
              <a:solidFill>
                <a:schemeClr val="tx1"/>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IN" sz="1206" b="1" kern="1200">
              <a:solidFill>
                <a:schemeClr val="tx1"/>
              </a:solidFill>
              <a:latin typeface="Times New Roman" panose="02020603050405020304" pitchFamily="18" charset="0"/>
              <a:ea typeface="+mn-ea"/>
              <a:cs typeface="Times New Roman" panose="02020603050405020304" pitchFamily="18" charset="0"/>
            </a:endParaRPr>
          </a:p>
          <a:p>
            <a:pPr algn="ctr" defTabSz="612648">
              <a:spcAft>
                <a:spcPts val="600"/>
              </a:spcAft>
            </a:pPr>
            <a:r>
              <a:rPr lang="en-IN" sz="1206" b="1" kern="1200">
                <a:solidFill>
                  <a:schemeClr val="tx1"/>
                </a:solidFill>
                <a:latin typeface="Times New Roman" panose="02020603050405020304" pitchFamily="18" charset="0"/>
                <a:ea typeface="+mn-ea"/>
                <a:cs typeface="Times New Roman" panose="02020603050405020304" pitchFamily="18" charset="0"/>
              </a:rPr>
              <a:t>Deployment      </a:t>
            </a:r>
          </a:p>
          <a:p>
            <a:pPr algn="ctr" defTabSz="612648">
              <a:spcAft>
                <a:spcPts val="600"/>
              </a:spcAft>
            </a:pPr>
            <a:endParaRPr lang="en-US" sz="670"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endParaRPr lang="en-US" sz="670" kern="1200">
              <a:solidFill>
                <a:srgbClr val="0D0D0D"/>
              </a:solidFill>
              <a:latin typeface="Times New Roman" panose="02020603050405020304" pitchFamily="18" charset="0"/>
              <a:ea typeface="+mn-ea"/>
              <a:cs typeface="Times New Roman" panose="02020603050405020304" pitchFamily="18" charset="0"/>
            </a:endParaRPr>
          </a:p>
          <a:p>
            <a:pPr algn="ctr" defTabSz="612648">
              <a:spcAft>
                <a:spcPts val="600"/>
              </a:spcAft>
            </a:pPr>
            <a:r>
              <a:rPr lang="en-US" sz="670" kern="1200">
                <a:solidFill>
                  <a:srgbClr val="0D0D0D"/>
                </a:solidFill>
                <a:latin typeface="Times New Roman" panose="02020603050405020304" pitchFamily="18" charset="0"/>
                <a:ea typeface="+mn-ea"/>
                <a:cs typeface="Times New Roman" panose="02020603050405020304" pitchFamily="18" charset="0"/>
              </a:rPr>
              <a:t>Deploy to relevant platforms such as YouTube </a:t>
            </a:r>
          </a:p>
          <a:p>
            <a:pPr algn="ctr">
              <a:spcAft>
                <a:spcPts val="600"/>
              </a:spcAft>
            </a:pPr>
            <a:endParaRPr lang="en-IN" b="1">
              <a:solidFill>
                <a:schemeClr val="tx1"/>
              </a:solidFill>
              <a:latin typeface="Times New Roman" panose="02020603050405020304" pitchFamily="18" charset="0"/>
              <a:cs typeface="Times New Roman" panose="02020603050405020304" pitchFamily="18" charset="0"/>
            </a:endParaRPr>
          </a:p>
        </p:txBody>
      </p:sp>
      <p:sp>
        <p:nvSpPr>
          <p:cNvPr id="11" name="Arrow: Bent 10">
            <a:extLst>
              <a:ext uri="{FF2B5EF4-FFF2-40B4-BE49-F238E27FC236}">
                <a16:creationId xmlns:a16="http://schemas.microsoft.com/office/drawing/2014/main" id="{938C8F76-2DE7-518D-E922-0A0C8F42D15F}"/>
              </a:ext>
            </a:extLst>
          </p:cNvPr>
          <p:cNvSpPr/>
          <p:nvPr/>
        </p:nvSpPr>
        <p:spPr>
          <a:xfrm>
            <a:off x="2914851" y="2886810"/>
            <a:ext cx="451785" cy="695553"/>
          </a:xfrm>
          <a:prstGeom prst="ben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6E14AF1E-ACA0-9D2A-393F-63C4332FF113}"/>
              </a:ext>
            </a:extLst>
          </p:cNvPr>
          <p:cNvSpPr/>
          <p:nvPr/>
        </p:nvSpPr>
        <p:spPr>
          <a:xfrm>
            <a:off x="6047974" y="2994132"/>
            <a:ext cx="221312" cy="163443"/>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 12">
            <a:extLst>
              <a:ext uri="{FF2B5EF4-FFF2-40B4-BE49-F238E27FC236}">
                <a16:creationId xmlns:a16="http://schemas.microsoft.com/office/drawing/2014/main" id="{AC44D5B4-6474-8544-684C-B6F11F607510}"/>
              </a:ext>
            </a:extLst>
          </p:cNvPr>
          <p:cNvSpPr/>
          <p:nvPr/>
        </p:nvSpPr>
        <p:spPr>
          <a:xfrm rot="5400000">
            <a:off x="8749287" y="2681475"/>
            <a:ext cx="427992" cy="922083"/>
          </a:xfrm>
          <a:prstGeom prst="ben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Bent 13">
            <a:extLst>
              <a:ext uri="{FF2B5EF4-FFF2-40B4-BE49-F238E27FC236}">
                <a16:creationId xmlns:a16="http://schemas.microsoft.com/office/drawing/2014/main" id="{13BE4365-D046-37A8-E156-9D977E7E9DAA}"/>
              </a:ext>
            </a:extLst>
          </p:cNvPr>
          <p:cNvSpPr/>
          <p:nvPr/>
        </p:nvSpPr>
        <p:spPr>
          <a:xfrm rot="10800000">
            <a:off x="8961681" y="4858806"/>
            <a:ext cx="462642" cy="812630"/>
          </a:xfrm>
          <a:prstGeom prst="ben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Arrow: Left 14">
            <a:extLst>
              <a:ext uri="{FF2B5EF4-FFF2-40B4-BE49-F238E27FC236}">
                <a16:creationId xmlns:a16="http://schemas.microsoft.com/office/drawing/2014/main" id="{59C83993-5313-1F94-51A6-A53B9A140D8D}"/>
              </a:ext>
            </a:extLst>
          </p:cNvPr>
          <p:cNvSpPr/>
          <p:nvPr/>
        </p:nvSpPr>
        <p:spPr>
          <a:xfrm>
            <a:off x="7100947" y="5265121"/>
            <a:ext cx="230797" cy="163443"/>
          </a:xfrm>
          <a:prstGeom prst="lef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Bent 15">
            <a:extLst>
              <a:ext uri="{FF2B5EF4-FFF2-40B4-BE49-F238E27FC236}">
                <a16:creationId xmlns:a16="http://schemas.microsoft.com/office/drawing/2014/main" id="{4303C294-7448-1F65-117C-A4DEB6CED682}"/>
              </a:ext>
            </a:extLst>
          </p:cNvPr>
          <p:cNvSpPr/>
          <p:nvPr/>
        </p:nvSpPr>
        <p:spPr>
          <a:xfrm rot="16200000">
            <a:off x="2565073" y="4671944"/>
            <a:ext cx="975420" cy="537820"/>
          </a:xfrm>
          <a:prstGeom prst="ben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Left 16">
            <a:extLst>
              <a:ext uri="{FF2B5EF4-FFF2-40B4-BE49-F238E27FC236}">
                <a16:creationId xmlns:a16="http://schemas.microsoft.com/office/drawing/2014/main" id="{09188507-394D-2D46-6331-6728C290EAF9}"/>
              </a:ext>
            </a:extLst>
          </p:cNvPr>
          <p:cNvSpPr/>
          <p:nvPr/>
        </p:nvSpPr>
        <p:spPr>
          <a:xfrm>
            <a:off x="5273800" y="5297605"/>
            <a:ext cx="230797" cy="163443"/>
          </a:xfrm>
          <a:prstGeom prst="lef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0076E14F-118C-7AC7-79E2-433A5C41034E}"/>
              </a:ext>
            </a:extLst>
          </p:cNvPr>
          <p:cNvSpPr/>
          <p:nvPr/>
        </p:nvSpPr>
        <p:spPr>
          <a:xfrm>
            <a:off x="5694339" y="5123312"/>
            <a:ext cx="1247199" cy="42799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612648">
              <a:spcAft>
                <a:spcPts val="600"/>
              </a:spcAft>
            </a:pPr>
            <a:endParaRPr lang="en-US" sz="1206" b="1" kern="1200">
              <a:solidFill>
                <a:srgbClr val="0D0D0D"/>
              </a:solidFill>
              <a:latin typeface="Times New Roman" panose="02020603050405020304" pitchFamily="18" charset="0"/>
              <a:ea typeface="+mn-ea"/>
              <a:cs typeface="Times New Roman" panose="02020603050405020304" pitchFamily="18" charset="0"/>
            </a:endParaRPr>
          </a:p>
          <a:p>
            <a:pPr defTabSz="612648">
              <a:spcAft>
                <a:spcPts val="600"/>
              </a:spcAft>
            </a:pPr>
            <a:endParaRPr lang="en-US" sz="1206" b="1" kern="1200">
              <a:solidFill>
                <a:srgbClr val="0D0D0D"/>
              </a:solidFill>
              <a:latin typeface="Times New Roman" panose="02020603050405020304" pitchFamily="18" charset="0"/>
              <a:ea typeface="+mn-ea"/>
              <a:cs typeface="Times New Roman" panose="02020603050405020304" pitchFamily="18" charset="0"/>
            </a:endParaRPr>
          </a:p>
          <a:p>
            <a:pPr defTabSz="612648">
              <a:spcAft>
                <a:spcPts val="600"/>
              </a:spcAft>
            </a:pPr>
            <a:endParaRPr lang="en-US" sz="1206" b="1" kern="1200">
              <a:solidFill>
                <a:srgbClr val="0D0D0D"/>
              </a:solidFill>
              <a:latin typeface="Times New Roman" panose="02020603050405020304" pitchFamily="18" charset="0"/>
              <a:ea typeface="+mn-ea"/>
              <a:cs typeface="Times New Roman" panose="02020603050405020304" pitchFamily="18" charset="0"/>
            </a:endParaRPr>
          </a:p>
          <a:p>
            <a:pPr defTabSz="612648">
              <a:spcAft>
                <a:spcPts val="600"/>
              </a:spcAft>
            </a:pPr>
            <a:r>
              <a:rPr lang="en-US" sz="1206" b="1" kern="1200">
                <a:solidFill>
                  <a:srgbClr val="0D0D0D"/>
                </a:solidFill>
                <a:latin typeface="Times New Roman" panose="02020603050405020304" pitchFamily="18" charset="0"/>
                <a:ea typeface="+mn-ea"/>
                <a:cs typeface="Times New Roman" panose="02020603050405020304" pitchFamily="18" charset="0"/>
              </a:rPr>
              <a:t>Integration of Data Sources</a:t>
            </a:r>
          </a:p>
          <a:p>
            <a:pPr defTabSz="612648">
              <a:spcAft>
                <a:spcPts val="600"/>
              </a:spcAft>
            </a:pPr>
            <a:endParaRPr lang="en-US" sz="670" kern="1200">
              <a:solidFill>
                <a:srgbClr val="0D0D0D"/>
              </a:solidFill>
              <a:latin typeface="Times New Roman" panose="02020603050405020304" pitchFamily="18" charset="0"/>
              <a:ea typeface="+mn-ea"/>
              <a:cs typeface="Times New Roman" panose="02020603050405020304" pitchFamily="18" charset="0"/>
            </a:endParaRPr>
          </a:p>
          <a:p>
            <a:pPr defTabSz="612648">
              <a:spcAft>
                <a:spcPts val="600"/>
              </a:spcAft>
            </a:pPr>
            <a:r>
              <a:rPr lang="en-US" sz="670" kern="1200">
                <a:solidFill>
                  <a:srgbClr val="0D0D0D"/>
                </a:solidFill>
                <a:latin typeface="Times New Roman" panose="02020603050405020304" pitchFamily="18" charset="0"/>
                <a:ea typeface="+mn-ea"/>
                <a:cs typeface="Times New Roman" panose="02020603050405020304" pitchFamily="18" charset="0"/>
              </a:rPr>
              <a:t>Integrate APIs provided by social media platforms, influencer marketing platforms, and third-party data providers to gather influencer data.</a:t>
            </a:r>
            <a:endParaRPr lang="en-US" sz="1000" b="0" i="0">
              <a:solidFill>
                <a:srgbClr val="0D0D0D"/>
              </a:solidFill>
              <a:effectLst/>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9FF6C1D1-E636-89C1-5CB6-4E88A3918616}"/>
              </a:ext>
            </a:extLst>
          </p:cNvPr>
          <p:cNvSpPr/>
          <p:nvPr/>
        </p:nvSpPr>
        <p:spPr>
          <a:xfrm>
            <a:off x="4785457" y="3937174"/>
            <a:ext cx="2736029" cy="61335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12648">
              <a:spcAft>
                <a:spcPts val="600"/>
              </a:spcAft>
            </a:pPr>
            <a:r>
              <a:rPr lang="en-IN" sz="2144" b="1" kern="1200" dirty="0">
                <a:solidFill>
                  <a:schemeClr val="tx1"/>
                </a:solidFill>
                <a:latin typeface="Times New Roman" panose="02020603050405020304" pitchFamily="18" charset="0"/>
                <a:ea typeface="+mn-ea"/>
                <a:cs typeface="Times New Roman" panose="02020603050405020304" pitchFamily="18" charset="0"/>
              </a:rPr>
              <a:t>CRISP DM</a:t>
            </a:r>
            <a:endParaRPr lang="en-IN"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4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8E0098-1DF3-D8D9-8118-4FA0F60837E7}"/>
              </a:ext>
            </a:extLst>
          </p:cNvPr>
          <p:cNvSpPr/>
          <p:nvPr/>
        </p:nvSpPr>
        <p:spPr>
          <a:xfrm>
            <a:off x="163999" y="238313"/>
            <a:ext cx="11717518" cy="61841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C2F61D92-2E79-0B36-E0D8-7DDB7549AA25}"/>
              </a:ext>
            </a:extLst>
          </p:cNvPr>
          <p:cNvSpPr txBox="1"/>
          <p:nvPr/>
        </p:nvSpPr>
        <p:spPr>
          <a:xfrm>
            <a:off x="735106" y="434233"/>
            <a:ext cx="5199159" cy="1956841"/>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r>
              <a:rPr lang="en-US" sz="4200" b="1" i="0" dirty="0">
                <a:effectLst/>
                <a:latin typeface="Times New Roman" panose="02020603050405020304" pitchFamily="18" charset="0"/>
                <a:ea typeface="+mj-ea"/>
                <a:cs typeface="Times New Roman" panose="02020603050405020304" pitchFamily="18" charset="0"/>
              </a:rPr>
              <a:t>OVERCOMING CHALLENGES FOR STRATEGIC SUCCESS</a:t>
            </a:r>
            <a:endParaRPr lang="en-US" sz="4200" b="1" dirty="0">
              <a:latin typeface="Times New Roman" panose="02020603050405020304" pitchFamily="18" charset="0"/>
              <a:ea typeface="+mj-ea"/>
              <a:cs typeface="Times New Roman" panose="02020603050405020304" pitchFamily="18" charset="0"/>
            </a:endParaRPr>
          </a:p>
        </p:txBody>
      </p:sp>
      <p:graphicFrame>
        <p:nvGraphicFramePr>
          <p:cNvPr id="19" name="TextBox 6">
            <a:extLst>
              <a:ext uri="{FF2B5EF4-FFF2-40B4-BE49-F238E27FC236}">
                <a16:creationId xmlns:a16="http://schemas.microsoft.com/office/drawing/2014/main" id="{CECA364C-6C16-8486-F593-17B692F20C87}"/>
              </a:ext>
            </a:extLst>
          </p:cNvPr>
          <p:cNvGraphicFramePr/>
          <p:nvPr>
            <p:extLst>
              <p:ext uri="{D42A27DB-BD31-4B8C-83A1-F6EECF244321}">
                <p14:modId xmlns:p14="http://schemas.microsoft.com/office/powerpoint/2010/main" val="364689037"/>
              </p:ext>
            </p:extLst>
          </p:nvPr>
        </p:nvGraphicFramePr>
        <p:xfrm>
          <a:off x="735106" y="2678434"/>
          <a:ext cx="10945906" cy="3480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67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DBB5E5-33D2-7F98-3AA9-BCCEC2BD63A1}"/>
              </a:ext>
            </a:extLst>
          </p:cNvPr>
          <p:cNvSpPr>
            <a:spLocks noGrp="1"/>
          </p:cNvSpPr>
          <p:nvPr>
            <p:ph type="subTitle" idx="1"/>
          </p:nvPr>
        </p:nvSpPr>
        <p:spPr>
          <a:xfrm>
            <a:off x="445604" y="421511"/>
            <a:ext cx="9086022" cy="756271"/>
          </a:xfrm>
        </p:spPr>
        <p:txBody>
          <a:bodyPr>
            <a:normAutofit/>
          </a:bodyPr>
          <a:lstStyle/>
          <a:p>
            <a:pPr algn="just"/>
            <a:r>
              <a:rPr lang="en-US" b="1" i="0" dirty="0">
                <a:solidFill>
                  <a:srgbClr val="000000"/>
                </a:solidFill>
                <a:effectLst/>
                <a:highlight>
                  <a:srgbClr val="FFFFFF"/>
                </a:highlight>
                <a:latin typeface="Helvetica Neue"/>
              </a:rPr>
              <a:t>Engagement rate : the Percentage of Followers who really engages with the content posted by Influencers</a:t>
            </a:r>
          </a:p>
          <a:p>
            <a:pPr algn="just"/>
            <a:endParaRPr lang="en-US" dirty="0"/>
          </a:p>
        </p:txBody>
      </p:sp>
      <p:pic>
        <p:nvPicPr>
          <p:cNvPr id="5" name="Picture 4">
            <a:extLst>
              <a:ext uri="{FF2B5EF4-FFF2-40B4-BE49-F238E27FC236}">
                <a16:creationId xmlns:a16="http://schemas.microsoft.com/office/drawing/2014/main" id="{1DEEC138-3F0B-1DBC-0727-7FBC58B05B30}"/>
              </a:ext>
            </a:extLst>
          </p:cNvPr>
          <p:cNvPicPr>
            <a:picLocks noChangeAspect="1"/>
          </p:cNvPicPr>
          <p:nvPr/>
        </p:nvPicPr>
        <p:blipFill rotWithShape="1">
          <a:blip r:embed="rId2"/>
          <a:srcRect l="14501" t="46795" r="19312" b="-2805"/>
          <a:stretch/>
        </p:blipFill>
        <p:spPr>
          <a:xfrm>
            <a:off x="6231834" y="1427368"/>
            <a:ext cx="5416827" cy="4652763"/>
          </a:xfrm>
          <a:prstGeom prst="rect">
            <a:avLst/>
          </a:prstGeom>
        </p:spPr>
      </p:pic>
      <p:sp>
        <p:nvSpPr>
          <p:cNvPr id="4" name="TextBox 3">
            <a:extLst>
              <a:ext uri="{FF2B5EF4-FFF2-40B4-BE49-F238E27FC236}">
                <a16:creationId xmlns:a16="http://schemas.microsoft.com/office/drawing/2014/main" id="{32E3202E-2519-1A30-E3B9-1F25D6DF2EFB}"/>
              </a:ext>
            </a:extLst>
          </p:cNvPr>
          <p:cNvSpPr txBox="1"/>
          <p:nvPr/>
        </p:nvSpPr>
        <p:spPr>
          <a:xfrm>
            <a:off x="667165" y="1571754"/>
            <a:ext cx="5102500" cy="3970318"/>
          </a:xfrm>
          <a:prstGeom prst="rect">
            <a:avLst/>
          </a:prstGeom>
          <a:noFill/>
        </p:spPr>
        <p:txBody>
          <a:bodyPr wrap="square">
            <a:spAutoFit/>
          </a:bodyPr>
          <a:lstStyle/>
          <a:p>
            <a:pPr algn="just"/>
            <a:r>
              <a:rPr lang="en-US" dirty="0"/>
              <a:t>The engagement rate measures the proportion of an influencer's followers who actively interact with their content, indicating the level of audience involvement and interest. It is calculated by dividing the total number of music  dance, animation, video games, News &amp; politics, toys, Movies, Daily Vlogs, Education and Food &amp; Drinks etc.., A higher engagement rate signifies a more engaged audience and indicates that the content resonates well with followers. Brands often use engagement rate as a key metric to assess the effectiveness of influencer partnerships and gauge the impact of content on audience interaction and brand awareness.</a:t>
            </a:r>
          </a:p>
        </p:txBody>
      </p:sp>
    </p:spTree>
    <p:extLst>
      <p:ext uri="{BB962C8B-B14F-4D97-AF65-F5344CB8AC3E}">
        <p14:creationId xmlns:p14="http://schemas.microsoft.com/office/powerpoint/2010/main" val="306653916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39417ca-7236-45ef-92bf-9341203fa03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BF0BDC89C6204BA47194040CB15BC8" ma:contentTypeVersion="9" ma:contentTypeDescription="Create a new document." ma:contentTypeScope="" ma:versionID="d1a20c04a5e090c6c8a29be1de8a0c3f">
  <xsd:schema xmlns:xsd="http://www.w3.org/2001/XMLSchema" xmlns:xs="http://www.w3.org/2001/XMLSchema" xmlns:p="http://schemas.microsoft.com/office/2006/metadata/properties" xmlns:ns3="a39417ca-7236-45ef-92bf-9341203fa034" xmlns:ns4="70ccc2c1-5a77-4093-8329-cfe117db889f" targetNamespace="http://schemas.microsoft.com/office/2006/metadata/properties" ma:root="true" ma:fieldsID="87ddbc84eb13b261b0572aaf887e17de" ns3:_="" ns4:_="">
    <xsd:import namespace="a39417ca-7236-45ef-92bf-9341203fa034"/>
    <xsd:import namespace="70ccc2c1-5a77-4093-8329-cfe117db889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417ca-7236-45ef-92bf-9341203fa0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ccc2c1-5a77-4093-8329-cfe117db889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24E95A-B1CA-4A47-92DF-CBDC227E82C2}">
  <ds:schemaRefs>
    <ds:schemaRef ds:uri="http://schemas.microsoft.com/sharepoint/v3/contenttype/forms"/>
  </ds:schemaRefs>
</ds:datastoreItem>
</file>

<file path=customXml/itemProps2.xml><?xml version="1.0" encoding="utf-8"?>
<ds:datastoreItem xmlns:ds="http://schemas.openxmlformats.org/officeDocument/2006/customXml" ds:itemID="{D17305C7-3D8F-4A48-B8B7-DCAB4FC638CD}">
  <ds:schemaRefs>
    <ds:schemaRef ds:uri="http://schemas.openxmlformats.org/package/2006/metadata/core-properties"/>
    <ds:schemaRef ds:uri="http://schemas.microsoft.com/office/2006/documentManagement/types"/>
    <ds:schemaRef ds:uri="http://purl.org/dc/elements/1.1/"/>
    <ds:schemaRef ds:uri="http://purl.org/dc/dcmitype/"/>
    <ds:schemaRef ds:uri="http://www.w3.org/XML/1998/namespace"/>
    <ds:schemaRef ds:uri="70ccc2c1-5a77-4093-8329-cfe117db889f"/>
    <ds:schemaRef ds:uri="http://schemas.microsoft.com/office/infopath/2007/PartnerControls"/>
    <ds:schemaRef ds:uri="http://purl.org/dc/terms/"/>
    <ds:schemaRef ds:uri="a39417ca-7236-45ef-92bf-9341203fa034"/>
    <ds:schemaRef ds:uri="http://schemas.microsoft.com/office/2006/metadata/properties"/>
  </ds:schemaRefs>
</ds:datastoreItem>
</file>

<file path=customXml/itemProps3.xml><?xml version="1.0" encoding="utf-8"?>
<ds:datastoreItem xmlns:ds="http://schemas.openxmlformats.org/officeDocument/2006/customXml" ds:itemID="{F240D9F9-1D4B-4337-80C3-F3D0589EA6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9417ca-7236-45ef-92bf-9341203fa034"/>
    <ds:schemaRef ds:uri="70ccc2c1-5a77-4093-8329-cfe117db88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2427</TotalTime>
  <Words>1044</Words>
  <Application>Microsoft Office PowerPoint</Application>
  <PresentationFormat>Widescreen</PresentationFormat>
  <Paragraphs>104</Paragraphs>
  <Slides>18</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 Neue</vt:lpstr>
      <vt:lpstr>Times New Roman</vt:lpstr>
      <vt:lpstr>Office 2013 - 2022 Theme</vt:lpstr>
      <vt:lpstr>Maximizing Brand Impact with Influencers</vt:lpstr>
      <vt:lpstr>PowerPoint Presentation</vt:lpstr>
      <vt:lpstr>PowerPoint Presentation</vt:lpstr>
      <vt:lpstr>PROPOSED SOLUTION  </vt:lpstr>
      <vt:lpstr> DATA SOURCES </vt:lpstr>
      <vt:lpstr>PowerPoint Presentation</vt:lpstr>
      <vt:lpstr>PowerPoint Presentation</vt:lpstr>
      <vt:lpstr>PowerPoint Presentation</vt:lpstr>
      <vt:lpstr>PowerPoint Presentation</vt:lpstr>
      <vt:lpstr>TOP consumer countries of the influencers content on YOUTUBE </vt:lpstr>
      <vt:lpstr>PowerPoint Presentation</vt:lpstr>
      <vt:lpstr>AWS S3-Bucket</vt:lpstr>
      <vt:lpstr>AWS – Python code</vt:lpstr>
      <vt:lpstr>PowerPoint Presentation</vt:lpstr>
      <vt:lpstr>Listed in order Subscribers Hight-Low for YouTube influencers  </vt:lpstr>
      <vt:lpstr>Conclusion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Analysis</dc:title>
  <dc:creator>Chandramohan, Chandanakumar</dc:creator>
  <cp:lastModifiedBy>Chandramohan, Chandanakumar</cp:lastModifiedBy>
  <cp:revision>25</cp:revision>
  <dcterms:created xsi:type="dcterms:W3CDTF">2024-03-02T22:17:35Z</dcterms:created>
  <dcterms:modified xsi:type="dcterms:W3CDTF">2024-04-24T20:44:40Z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0x01010003BF0BDC89C6204BA47194040CB15BC8</vt:lpwstr>
  </property>
</Properties>
</file>