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embeddedFontLst>
    <p:embeddedFont>
      <p:font typeface="Franklin Gothic"/>
      <p:regular r:id="rId24"/>
    </p:embeddedFont>
    <p:embeddedFont>
      <p:font typeface="Libre Franklin"/>
      <p:regular r:id="rId25"/>
      <p:bold r:id="rId26"/>
      <p:italic r:id="rId27"/>
      <p:boldItalic r:id="rId28"/>
    </p:embeddedFont>
    <p:embeddedFont>
      <p:font typeface="Calibri" panose="020F0502020204030204"/>
      <p:regular r:id="rId29"/>
      <p:bold r:id="rId30"/>
      <p:italic r:id="rId31"/>
      <p:boldItalic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33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0" name="Google Shape;1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" name="Google Shape;20;p19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Sp="0" matchingName="Vertical Title and Text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9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29"/>
          <p:cNvSpPr txBox="1">
            <a:spLocks noGrp="1"/>
          </p:cNvSpPr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>
            <a:spLocks noGrp="1"/>
          </p:cNvSpPr>
          <p:nvPr>
            <p:ph type="body" idx="1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2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2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29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29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21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2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 b="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2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3"/>
          <p:cNvSpPr txBox="1">
            <a:spLocks noGrp="1"/>
          </p:cNvSpPr>
          <p:nvPr>
            <p:ph type="body" idx="2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3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23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1" name="Google Shape;51;p24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4"/>
          <p:cNvSpPr txBox="1">
            <a:spLocks noGrp="1"/>
          </p:cNvSpPr>
          <p:nvPr>
            <p:ph type="body" idx="3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sz="2000" b="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/>
        </p:txBody>
      </p:sp>
      <p:sp>
        <p:nvSpPr>
          <p:cNvPr id="53" name="Google Shape;53;p24"/>
          <p:cNvSpPr txBox="1">
            <a:spLocks noGrp="1"/>
          </p:cNvSpPr>
          <p:nvPr>
            <p:ph type="body" idx="4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401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4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sz="2400" b="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1945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515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6"/>
          <p:cNvSpPr txBox="1">
            <a:spLocks noGrp="1"/>
          </p:cNvSpPr>
          <p:nvPr>
            <p:ph type="body" idx="2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sz="2400" b="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>
            <a:spLocks noGrp="1"/>
          </p:cNvSpPr>
          <p:nvPr>
            <p:ph type="pic" idx="2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766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marL="914400" lvl="1" indent="-310515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marL="1828800" lvl="3" indent="-292735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marL="2286000" lvl="4" indent="-292735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marL="2743200" lvl="5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401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401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sz="2800" b="0" i="0" u="none" strike="noStrike" cap="non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27660" algn="l" rtl="0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sz="17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1051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sz="13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927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927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sz="11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29845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298450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4" name="Google Shape;14;p1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" name="Google Shape;15;p1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" name="Google Shape;16;p18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7" name="Google Shape;17;p18" descr="Logo&#10;&#10;Description automatically generated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358900" y="1907540"/>
            <a:ext cx="91440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 panose="020B0604020202020204"/>
              <a:buNone/>
            </a:pPr>
            <a:r>
              <a:rPr lang="en-IN" sz="4000" b="1" u="sng" dirty="0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Fitness Buddy</a:t>
            </a:r>
            <a:endParaRPr lang="en-IN" sz="4000" b="1" u="sng" dirty="0">
              <a:solidFill>
                <a:schemeClr val="accent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34720" y="1085850"/>
            <a:ext cx="10163175" cy="95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sng" strike="noStrike" cap="none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IBM</a:t>
            </a:r>
            <a:r>
              <a:rPr lang="en-IN" altLang="en-US" sz="4000" b="1" i="0" u="sng" strike="noStrike" cap="none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 AICTE </a:t>
            </a:r>
            <a:r>
              <a:rPr lang="en-US" sz="4000" b="1" i="0" u="sng" strike="noStrike" cap="none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PROJECT</a:t>
            </a:r>
            <a:endParaRPr lang="en-US" sz="4000" b="1" i="0" u="sng" strike="noStrike" cap="none">
              <a:solidFill>
                <a:schemeClr val="accent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18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Presented </a:t>
            </a:r>
            <a:r>
              <a:rPr lang="en-US" sz="2000" b="1" i="0" u="none" strike="noStrike" cap="none" dirty="0" err="1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By:</a:t>
            </a:r>
            <a:r>
              <a:rPr lang="en-IN" altLang="en-US" sz="2000" b="1" i="0" u="none" strike="noStrike" cap="none" dirty="0" err="1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Pasupuleti Mounika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 Name &amp; Department : Prasad V </a:t>
            </a:r>
            <a:r>
              <a:rPr lang="en-US" sz="2000" b="1" dirty="0" err="1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Potluri</a:t>
            </a:r>
            <a:r>
              <a:rPr lang="en-US" sz="2000" b="1" dirty="0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Siddhartha Institute of </a:t>
            </a:r>
            <a:r>
              <a:rPr lang="en-US" sz="2000" b="1" dirty="0" err="1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Technology&amp;CSE</a:t>
            </a:r>
            <a:r>
              <a:rPr lang="en-US" sz="2000" b="1" dirty="0">
                <a:solidFill>
                  <a:srgbClr val="1482A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(AI&amp;ML)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1482A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7040" y="1232535"/>
            <a:ext cx="9437370" cy="44938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2712085" y="774700"/>
            <a:ext cx="3937000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Deployed AI Agent</a:t>
            </a:r>
            <a:endParaRPr lang="en-US" sz="280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025" y="1351280"/>
            <a:ext cx="11228705" cy="49301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indent="-4572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altLang="en-US" sz="28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Easy &amp; Accessible– Fitness guidance available anytime, anywhere.</a:t>
            </a: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indent="-4572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altLang="en-US" sz="28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Personalized Support– Workouts, meals, and motivation tailored to the user.</a:t>
            </a: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lvl="0" indent="-4572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altLang="en-US" sz="28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Healthy Lifestyle Made Simple– Helps users build lasting habits with ease.</a:t>
            </a: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sz="28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1" name="Google Shape;171;p13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IN" altLang="en-US" sz="2400">
                <a:solidFill>
                  <a:schemeClr val="accent1"/>
                </a:solidFill>
              </a:rPr>
              <a:t>GitHubLink : </a:t>
            </a:r>
            <a:endParaRPr lang="en-IN" altLang="en-US" sz="24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altLang="en-US" sz="2400">
                <a:solidFill>
                  <a:schemeClr val="accent1"/>
                </a:solidFill>
              </a:rPr>
              <a:t>https://github.com/Mounika-Pasupuleti/FitnessBuddyProject/upload</a:t>
            </a:r>
            <a:endParaRPr lang="en-US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AI-Based Personalization</a:t>
            </a:r>
            <a:endParaRPr lang="en-US" altLang="en-US" sz="2000" b="1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dirty="0">
                <a:latin typeface="Aptos Display" panose="020B0004020202020204" pitchFamily="34" charset="0"/>
              </a:rPr>
              <a:t> Use AI to generate smarter workout and meal plans based on user data.</a:t>
            </a:r>
            <a:endParaRPr lang="en-US" altLang="en-US" dirty="0">
              <a:latin typeface="Aptos Display" panose="020B0004020202020204" pitchFamily="3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Integration with Wearables</a:t>
            </a:r>
            <a:endParaRPr lang="en-US" altLang="en-US" sz="2000" b="1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dirty="0">
                <a:latin typeface="Aptos Display" panose="020B0004020202020204" pitchFamily="34" charset="0"/>
              </a:rPr>
              <a:t> Sync with smartwatches/fitness bands to track steps, heart rate, and sleep.</a:t>
            </a:r>
            <a:endParaRPr lang="en-US" altLang="en-US" dirty="0">
              <a:latin typeface="Aptos Display" panose="020B0004020202020204" pitchFamily="3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Voice Assistant Support</a:t>
            </a:r>
            <a:endParaRPr lang="en-US" altLang="en-US" sz="2000" b="1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r>
              <a:rPr lang="en-US" altLang="en-US" dirty="0">
                <a:latin typeface="Aptos Display" panose="020B0004020202020204" pitchFamily="34" charset="0"/>
              </a:rPr>
              <a:t>  Enable voice commands for hands-free fitness tracking and coaching.</a:t>
            </a:r>
            <a:endParaRPr lang="en-US" altLang="en-US" dirty="0">
              <a:latin typeface="Aptos Display" panose="020B0004020202020204" pitchFamily="3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dirty="0">
              <a:latin typeface="Aptos Display" panose="020B0004020202020204" pitchFamily="34" charset="0"/>
            </a:endParaRPr>
          </a:p>
          <a:p>
            <a:pPr marL="0" lvl="0" indent="0">
              <a:spcBef>
                <a:spcPts val="1160"/>
              </a:spcBef>
              <a:buSzPts val="2576"/>
              <a:buNone/>
            </a:pPr>
            <a:endParaRPr lang="en-US" altLang="en-US" dirty="0">
              <a:latin typeface="Aptos Display" panose="020B0004020202020204" pitchFamily="34" charset="0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None/>
            </a:pPr>
            <a:r>
              <a:rPr lang="en-US" sz="4400" b="1" cap="none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FUTURE SCOPE</a:t>
            </a:r>
            <a:endParaRPr lang="en-US" sz="4400" b="1" cap="none">
              <a:solidFill>
                <a:schemeClr val="accen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3" name="Google Shape;183;p1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195" y="1494155"/>
            <a:ext cx="9991090" cy="413448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270" y="695325"/>
            <a:ext cx="8886825" cy="54673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 panose="020B0604020202020204"/>
              <a:buNone/>
            </a:pPr>
            <a:r>
              <a:rPr lang="en-US" b="1" dirty="0">
                <a:solidFill>
                  <a:srgbClr val="00206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 panose="020B0604020202020204"/>
              <a:buNone/>
            </a:pPr>
            <a:r>
              <a:rPr lang="en-US" sz="4000" b="1" u="sng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OUTLINE</a:t>
            </a:r>
            <a:endParaRPr lang="en-US" sz="4000" b="1" u="sng">
              <a:solidFill>
                <a:schemeClr val="accent1"/>
              </a:solidFill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  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Problem Statement 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Technology used</a:t>
            </a:r>
            <a:endParaRPr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Wow factor </a:t>
            </a:r>
            <a:endParaRPr sz="2000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End users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Result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Conclusion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Git-hub Link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Future scope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Wingdings" panose="05000000000000000000" charset="0"/>
              <a:buChar char="Ø"/>
            </a:pPr>
            <a:r>
              <a:rPr lang="en-US" sz="2000" b="1"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IBM Certifications</a:t>
            </a:r>
            <a:endParaRPr lang="en-US" sz="2000" b="1">
              <a:latin typeface="Calibri" panose="020F0502020204030204" charset="0"/>
              <a:ea typeface="Arial" panose="020B0604020202020204"/>
              <a:cs typeface="Calibri" panose="020F0502020204030204" charset="0"/>
              <a:sym typeface="Arial" panose="020B0604020202020204"/>
            </a:endParaRPr>
          </a:p>
          <a:p>
            <a:pPr marL="305435" lvl="0" indent="-188595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endParaRPr sz="20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05435" lvl="0" indent="-206375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None/>
            </a:pPr>
            <a:r>
              <a:rPr lang="en-US" sz="4400" b="1" u="sng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PROBLEM STATEMENT</a:t>
            </a:r>
            <a:endParaRPr sz="4400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13385" y="1159510"/>
            <a:ext cx="11492865" cy="5175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In today’s fast-paced world, individuals often struggle to maintain a healthy lifestyle due to a lack of personalized guidance, time constraints, and inconsistent motivation. Existing fitness solutions are often expensive, rigid, or not tailored to individual routines and preferences.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There is a growing need for an accessible, intelligent, and friendly virtual assistant that can offer personalized support in fitness, healthy habits, and nutrition—anytime, anywhere.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Fitness Buddy aims to bridge this gap by providing an AI-powered conversational coach that: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171450" lvl="0" indent="-1714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Recommends home workouts based on user input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171450" lvl="0" indent="-1714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Delivers motivational tips and daily inspiration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171450" lvl="0" indent="-1714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Suggests simple, nutritious meal ideas</a:t>
            </a:r>
            <a:endParaRPr lang="en-US" altLang="en-US" sz="1600" dirty="0">
              <a:solidFill>
                <a:schemeClr val="tx1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This ensures a flexible, user-friendly, and affordable solution for achieving personal health goals.</a:t>
            </a:r>
            <a:endParaRPr lang="en-US" altLang="en-US" sz="1600" b="1" dirty="0"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r>
              <a:rPr lang="en-IN" altLang="en-US" sz="4000" b="1" u="sng" dirty="0">
                <a:solidFill>
                  <a:schemeClr val="accent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P</a:t>
            </a:r>
            <a:r>
              <a:rPr lang="en-US" sz="4000" b="1" u="sng" dirty="0">
                <a:solidFill>
                  <a:schemeClr val="accent1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roposed Solution:-</a:t>
            </a:r>
            <a:br>
              <a:rPr lang="en-US" sz="22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</a:br>
            <a:r>
              <a:rPr lang="en-US" sz="1600" dirty="0"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 </a:t>
            </a:r>
            <a:r>
              <a:rPr lang="en-US" altLang="en-US" sz="1600" dirty="0">
                <a:solidFill>
                  <a:srgbClr val="404040"/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Fitness Buddy is an AI-powered virtual health and fitness assistant designed to help individuals maintain a healthy lifestyle in a simple, personalized, and accessible way.It addresses key challenges like time constraints, lack of guidance, and low motivation by offering:</a:t>
            </a:r>
            <a:endParaRPr lang="en-US" altLang="en-US" sz="1600" dirty="0">
              <a:solidFill>
                <a:srgbClr val="404040"/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altLang="en-US" sz="1100" dirty="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>
              <a:spcBef>
                <a:spcPts val="0"/>
              </a:spcBef>
              <a:buSzPct val="92000"/>
              <a:buNone/>
            </a:pPr>
            <a:endParaRPr lang="en-US" altLang="en-US" sz="1100" dirty="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anose="020B0604020202020204"/>
              <a:buNone/>
            </a:pPr>
            <a:r>
              <a:rPr lang="en-US" sz="4400" b="1" u="sng">
                <a:solidFill>
                  <a:schemeClr val="accent1"/>
                </a:solidFill>
                <a:latin typeface="Calibri" panose="020F0502020204030204" charset="0"/>
                <a:ea typeface="Arial" panose="020B0604020202020204"/>
                <a:cs typeface="Calibri" panose="020F0502020204030204" charset="0"/>
                <a:sym typeface="Arial" panose="020B0604020202020204"/>
              </a:rPr>
              <a:t>TECHNOLOGY  USED</a:t>
            </a:r>
            <a:endParaRPr sz="4400" u="sng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indent="-457200">
              <a:spcBef>
                <a:spcPts val="0"/>
              </a:spcBef>
              <a:buSzPts val="2576"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IBM cloud lite services</a:t>
            </a:r>
            <a:endParaRPr sz="36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-4572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Natural Language Processing (NLP)</a:t>
            </a:r>
            <a:endParaRPr sz="36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indent="-4572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ea typeface="Calibri" panose="020F0502020204030204"/>
                <a:cs typeface="Calibri" panose="020F0502020204030204" charset="0"/>
                <a:sym typeface="Calibri" panose="020F0502020204030204"/>
              </a:rPr>
              <a:t>IBM Granite model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ea typeface="Calibri" panose="020F0502020204030204"/>
              <a:cs typeface="Calibri" panose="020F0502020204030204" charset="0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indent="-457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Font typeface="Wingdings" panose="05000000000000000000" charset="0"/>
              <a:buChar char="Ø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IBM Cloud </a:t>
            </a:r>
            <a:r>
              <a:rPr lang="en-US" sz="3400" dirty="0" err="1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AI Studio</a:t>
            </a:r>
            <a:endParaRPr sz="34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indent="-4572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Wingdings" panose="05000000000000000000" charset="0"/>
              <a:buChar char="Ø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IBM Cloud </a:t>
            </a:r>
            <a:r>
              <a:rPr lang="en-US" sz="3400" dirty="0" err="1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Watsonx</a:t>
            </a: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 AI runtime</a:t>
            </a:r>
            <a:endParaRPr sz="34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indent="-4572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Wingdings" panose="05000000000000000000" charset="0"/>
              <a:buChar char="Ø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IBM Cloud Agent Lab</a:t>
            </a:r>
            <a:endParaRPr sz="34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indent="-457200" algn="l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Font typeface="Wingdings" panose="05000000000000000000" charset="0"/>
              <a:buChar char="Ø"/>
            </a:pPr>
            <a:r>
              <a:rPr lang="en-US" sz="3400" dirty="0">
                <a:solidFill>
                  <a:schemeClr val="tx2">
                    <a:lumMod val="50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IBM Granite foundation model</a:t>
            </a:r>
            <a:endParaRPr lang="en-US" sz="3400" dirty="0">
              <a:solidFill>
                <a:schemeClr val="tx2">
                  <a:lumMod val="50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 panose="020B0604020202020204"/>
              <a:buNone/>
            </a:pPr>
            <a:r>
              <a:rPr lang="en-US" sz="3200" b="1">
                <a:solidFill>
                  <a:schemeClr val="accen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WOW FACTORS</a:t>
            </a:r>
            <a:endParaRPr sz="320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388620" y="1463675"/>
            <a:ext cx="11318240" cy="47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This assistant makes fitness simple, accessible, and personal — helping users build a healthy lifestyle without expensive trainers, strict schedules, or overwhelming routines.</a:t>
            </a:r>
            <a:r>
              <a:rPr lang="en-US" sz="2000" dirty="0">
                <a:latin typeface="Calibri" panose="020F0502020204030204" charset="0"/>
                <a:cs typeface="Calibri" panose="020F0502020204030204" charset="0"/>
              </a:rPr>
              <a:t>Smart Course Recommendations</a:t>
            </a:r>
            <a:endParaRPr 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spcBef>
                <a:spcPts val="0"/>
              </a:spcBef>
              <a:buSzPct val="92000"/>
              <a:buNone/>
            </a:pPr>
            <a:r>
              <a:rPr lang="en-US" altLang="en-US" sz="2000" b="1" u="sng" dirty="0">
                <a:solidFill>
                  <a:schemeClr val="accent1"/>
                </a:solidFill>
                <a:latin typeface="Calibri" panose="020F0502020204030204" charset="0"/>
                <a:cs typeface="Calibri" panose="020F0502020204030204" charset="0"/>
              </a:rPr>
              <a:t> Unique Features:</a:t>
            </a:r>
            <a:endParaRPr lang="en-US" altLang="en-US" sz="2000" b="1" u="sng" dirty="0">
              <a:solidFill>
                <a:schemeClr val="accent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Aptos Display" panose="020B0004020202020204" pitchFamily="34" charset="0"/>
              </a:rPr>
              <a:t>Personalized workout suggestions</a:t>
            </a:r>
            <a:endParaRPr lang="en-US" altLang="en-US" sz="2000" b="1" dirty="0">
              <a:latin typeface="Aptos Display" panose="020B0004020202020204" pitchFamily="34" charset="0"/>
            </a:endParaRPr>
          </a:p>
          <a:p>
            <a:pPr marL="0" indent="0">
              <a:spcBef>
                <a:spcPts val="0"/>
              </a:spcBef>
              <a:buSzPct val="92000"/>
              <a:buNone/>
            </a:pPr>
            <a:r>
              <a:rPr lang="en-US" altLang="en-US" sz="2000" dirty="0">
                <a:latin typeface="Aptos Display" panose="020B0004020202020204" pitchFamily="34" charset="0"/>
              </a:rPr>
              <a:t>Recommends beginner to advanced home workouts based on user input and fitness level.</a:t>
            </a:r>
            <a:endParaRPr lang="en-US" altLang="en-US" sz="2000" dirty="0">
              <a:latin typeface="Aptos Display" panose="020B0004020202020204" pitchFamily="3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Calibri" panose="020F0502020204030204" charset="0"/>
                <a:cs typeface="Calibri" panose="020F0502020204030204" charset="0"/>
              </a:rPr>
              <a:t> Daily motivational messages &amp; habit reminders</a:t>
            </a:r>
            <a:endParaRPr lang="en-US" altLang="en-US" sz="20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spcBef>
                <a:spcPts val="0"/>
              </a:spcBef>
              <a:buSzPct val="92000"/>
              <a:buFont typeface="Wingdings" panose="05000000000000000000" charset="0"/>
              <a:buNone/>
            </a:pP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Keeps users consistent with fitness through short, encouraging messages and simple daily habits.</a:t>
            </a:r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Aptos Display" panose="020B0004020202020204" pitchFamily="34" charset="0"/>
              </a:rPr>
              <a:t>Healthy meal recommendations</a:t>
            </a:r>
            <a:endParaRPr lang="en-US" altLang="en-US" sz="2000" b="1" dirty="0">
              <a:latin typeface="Aptos Display" panose="020B0004020202020204" pitchFamily="34" charset="0"/>
            </a:endParaRPr>
          </a:p>
          <a:p>
            <a:pPr marL="0" indent="0">
              <a:spcBef>
                <a:spcPts val="0"/>
              </a:spcBef>
              <a:buSzPct val="92000"/>
              <a:buFont typeface="Wingdings" panose="05000000000000000000" charset="0"/>
              <a:buNone/>
            </a:pPr>
            <a:r>
              <a:rPr lang="en-US" altLang="en-US" sz="2000" dirty="0">
                <a:latin typeface="Aptos Display" panose="020B0004020202020204" pitchFamily="34" charset="0"/>
              </a:rPr>
              <a:t>Provides nutritious, easy-to-make food options for breakfast, lunch, and dinner — tailored to goals like energy, weight loss, or muscle gain.</a:t>
            </a:r>
            <a:endParaRPr lang="en-US" altLang="en-US" sz="2000" dirty="0">
              <a:latin typeface="Aptos Display" panose="020B0004020202020204" pitchFamily="3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Calibri" panose="020F0502020204030204" charset="0"/>
                <a:cs typeface="Calibri" panose="020F0502020204030204" charset="0"/>
              </a:rPr>
              <a:t>Flexible scheduling support</a:t>
            </a:r>
            <a:endParaRPr lang="en-US" altLang="en-US" sz="20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spcBef>
                <a:spcPts val="0"/>
              </a:spcBef>
              <a:buSzPct val="92000"/>
              <a:buFont typeface="Wingdings" panose="05000000000000000000" charset="0"/>
              <a:buNone/>
            </a:pP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Helps users set workout times, rest periods, and track weekly goals with no pressure</a:t>
            </a:r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Calibri" panose="020F0502020204030204" charset="0"/>
                <a:cs typeface="Calibri" panose="020F0502020204030204" charset="0"/>
              </a:rPr>
              <a:t>Friendly, conversational interface</a:t>
            </a:r>
            <a:endParaRPr lang="en-US" altLang="en-US" sz="2000" b="1" dirty="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spcBef>
                <a:spcPts val="0"/>
              </a:spcBef>
              <a:buSzPct val="92000"/>
              <a:buFont typeface="Wingdings" panose="05000000000000000000" charset="0"/>
              <a:buNone/>
            </a:pP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Feels like chatting with a real fitness coach — 24/7 and free of cost.</a:t>
            </a:r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pPr marL="285750" indent="-285750">
              <a:spcBef>
                <a:spcPts val="0"/>
              </a:spcBef>
              <a:buSzPct val="92000"/>
              <a:buFont typeface="Wingdings" panose="05000000000000000000" charset="0"/>
              <a:buChar char="Ø"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Instant access, no downloads needed</a:t>
            </a:r>
            <a:endParaRPr lang="en-US" altLang="en-US" sz="2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indent="0">
              <a:spcBef>
                <a:spcPts val="0"/>
              </a:spcBef>
              <a:buSzPct val="92000"/>
              <a:buFont typeface="Wingdings" panose="05000000000000000000" charset="0"/>
              <a:buNone/>
            </a:pP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Works from anywhere through chat, no gym, app, or equipment required.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Font typeface="Wingdings" panose="05000000000000000000" charset="0"/>
              <a:buChar char="Ø"/>
            </a:pPr>
            <a:r>
              <a:rPr lang="en-US" altLang="en-US" sz="24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Fitness Beginners</a:t>
            </a:r>
            <a:endParaRPr lang="en-US" altLang="en-US" sz="24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Font typeface="Wingdings" panose="05000000000000000000" charset="0"/>
              <a:buChar char="Ø"/>
            </a:pPr>
            <a:r>
              <a:rPr lang="en-US" altLang="en-US" sz="24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Busy Professionals &amp; Students</a:t>
            </a:r>
            <a:endParaRPr lang="en-US" altLang="en-US" sz="24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Font typeface="Wingdings" panose="05000000000000000000" charset="0"/>
              <a:buChar char="Ø"/>
            </a:pPr>
            <a:r>
              <a:rPr lang="en-US" altLang="en-US" sz="24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Budget-Conscious Individuals</a:t>
            </a:r>
            <a:endParaRPr lang="en-US" altLang="en-US" sz="24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Font typeface="Wingdings" panose="05000000000000000000" charset="0"/>
              <a:buChar char="Ø"/>
            </a:pPr>
            <a:r>
              <a:rPr lang="en-US" altLang="en-US" sz="2400" dirty="0">
                <a:latin typeface="Aptos Display" panose="020B0004020202020204" pitchFamily="34" charset="0"/>
                <a:ea typeface="Calibri" panose="020F0502020204030204"/>
                <a:cs typeface="Calibri" panose="020F0502020204030204"/>
                <a:sym typeface="Calibri" panose="020F0502020204030204"/>
              </a:rPr>
              <a:t>Tech-Savvy Users</a:t>
            </a:r>
            <a:endParaRPr lang="en-US" altLang="en-US" sz="2400" dirty="0">
              <a:latin typeface="Aptos Display" panose="020B0004020202020204" pitchFamily="34" charset="0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>
              <a:spcBef>
                <a:spcPts val="1160"/>
              </a:spcBef>
              <a:buSzPts val="2576"/>
              <a:buFont typeface="Wingdings" panose="05000000000000000000" charset="0"/>
              <a:buChar char="Ø"/>
            </a:pPr>
            <a:r>
              <a:rPr lang="en-US" altLang="en-US" sz="2400" dirty="0">
                <a:latin typeface="Aptos Display" panose="020B0004020202020204" pitchFamily="34" charset="0"/>
              </a:rPr>
              <a:t>Remote or Rural Area Users</a:t>
            </a:r>
            <a:endParaRPr lang="en-US" altLang="en-US" sz="24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330" y="1233170"/>
            <a:ext cx="9999980" cy="50971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225" y="1567815"/>
            <a:ext cx="10039985" cy="3977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3373</Words>
  <Application>WPS Presentation</Application>
  <PresentationFormat>Widescreen</PresentationFormat>
  <Paragraphs>112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3" baseType="lpstr">
      <vt:lpstr>Arial</vt:lpstr>
      <vt:lpstr>SimSun</vt:lpstr>
      <vt:lpstr>Wingdings</vt:lpstr>
      <vt:lpstr>Arial</vt:lpstr>
      <vt:lpstr>Franklin Gothic</vt:lpstr>
      <vt:lpstr>Noto Sans Symbols</vt:lpstr>
      <vt:lpstr>Segoe Print</vt:lpstr>
      <vt:lpstr>Libre Franklin</vt:lpstr>
      <vt:lpstr>Calibri</vt:lpstr>
      <vt:lpstr>Wingdings</vt:lpstr>
      <vt:lpstr>Calibri</vt:lpstr>
      <vt:lpstr>Aptos Display</vt:lpstr>
      <vt:lpstr>Segoe UI Variable Display</vt:lpstr>
      <vt:lpstr>Microsoft YaHei</vt:lpstr>
      <vt:lpstr>Arial Unicode MS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演示文稿</vt:lpstr>
      <vt:lpstr>IBM CERTIFICATIONS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LearnMate!</dc:title>
  <dc:creator>Vaibhav Ostwal</dc:creator>
  <cp:lastModifiedBy>mouni</cp:lastModifiedBy>
  <cp:revision>11</cp:revision>
  <dcterms:created xsi:type="dcterms:W3CDTF">2021-05-26T16:50:00Z</dcterms:created>
  <dcterms:modified xsi:type="dcterms:W3CDTF">2025-08-02T13:44:35Z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0FA0B11DDE2A4472BB15DDE1D01CFAE0_13</vt:lpwstr>
  </property>
  <property fmtid="{D5CDD505-2E9C-101B-9397-08002B2CF9AE}" pid="4" name="KSOProductBuildVer">
    <vt:lpwstr>1033-12.2.0.21931</vt:lpwstr>
  </property>
</Properties>
</file>