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50166" y="2687475"/>
            <a:ext cx="6870861" cy="584775"/>
          </a:xfrm>
          <a:prstGeom prst="rect">
            <a:avLst/>
          </a:prstGeom>
          <a:noFill/>
        </p:spPr>
        <p:txBody>
          <a:bodyPr wrap="square" rtlCol="0">
            <a:spAutoFit/>
          </a:bodyPr>
          <a:lstStyle/>
          <a:p>
            <a:pPr algn="r"/>
            <a:r>
              <a:rPr lang="en-US" sz="3200" b="1" i="0" dirty="0">
                <a:solidFill>
                  <a:schemeClr val="bg1"/>
                </a:solidFill>
                <a:effectLst/>
                <a:latin typeface="+mj-lt"/>
              </a:rPr>
              <a:t>Multi-Class Animal Recognition</a:t>
            </a: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 Box 2">
            <a:extLst>
              <a:ext uri="{FF2B5EF4-FFF2-40B4-BE49-F238E27FC236}">
                <a16:creationId xmlns:a16="http://schemas.microsoft.com/office/drawing/2014/main" id="{93A4F32F-9C72-0086-7287-EA74771698AF}"/>
              </a:ext>
            </a:extLst>
          </p:cNvPr>
          <p:cNvSpPr txBox="1"/>
          <p:nvPr/>
        </p:nvSpPr>
        <p:spPr>
          <a:xfrm>
            <a:off x="5381237" y="3839028"/>
            <a:ext cx="5939790" cy="645160"/>
          </a:xfrm>
          <a:prstGeom prst="rect">
            <a:avLst/>
          </a:prstGeom>
          <a:noFill/>
        </p:spPr>
        <p:txBody>
          <a:bodyPr wrap="square" rtlCol="0">
            <a:spAutoFit/>
          </a:bodyPr>
          <a:lstStyle/>
          <a:p>
            <a:r>
              <a:rPr lang="en-IN" altLang="en-US" sz="1800" b="1" dirty="0">
                <a:solidFill>
                  <a:schemeClr val="bg1"/>
                </a:solidFill>
              </a:rPr>
              <a:t>Name :Mounika S</a:t>
            </a:r>
          </a:p>
          <a:p>
            <a:r>
              <a:rPr lang="en-IN" altLang="en-US" sz="1800" b="1" dirty="0">
                <a:solidFill>
                  <a:schemeClr val="bg1"/>
                </a:solidFill>
              </a:rPr>
              <a:t>AICTE Student ID: </a:t>
            </a:r>
            <a:r>
              <a:rPr lang="en-US" sz="1600" b="0" i="0" dirty="0">
                <a:solidFill>
                  <a:srgbClr val="333333"/>
                </a:solidFill>
                <a:effectLst/>
                <a:latin typeface="Helvetica Neue"/>
              </a:rPr>
              <a:t> </a:t>
            </a:r>
            <a:r>
              <a:rPr lang="en-US" sz="1600" b="1" i="0" dirty="0">
                <a:solidFill>
                  <a:schemeClr val="bg1"/>
                </a:solidFill>
                <a:effectLst/>
                <a:latin typeface="+mj-lt"/>
              </a:rPr>
              <a:t>STU646605d61dcd31684407766</a:t>
            </a:r>
            <a:endParaRPr lang="en-IN" altLang="en-US" sz="1800" b="1" dirty="0">
              <a:solidFill>
                <a:schemeClr val="bg1"/>
              </a:solidFill>
              <a:latin typeface="+mj-lt"/>
            </a:endParaRP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Rectangle 1">
            <a:extLst>
              <a:ext uri="{FF2B5EF4-FFF2-40B4-BE49-F238E27FC236}">
                <a16:creationId xmlns:a16="http://schemas.microsoft.com/office/drawing/2014/main" id="{056EC321-ABE4-4ACA-8A11-F7E5D11D2ABF}"/>
              </a:ext>
            </a:extLst>
          </p:cNvPr>
          <p:cNvSpPr>
            <a:spLocks noChangeArrowheads="1"/>
          </p:cNvSpPr>
          <p:nvPr/>
        </p:nvSpPr>
        <p:spPr bwMode="auto">
          <a:xfrm>
            <a:off x="345440" y="1817729"/>
            <a:ext cx="7818468" cy="2343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Understand the role of AI in wildlife conservation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Learn multi-class animal image classification techniques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Apply deep learning models (CNNs) to identify animal species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Explore real-world datasets and evaluation metrics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i="0" u="none" strike="noStrike" cap="none" normalizeH="0" baseline="0" dirty="0">
                <a:ln>
                  <a:noFill/>
                </a:ln>
                <a:solidFill>
                  <a:schemeClr val="tx1"/>
                </a:solidFill>
                <a:effectLst/>
                <a:latin typeface="Arial" panose="020B0604020202020204" pitchFamily="34" charset="0"/>
              </a:rPr>
              <a:t>Develop a basic recognition system for conservation support</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7132" y="1478211"/>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5" name="Rectangle 1">
            <a:extLst>
              <a:ext uri="{FF2B5EF4-FFF2-40B4-BE49-F238E27FC236}">
                <a16:creationId xmlns:a16="http://schemas.microsoft.com/office/drawing/2014/main" id="{C6BA1D2B-DD6D-E218-31DF-D4AB4D3E3AC2}"/>
              </a:ext>
            </a:extLst>
          </p:cNvPr>
          <p:cNvSpPr>
            <a:spLocks noChangeArrowheads="1"/>
          </p:cNvSpPr>
          <p:nvPr/>
        </p:nvSpPr>
        <p:spPr bwMode="auto">
          <a:xfrm>
            <a:off x="967273" y="2205925"/>
            <a:ext cx="11224727" cy="3266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err="1">
                <a:ln>
                  <a:noFill/>
                </a:ln>
                <a:solidFill>
                  <a:schemeClr val="tx1"/>
                </a:solidFill>
                <a:effectLst/>
                <a:latin typeface="Arial" panose="020B0604020202020204" pitchFamily="34" charset="0"/>
              </a:rPr>
              <a:t>KaggleHub</a:t>
            </a:r>
            <a:r>
              <a:rPr kumimoji="0" lang="en-US" altLang="en-US" sz="2000" b="0" i="0" u="none" strike="noStrike" cap="none" normalizeH="0" baseline="0" dirty="0">
                <a:ln>
                  <a:noFill/>
                </a:ln>
                <a:solidFill>
                  <a:schemeClr val="tx1"/>
                </a:solidFill>
                <a:effectLst/>
                <a:latin typeface="Arial" panose="020B0604020202020204" pitchFamily="34" charset="0"/>
              </a:rPr>
              <a:t>: For downloading the animal image dataset.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TensorFlow / </a:t>
            </a:r>
            <a:r>
              <a:rPr kumimoji="0" lang="en-US" altLang="en-US" sz="2000" b="1" i="0" u="none" strike="noStrike" cap="none" normalizeH="0" baseline="0" dirty="0" err="1">
                <a:ln>
                  <a:noFill/>
                </a:ln>
                <a:solidFill>
                  <a:schemeClr val="tx1"/>
                </a:solidFill>
                <a:effectLst/>
                <a:latin typeface="Arial" panose="020B0604020202020204" pitchFamily="34" charset="0"/>
              </a:rPr>
              <a:t>Keras</a:t>
            </a:r>
            <a:r>
              <a:rPr kumimoji="0" lang="en-US" altLang="en-US" sz="2000" b="0" i="0" u="none" strike="noStrike" cap="none" normalizeH="0" baseline="0" dirty="0">
                <a:ln>
                  <a:noFill/>
                </a:ln>
                <a:solidFill>
                  <a:schemeClr val="tx1"/>
                </a:solidFill>
                <a:effectLst/>
                <a:latin typeface="Arial" panose="020B0604020202020204" pitchFamily="34" charset="0"/>
              </a:rPr>
              <a:t>: Deep learning framework for model building and training.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MobileNetV2</a:t>
            </a:r>
            <a:r>
              <a:rPr kumimoji="0" lang="en-US" altLang="en-US" sz="2000" b="0" i="0" u="none" strike="noStrike" cap="none" normalizeH="0" baseline="0" dirty="0">
                <a:ln>
                  <a:noFill/>
                </a:ln>
                <a:solidFill>
                  <a:schemeClr val="tx1"/>
                </a:solidFill>
                <a:effectLst/>
                <a:latin typeface="Arial" panose="020B0604020202020204" pitchFamily="34" charset="0"/>
              </a:rPr>
              <a:t>: Pre-trained CNN model used for transfer learning.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err="1">
                <a:ln>
                  <a:noFill/>
                </a:ln>
                <a:solidFill>
                  <a:schemeClr val="tx1"/>
                </a:solidFill>
                <a:effectLst/>
                <a:latin typeface="Arial" panose="020B0604020202020204" pitchFamily="34" charset="0"/>
              </a:rPr>
              <a:t>ImageDataGenerator</a:t>
            </a:r>
            <a:r>
              <a:rPr kumimoji="0" lang="en-US" altLang="en-US" sz="2000" b="0" i="0" u="none" strike="noStrike" cap="none" normalizeH="0" baseline="0" dirty="0">
                <a:ln>
                  <a:noFill/>
                </a:ln>
                <a:solidFill>
                  <a:schemeClr val="tx1"/>
                </a:solidFill>
                <a:effectLst/>
                <a:latin typeface="Arial" panose="020B0604020202020204" pitchFamily="34" charset="0"/>
              </a:rPr>
              <a:t>: For image preprocessing and augmentation.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Matplotlib</a:t>
            </a:r>
            <a:r>
              <a:rPr kumimoji="0" lang="en-US" altLang="en-US" sz="2000" b="0" i="0" u="none" strike="noStrike" cap="none" normalizeH="0" baseline="0" dirty="0">
                <a:ln>
                  <a:noFill/>
                </a:ln>
                <a:solidFill>
                  <a:schemeClr val="tx1"/>
                </a:solidFill>
                <a:effectLst/>
                <a:latin typeface="Arial" panose="020B0604020202020204" pitchFamily="34" charset="0"/>
              </a:rPr>
              <a:t>: To visualize images and results.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NumPy</a:t>
            </a:r>
            <a:r>
              <a:rPr kumimoji="0" lang="en-US" altLang="en-US" sz="2000" b="0" i="0" u="none" strike="noStrike" cap="none" normalizeH="0" baseline="0" dirty="0">
                <a:ln>
                  <a:noFill/>
                </a:ln>
                <a:solidFill>
                  <a:schemeClr val="tx1"/>
                </a:solidFill>
                <a:effectLst/>
                <a:latin typeface="Arial" panose="020B0604020202020204" pitchFamily="34" charset="0"/>
              </a:rPr>
              <a:t>: For numerical operations.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GPU (if available)</a:t>
            </a:r>
            <a:r>
              <a:rPr kumimoji="0" lang="en-US" altLang="en-US" sz="2000" b="0" i="0" u="none" strike="noStrike" cap="none" normalizeH="0" baseline="0" dirty="0">
                <a:ln>
                  <a:noFill/>
                </a:ln>
                <a:solidFill>
                  <a:schemeClr val="tx1"/>
                </a:solidFill>
                <a:effectLst/>
                <a:latin typeface="Arial" panose="020B0604020202020204" pitchFamily="34" charset="0"/>
              </a:rPr>
              <a:t>: To speed up model training.</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96348" y="970354"/>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45AAE6D5-9939-46C2-B581-B6C137911EFE}"/>
              </a:ext>
            </a:extLst>
          </p:cNvPr>
          <p:cNvSpPr>
            <a:spLocks noChangeArrowheads="1"/>
          </p:cNvSpPr>
          <p:nvPr/>
        </p:nvSpPr>
        <p:spPr bwMode="auto">
          <a:xfrm>
            <a:off x="867746" y="1639320"/>
            <a:ext cx="10618237"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Dataset Collection</a:t>
            </a:r>
            <a:r>
              <a:rPr kumimoji="0" lang="en-US" altLang="en-US" sz="2000" b="0" i="0" u="none" strike="noStrike" cap="none" normalizeH="0" baseline="0" dirty="0">
                <a:ln>
                  <a:noFill/>
                </a:ln>
                <a:solidFill>
                  <a:schemeClr val="tx1"/>
                </a:solidFill>
                <a:effectLst/>
                <a:latin typeface="Arial" panose="020B0604020202020204" pitchFamily="34" charset="0"/>
              </a:rPr>
              <a:t>: Collected animal images from Kaggle using </a:t>
            </a:r>
            <a:r>
              <a:rPr kumimoji="0" lang="en-US" altLang="en-US" sz="2000" b="0" i="0" u="none" strike="noStrike" cap="none" normalizeH="0" baseline="0" dirty="0" err="1">
                <a:ln>
                  <a:noFill/>
                </a:ln>
                <a:solidFill>
                  <a:schemeClr val="tx1"/>
                </a:solidFill>
                <a:effectLst/>
                <a:latin typeface="Arial Unicode MS"/>
              </a:rPr>
              <a:t>KaggleHub</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Data Preprocessing</a:t>
            </a:r>
            <a:r>
              <a:rPr kumimoji="0" lang="en-US" altLang="en-US" sz="2000" b="0" i="0" u="none" strike="noStrike" cap="none" normalizeH="0" baseline="0" dirty="0">
                <a:ln>
                  <a:noFill/>
                </a:ln>
                <a:solidFill>
                  <a:schemeClr val="tx1"/>
                </a:solidFill>
                <a:effectLst/>
                <a:latin typeface="Arial" panose="020B0604020202020204" pitchFamily="34" charset="0"/>
              </a:rPr>
              <a:t>: Resized, normalized, and augmented images using </a:t>
            </a:r>
            <a:r>
              <a:rPr kumimoji="0" lang="en-US" altLang="en-US" sz="2000" b="0" i="0" u="none" strike="noStrike" cap="none" normalizeH="0" baseline="0" dirty="0" err="1">
                <a:ln>
                  <a:noFill/>
                </a:ln>
                <a:solidFill>
                  <a:schemeClr val="tx1"/>
                </a:solidFill>
                <a:effectLst/>
                <a:latin typeface="Arial Unicode MS"/>
              </a:rPr>
              <a:t>ImageDataGenerator</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Model Selection</a:t>
            </a:r>
            <a:r>
              <a:rPr kumimoji="0" lang="en-US" altLang="en-US" sz="2000" b="0" i="0" u="none" strike="noStrike" cap="none" normalizeH="0" baseline="0" dirty="0">
                <a:ln>
                  <a:noFill/>
                </a:ln>
                <a:solidFill>
                  <a:schemeClr val="tx1"/>
                </a:solidFill>
                <a:effectLst/>
                <a:latin typeface="Arial" panose="020B0604020202020204" pitchFamily="34" charset="0"/>
              </a:rPr>
              <a:t>: Used </a:t>
            </a:r>
            <a:r>
              <a:rPr kumimoji="0" lang="en-US" altLang="en-US" sz="2000" b="1" i="0" u="none" strike="noStrike" cap="none" normalizeH="0" baseline="0" dirty="0">
                <a:ln>
                  <a:noFill/>
                </a:ln>
                <a:solidFill>
                  <a:schemeClr val="tx1"/>
                </a:solidFill>
                <a:effectLst/>
                <a:latin typeface="Arial" panose="020B0604020202020204" pitchFamily="34" charset="0"/>
              </a:rPr>
              <a:t>MobileNetV2</a:t>
            </a:r>
            <a:r>
              <a:rPr kumimoji="0" lang="en-US" altLang="en-US" sz="2000" b="0" i="0" u="none" strike="noStrike" cap="none" normalizeH="0" baseline="0" dirty="0">
                <a:ln>
                  <a:noFill/>
                </a:ln>
                <a:solidFill>
                  <a:schemeClr val="tx1"/>
                </a:solidFill>
                <a:effectLst/>
                <a:latin typeface="Arial" panose="020B0604020202020204" pitchFamily="34" charset="0"/>
              </a:rPr>
              <a:t> for transfer learning to improve accuracy and reduce training time.</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Model Training</a:t>
            </a:r>
            <a:r>
              <a:rPr kumimoji="0" lang="en-US" altLang="en-US" sz="2000" b="0" i="0" u="none" strike="noStrike" cap="none" normalizeH="0" baseline="0" dirty="0">
                <a:ln>
                  <a:noFill/>
                </a:ln>
                <a:solidFill>
                  <a:schemeClr val="tx1"/>
                </a:solidFill>
                <a:effectLst/>
                <a:latin typeface="Arial" panose="020B0604020202020204" pitchFamily="34" charset="0"/>
              </a:rPr>
              <a:t>: Trained the model with preprocessed data using </a:t>
            </a:r>
            <a:r>
              <a:rPr kumimoji="0" lang="en-US" altLang="en-US" sz="2000" b="0" i="0" u="none" strike="noStrike" cap="none" normalizeH="0" baseline="0" dirty="0">
                <a:ln>
                  <a:noFill/>
                </a:ln>
                <a:solidFill>
                  <a:schemeClr val="tx1"/>
                </a:solidFill>
                <a:effectLst/>
                <a:latin typeface="Arial Unicode MS"/>
              </a:rPr>
              <a:t>TensorFlow/</a:t>
            </a:r>
            <a:r>
              <a:rPr kumimoji="0" lang="en-US" altLang="en-US" sz="2000" b="0" i="0" u="none" strike="noStrike" cap="none" normalizeH="0" baseline="0" dirty="0" err="1">
                <a:ln>
                  <a:noFill/>
                </a:ln>
                <a:solidFill>
                  <a:schemeClr val="tx1"/>
                </a:solidFill>
                <a:effectLst/>
                <a:latin typeface="Arial Unicode MS"/>
              </a:rPr>
              <a:t>Keras</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Evaluation</a:t>
            </a:r>
            <a:r>
              <a:rPr kumimoji="0" lang="en-US" altLang="en-US" sz="2000" b="0" i="0" u="none" strike="noStrike" cap="none" normalizeH="0" baseline="0" dirty="0">
                <a:ln>
                  <a:noFill/>
                </a:ln>
                <a:solidFill>
                  <a:schemeClr val="tx1"/>
                </a:solidFill>
                <a:effectLst/>
                <a:latin typeface="Arial" panose="020B0604020202020204" pitchFamily="34" charset="0"/>
              </a:rPr>
              <a:t>: Evaluated performance using accuracy, loss, and sample predictions.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Result Visualization</a:t>
            </a:r>
            <a:r>
              <a:rPr kumimoji="0" lang="en-US" altLang="en-US" sz="2000" b="0" i="0" u="none" strike="noStrike" cap="none" normalizeH="0" baseline="0" dirty="0">
                <a:ln>
                  <a:noFill/>
                </a:ln>
                <a:solidFill>
                  <a:schemeClr val="tx1"/>
                </a:solidFill>
                <a:effectLst/>
                <a:latin typeface="Arial" panose="020B0604020202020204" pitchFamily="34" charset="0"/>
              </a:rPr>
              <a:t>: Plotted training history and sample outputs using </a:t>
            </a:r>
            <a:r>
              <a:rPr kumimoji="0" lang="en-US" altLang="en-US" sz="2000" b="0" i="0" u="none" strike="noStrike" cap="none" normalizeH="0" baseline="0" dirty="0">
                <a:ln>
                  <a:noFill/>
                </a:ln>
                <a:solidFill>
                  <a:schemeClr val="tx1"/>
                </a:solidFill>
                <a:effectLst/>
                <a:latin typeface="Arial Unicode MS"/>
              </a:rPr>
              <a:t>matplotlib</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503BFB80-6080-DEEA-D5D8-AC034E20775A}"/>
              </a:ext>
            </a:extLst>
          </p:cNvPr>
          <p:cNvSpPr txBox="1"/>
          <p:nvPr/>
        </p:nvSpPr>
        <p:spPr>
          <a:xfrm>
            <a:off x="1017036" y="1898605"/>
            <a:ext cx="9022704" cy="1816266"/>
          </a:xfrm>
          <a:prstGeom prst="rect">
            <a:avLst/>
          </a:prstGeom>
          <a:noFill/>
        </p:spPr>
        <p:txBody>
          <a:bodyPr wrap="square">
            <a:spAutoFit/>
          </a:bodyPr>
          <a:lstStyle/>
          <a:p>
            <a:pPr algn="just"/>
            <a:r>
              <a:rPr lang="en-US" dirty="0"/>
              <a:t>The accurate classification of animals from images is a crucial task in wildlife monitoring, biodiversity research, and educational tools. Traditional manual methods are time-consuming and prone to human error. Therefore, the aim is to develop a deep learning-based image classification model that can automatically recognize and classify animals from given images with high accuracy, using transfer learning techniques like MobileNetV2.</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Rectangle 1">
            <a:extLst>
              <a:ext uri="{FF2B5EF4-FFF2-40B4-BE49-F238E27FC236}">
                <a16:creationId xmlns:a16="http://schemas.microsoft.com/office/drawing/2014/main" id="{BC74C11F-4218-BB49-7EA6-30C260A7F119}"/>
              </a:ext>
            </a:extLst>
          </p:cNvPr>
          <p:cNvSpPr>
            <a:spLocks noChangeArrowheads="1"/>
          </p:cNvSpPr>
          <p:nvPr/>
        </p:nvSpPr>
        <p:spPr bwMode="auto">
          <a:xfrm>
            <a:off x="905069" y="1849258"/>
            <a:ext cx="10021078"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Gathered animal images from Kaggle and Google sources.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Preprocessing:</a:t>
            </a:r>
            <a:r>
              <a:rPr kumimoji="0" lang="en-US" altLang="en-US" sz="2000" b="0" i="0" u="none" strike="noStrike" cap="none" normalizeH="0" baseline="0" dirty="0">
                <a:ln>
                  <a:noFill/>
                </a:ln>
                <a:solidFill>
                  <a:schemeClr val="tx1"/>
                </a:solidFill>
                <a:effectLst/>
                <a:latin typeface="Arial" panose="020B0604020202020204" pitchFamily="34" charset="0"/>
              </a:rPr>
              <a:t> Resized, normalized, and augmented images to enhance model performance.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Model Selection:</a:t>
            </a:r>
            <a:r>
              <a:rPr kumimoji="0" lang="en-US" altLang="en-US" sz="2000" b="0" i="0" u="none" strike="noStrike" cap="none" normalizeH="0" baseline="0" dirty="0">
                <a:ln>
                  <a:noFill/>
                </a:ln>
                <a:solidFill>
                  <a:schemeClr val="tx1"/>
                </a:solidFill>
                <a:effectLst/>
                <a:latin typeface="Arial" panose="020B0604020202020204" pitchFamily="34" charset="0"/>
              </a:rPr>
              <a:t> Used </a:t>
            </a:r>
            <a:r>
              <a:rPr kumimoji="0" lang="en-US" altLang="en-US" sz="2000" b="1" i="0" u="none" strike="noStrike" cap="none" normalizeH="0" baseline="0" dirty="0">
                <a:ln>
                  <a:noFill/>
                </a:ln>
                <a:solidFill>
                  <a:schemeClr val="tx1"/>
                </a:solidFill>
                <a:effectLst/>
                <a:latin typeface="Arial" panose="020B0604020202020204" pitchFamily="34" charset="0"/>
              </a:rPr>
              <a:t>MobileNetV2</a:t>
            </a:r>
            <a:r>
              <a:rPr kumimoji="0" lang="en-US" altLang="en-US" sz="2000" b="0" i="0" u="none" strike="noStrike" cap="none" normalizeH="0" baseline="0" dirty="0">
                <a:ln>
                  <a:noFill/>
                </a:ln>
                <a:solidFill>
                  <a:schemeClr val="tx1"/>
                </a:solidFill>
                <a:effectLst/>
                <a:latin typeface="Arial" panose="020B0604020202020204" pitchFamily="34" charset="0"/>
              </a:rPr>
              <a:t> with </a:t>
            </a:r>
            <a:r>
              <a:rPr kumimoji="0" lang="en-US" altLang="en-US" sz="2000" b="1" i="0" u="none" strike="noStrike" cap="none" normalizeH="0" baseline="0" dirty="0">
                <a:ln>
                  <a:noFill/>
                </a:ln>
                <a:solidFill>
                  <a:schemeClr val="tx1"/>
                </a:solidFill>
                <a:effectLst/>
                <a:latin typeface="Arial" panose="020B0604020202020204" pitchFamily="34" charset="0"/>
              </a:rPr>
              <a:t>transfer learning</a:t>
            </a:r>
            <a:r>
              <a:rPr kumimoji="0" lang="en-US" altLang="en-US" sz="2000" b="0" i="0" u="none" strike="noStrike" cap="none" normalizeH="0" baseline="0" dirty="0">
                <a:ln>
                  <a:noFill/>
                </a:ln>
                <a:solidFill>
                  <a:schemeClr val="tx1"/>
                </a:solidFill>
                <a:effectLst/>
                <a:latin typeface="Arial" panose="020B0604020202020204" pitchFamily="34" charset="0"/>
              </a:rPr>
              <a:t> for efficient training.</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Training &amp; Validation:</a:t>
            </a:r>
            <a:r>
              <a:rPr kumimoji="0" lang="en-US" altLang="en-US" sz="2000" b="0" i="0" u="none" strike="noStrike" cap="none" normalizeH="0" baseline="0" dirty="0">
                <a:ln>
                  <a:noFill/>
                </a:ln>
                <a:solidFill>
                  <a:schemeClr val="tx1"/>
                </a:solidFill>
                <a:effectLst/>
                <a:latin typeface="Arial" panose="020B0604020202020204" pitchFamily="34" charset="0"/>
              </a:rPr>
              <a:t> Split dataset into training and validation sets, optimized using Adam optimizer.</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Evaluation:</a:t>
            </a:r>
            <a:r>
              <a:rPr kumimoji="0" lang="en-US" altLang="en-US" sz="2000" b="0" i="0" u="none" strike="noStrike" cap="none" normalizeH="0" baseline="0" dirty="0">
                <a:ln>
                  <a:noFill/>
                </a:ln>
                <a:solidFill>
                  <a:schemeClr val="tx1"/>
                </a:solidFill>
                <a:effectLst/>
                <a:latin typeface="Arial" panose="020B0604020202020204" pitchFamily="34" charset="0"/>
              </a:rPr>
              <a:t> Achieved high accuracy and precision using metrics like confusion matrix and classification report.</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8" name="Picture 7">
            <a:extLst>
              <a:ext uri="{FF2B5EF4-FFF2-40B4-BE49-F238E27FC236}">
                <a16:creationId xmlns:a16="http://schemas.microsoft.com/office/drawing/2014/main" id="{EB101076-2BD3-A14E-6A3E-6E44461A8F64}"/>
              </a:ext>
            </a:extLst>
          </p:cNvPr>
          <p:cNvPicPr>
            <a:picLocks noChangeAspect="1"/>
          </p:cNvPicPr>
          <p:nvPr/>
        </p:nvPicPr>
        <p:blipFill>
          <a:blip r:embed="rId2"/>
          <a:stretch>
            <a:fillRect/>
          </a:stretch>
        </p:blipFill>
        <p:spPr>
          <a:xfrm>
            <a:off x="7774582" y="3760238"/>
            <a:ext cx="3045818" cy="2976464"/>
          </a:xfrm>
          <a:prstGeom prst="rect">
            <a:avLst/>
          </a:prstGeom>
        </p:spPr>
      </p:pic>
      <p:pic>
        <p:nvPicPr>
          <p:cNvPr id="10" name="Picture 9">
            <a:extLst>
              <a:ext uri="{FF2B5EF4-FFF2-40B4-BE49-F238E27FC236}">
                <a16:creationId xmlns:a16="http://schemas.microsoft.com/office/drawing/2014/main" id="{70D47ED9-1C92-34BC-095A-57479F1F7320}"/>
              </a:ext>
            </a:extLst>
          </p:cNvPr>
          <p:cNvPicPr>
            <a:picLocks noChangeAspect="1"/>
          </p:cNvPicPr>
          <p:nvPr/>
        </p:nvPicPr>
        <p:blipFill>
          <a:blip r:embed="rId3"/>
          <a:stretch>
            <a:fillRect/>
          </a:stretch>
        </p:blipFill>
        <p:spPr>
          <a:xfrm>
            <a:off x="1287625" y="3760237"/>
            <a:ext cx="4562669" cy="2848564"/>
          </a:xfrm>
          <a:prstGeom prst="rect">
            <a:avLst/>
          </a:prstGeom>
        </p:spPr>
      </p:pic>
      <p:pic>
        <p:nvPicPr>
          <p:cNvPr id="12" name="Picture 11">
            <a:extLst>
              <a:ext uri="{FF2B5EF4-FFF2-40B4-BE49-F238E27FC236}">
                <a16:creationId xmlns:a16="http://schemas.microsoft.com/office/drawing/2014/main" id="{D0494670-9A12-4342-3C80-45D04C0C0CF8}"/>
              </a:ext>
            </a:extLst>
          </p:cNvPr>
          <p:cNvPicPr>
            <a:picLocks noChangeAspect="1"/>
          </p:cNvPicPr>
          <p:nvPr/>
        </p:nvPicPr>
        <p:blipFill>
          <a:blip r:embed="rId4"/>
          <a:stretch>
            <a:fillRect/>
          </a:stretch>
        </p:blipFill>
        <p:spPr>
          <a:xfrm>
            <a:off x="3585663" y="917147"/>
            <a:ext cx="3188362" cy="2679804"/>
          </a:xfrm>
          <a:prstGeom prst="rect">
            <a:avLst/>
          </a:prstGeom>
        </p:spPr>
      </p:pic>
      <p:pic>
        <p:nvPicPr>
          <p:cNvPr id="14" name="Picture 13">
            <a:extLst>
              <a:ext uri="{FF2B5EF4-FFF2-40B4-BE49-F238E27FC236}">
                <a16:creationId xmlns:a16="http://schemas.microsoft.com/office/drawing/2014/main" id="{C0D85137-309F-DA13-C1C5-20C1F04907AD}"/>
              </a:ext>
            </a:extLst>
          </p:cNvPr>
          <p:cNvPicPr>
            <a:picLocks noChangeAspect="1"/>
          </p:cNvPicPr>
          <p:nvPr/>
        </p:nvPicPr>
        <p:blipFill>
          <a:blip r:embed="rId5"/>
          <a:stretch>
            <a:fillRect/>
          </a:stretch>
        </p:blipFill>
        <p:spPr>
          <a:xfrm>
            <a:off x="7315200" y="818239"/>
            <a:ext cx="4417419" cy="277871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8" name="TextBox 7">
            <a:extLst>
              <a:ext uri="{FF2B5EF4-FFF2-40B4-BE49-F238E27FC236}">
                <a16:creationId xmlns:a16="http://schemas.microsoft.com/office/drawing/2014/main" id="{CF47952B-B62B-F9FC-05DB-82CF42A586FB}"/>
              </a:ext>
            </a:extLst>
          </p:cNvPr>
          <p:cNvSpPr txBox="1"/>
          <p:nvPr/>
        </p:nvSpPr>
        <p:spPr>
          <a:xfrm>
            <a:off x="802432" y="1941557"/>
            <a:ext cx="10534261" cy="2805320"/>
          </a:xfrm>
          <a:prstGeom prst="rect">
            <a:avLst/>
          </a:prstGeom>
          <a:noFill/>
        </p:spPr>
        <p:txBody>
          <a:bodyPr wrap="square">
            <a:spAutoFit/>
          </a:bodyPr>
          <a:lstStyle/>
          <a:p>
            <a:pPr algn="just">
              <a:lnSpc>
                <a:spcPct val="150000"/>
              </a:lnSpc>
            </a:pPr>
            <a:r>
              <a:rPr lang="en-US" sz="2000" dirty="0"/>
              <a:t>The code successfully downloads and processes the "Animal Image Dataset" consisting of 90 animal classes. It verifies the use of the GPU for training, lists the animal classes, and visualizes some sample images from the dataset. The data is preprocessed using </a:t>
            </a:r>
            <a:r>
              <a:rPr lang="en-US" sz="2000" dirty="0" err="1"/>
              <a:t>ImageDataGenerator</a:t>
            </a:r>
            <a:r>
              <a:rPr lang="en-US" sz="2000" dirty="0"/>
              <a:t> with data augmentation for training and validation. The dataset is ready for model training using a pre-trained MobileNetV2 model, with further steps for building, compiling, and evaluating the model to classify the animal images.</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83</TotalTime>
  <Words>448</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Unicode MS</vt:lpstr>
      <vt:lpstr>Helvetica Neue</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Mounika Selvaraj</cp:lastModifiedBy>
  <cp:revision>7</cp:revision>
  <dcterms:created xsi:type="dcterms:W3CDTF">2024-12-31T09:40:01Z</dcterms:created>
  <dcterms:modified xsi:type="dcterms:W3CDTF">2025-04-19T06:50:02Z</dcterms:modified>
</cp:coreProperties>
</file>