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85" r:id="rId2"/>
    <p:sldId id="257" r:id="rId3"/>
    <p:sldId id="258" r:id="rId4"/>
    <p:sldId id="259" r:id="rId5"/>
    <p:sldId id="282" r:id="rId6"/>
    <p:sldId id="286" r:id="rId7"/>
    <p:sldId id="262" r:id="rId8"/>
    <p:sldId id="263" r:id="rId9"/>
    <p:sldId id="276" r:id="rId10"/>
    <p:sldId id="272" r:id="rId11"/>
    <p:sldId id="273" r:id="rId12"/>
    <p:sldId id="279" r:id="rId13"/>
    <p:sldId id="287" r:id="rId14"/>
    <p:sldId id="288" r:id="rId15"/>
    <p:sldId id="267" r:id="rId16"/>
    <p:sldId id="289" r:id="rId17"/>
    <p:sldId id="280" r:id="rId18"/>
    <p:sldId id="268" r:id="rId19"/>
    <p:sldId id="269" r:id="rId20"/>
    <p:sldId id="28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Nmvell/3rIPeVM9eZF7RYE8+t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8AA0C-0830-42BA-A626-5B71ED3A13E8}">
  <a:tblStyle styleId="{5458AA0C-0830-42BA-A626-5B71ED3A13E8}" styleName="Table_0">
    <a:wholeTbl>
      <a:tcTxStyle b="off" i="off">
        <a:font>
          <a:latin typeface="Cambria"/>
          <a:ea typeface="Cambria"/>
          <a:cs typeface="Cambria"/>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7F85CF-6644-4896-88FF-0BAE3E5D8A51}" styleName="Table_1">
    <a:wholeTbl>
      <a:tcTxStyle b="off" i="off">
        <a:font>
          <a:latin typeface="Cambria"/>
          <a:ea typeface="Cambria"/>
          <a:cs typeface="Cambria"/>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1E9E7"/>
          </a:solidFill>
        </a:fill>
      </a:tcStyle>
    </a:band1H>
    <a:band2H>
      <a:tcTxStyle/>
      <a:tcStyle>
        <a:tcBdr/>
      </a:tcStyle>
    </a:band2H>
    <a:band1V>
      <a:tcTxStyle/>
      <a:tcStyle>
        <a:tcBdr/>
        <a:fill>
          <a:solidFill>
            <a:srgbClr val="F1E9E7"/>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manualLayout>
          <c:layoutTarget val="inner"/>
          <c:xMode val="edge"/>
          <c:yMode val="edge"/>
          <c:x val="4.4893034204057873E-2"/>
          <c:y val="0.13244483328472836"/>
          <c:w val="0.95378421447319139"/>
          <c:h val="0.79620224555263908"/>
        </c:manualLayout>
      </c:layout>
      <c:barChart>
        <c:barDir val="col"/>
        <c:grouping val="clustered"/>
        <c:varyColors val="1"/>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71-4F72-A810-E9973E1828A7}"/>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71-4F72-A810-E9973E1828A7}"/>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71-4F72-A810-E9973E1828A7}"/>
            </c:ext>
          </c:extLst>
        </c:ser>
        <c:dLbls>
          <c:showLegendKey val="0"/>
          <c:showVal val="0"/>
          <c:showCatName val="0"/>
          <c:showSerName val="0"/>
          <c:showPercent val="0"/>
          <c:showBubbleSize val="0"/>
        </c:dLbls>
        <c:gapWidth val="100"/>
        <c:overlap val="-24"/>
        <c:axId val="1045915936"/>
        <c:axId val="1045916480"/>
      </c:barChart>
      <c:catAx>
        <c:axId val="1045915936"/>
        <c:scaling>
          <c:orientation val="minMax"/>
        </c:scaling>
        <c:delete val="1"/>
        <c:axPos val="b"/>
        <c:numFmt formatCode="General" sourceLinked="1"/>
        <c:majorTickMark val="none"/>
        <c:minorTickMark val="cross"/>
        <c:tickLblPos val="nextTo"/>
        <c:crossAx val="1045916480"/>
        <c:crosses val="autoZero"/>
        <c:auto val="1"/>
        <c:lblAlgn val="ctr"/>
        <c:lblOffset val="100"/>
        <c:noMultiLvlLbl val="1"/>
      </c:catAx>
      <c:valAx>
        <c:axId val="1045916480"/>
        <c:scaling>
          <c:orientation val="minMax"/>
        </c:scaling>
        <c:delete val="1"/>
        <c:axPos val="l"/>
        <c:numFmt formatCode="General" sourceLinked="1"/>
        <c:majorTickMark val="none"/>
        <c:minorTickMark val="cross"/>
        <c:tickLblPos val="nextTo"/>
        <c:crossAx val="1045915936"/>
        <c:crosses val="autoZero"/>
        <c:crossBetween val="between"/>
      </c:valAx>
      <c:spPr>
        <a:noFill/>
        <a:ln w="25400">
          <a:noFill/>
        </a:ln>
        <a:effectLst/>
      </c:spPr>
    </c:plotArea>
    <c:legend>
      <c:legendPos val="b"/>
      <c:layout>
        <c:manualLayout>
          <c:xMode val="edge"/>
          <c:yMode val="edge"/>
          <c:x val="0"/>
          <c:y val="0"/>
          <c:w val="0.89999357543245373"/>
          <c:h val="1"/>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manualLayout>
          <c:layoutTarget val="inner"/>
          <c:xMode val="edge"/>
          <c:yMode val="edge"/>
          <c:x val="4.4893034204057852E-2"/>
          <c:y val="0.13244483328472836"/>
          <c:w val="0.95378421447319139"/>
          <c:h val="0.79620224555263908"/>
        </c:manualLayout>
      </c:layout>
      <c:barChart>
        <c:barDir val="col"/>
        <c:grouping val="clustered"/>
        <c:varyColors val="1"/>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71-4F72-A810-E9973E1828A7}"/>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71-4F72-A810-E9973E1828A7}"/>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71-4F72-A810-E9973E1828A7}"/>
            </c:ext>
          </c:extLst>
        </c:ser>
        <c:dLbls>
          <c:showLegendKey val="0"/>
          <c:showVal val="0"/>
          <c:showCatName val="0"/>
          <c:showSerName val="0"/>
          <c:showPercent val="0"/>
          <c:showBubbleSize val="0"/>
        </c:dLbls>
        <c:gapWidth val="100"/>
        <c:overlap val="-24"/>
        <c:axId val="1160779120"/>
        <c:axId val="1160778576"/>
      </c:barChart>
      <c:catAx>
        <c:axId val="1160779120"/>
        <c:scaling>
          <c:orientation val="minMax"/>
        </c:scaling>
        <c:delete val="1"/>
        <c:axPos val="b"/>
        <c:numFmt formatCode="General" sourceLinked="1"/>
        <c:majorTickMark val="none"/>
        <c:minorTickMark val="cross"/>
        <c:tickLblPos val="nextTo"/>
        <c:crossAx val="1160778576"/>
        <c:crosses val="autoZero"/>
        <c:auto val="1"/>
        <c:lblAlgn val="ctr"/>
        <c:lblOffset val="100"/>
        <c:noMultiLvlLbl val="1"/>
      </c:catAx>
      <c:valAx>
        <c:axId val="1160778576"/>
        <c:scaling>
          <c:orientation val="minMax"/>
        </c:scaling>
        <c:delete val="1"/>
        <c:axPos val="l"/>
        <c:numFmt formatCode="General" sourceLinked="1"/>
        <c:majorTickMark val="none"/>
        <c:minorTickMark val="cross"/>
        <c:tickLblPos val="nextTo"/>
        <c:crossAx val="1160779120"/>
        <c:crosses val="autoZero"/>
        <c:crossBetween val="between"/>
      </c:valAx>
      <c:spPr>
        <a:noFill/>
        <a:ln w="25400">
          <a:noFill/>
        </a:ln>
        <a:effectLst/>
      </c:spPr>
    </c:plotArea>
    <c:legend>
      <c:legendPos val="b"/>
      <c:layout>
        <c:manualLayout>
          <c:xMode val="edge"/>
          <c:yMode val="edge"/>
          <c:x val="0"/>
          <c:y val="0"/>
          <c:w val="0.89999357543245351"/>
          <c:h val="1"/>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manualLayout>
          <c:layoutTarget val="inner"/>
          <c:xMode val="edge"/>
          <c:yMode val="edge"/>
          <c:x val="4.4893034204057852E-2"/>
          <c:y val="0.13244483328472836"/>
          <c:w val="0.95378421447319139"/>
          <c:h val="0.79620224555263908"/>
        </c:manualLayout>
      </c:layout>
      <c:barChart>
        <c:barDir val="col"/>
        <c:grouping val="clustered"/>
        <c:varyColors val="1"/>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71-4F72-A810-E9973E1828A7}"/>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71-4F72-A810-E9973E1828A7}"/>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71-4F72-A810-E9973E1828A7}"/>
            </c:ext>
          </c:extLst>
        </c:ser>
        <c:dLbls>
          <c:showLegendKey val="0"/>
          <c:showVal val="0"/>
          <c:showCatName val="0"/>
          <c:showSerName val="0"/>
          <c:showPercent val="0"/>
          <c:showBubbleSize val="0"/>
        </c:dLbls>
        <c:gapWidth val="100"/>
        <c:overlap val="-24"/>
        <c:axId val="1160775856"/>
        <c:axId val="1160773680"/>
      </c:barChart>
      <c:catAx>
        <c:axId val="1160775856"/>
        <c:scaling>
          <c:orientation val="minMax"/>
        </c:scaling>
        <c:delete val="1"/>
        <c:axPos val="b"/>
        <c:numFmt formatCode="General" sourceLinked="1"/>
        <c:majorTickMark val="none"/>
        <c:minorTickMark val="cross"/>
        <c:tickLblPos val="nextTo"/>
        <c:crossAx val="1160773680"/>
        <c:crosses val="autoZero"/>
        <c:auto val="1"/>
        <c:lblAlgn val="ctr"/>
        <c:lblOffset val="100"/>
        <c:noMultiLvlLbl val="1"/>
      </c:catAx>
      <c:valAx>
        <c:axId val="1160773680"/>
        <c:scaling>
          <c:orientation val="minMax"/>
        </c:scaling>
        <c:delete val="1"/>
        <c:axPos val="l"/>
        <c:numFmt formatCode="General" sourceLinked="1"/>
        <c:majorTickMark val="none"/>
        <c:minorTickMark val="cross"/>
        <c:tickLblPos val="nextTo"/>
        <c:crossAx val="1160775856"/>
        <c:crosses val="autoZero"/>
        <c:crossBetween val="between"/>
      </c:valAx>
      <c:spPr>
        <a:noFill/>
        <a:ln w="25400">
          <a:noFill/>
        </a:ln>
        <a:effectLst/>
      </c:spPr>
    </c:plotArea>
    <c:legend>
      <c:legendPos val="b"/>
      <c:layout>
        <c:manualLayout>
          <c:xMode val="edge"/>
          <c:yMode val="edge"/>
          <c:x val="0"/>
          <c:y val="0"/>
          <c:w val="0.89999357543245351"/>
          <c:h val="1"/>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manualLayout>
          <c:layoutTarget val="inner"/>
          <c:xMode val="edge"/>
          <c:yMode val="edge"/>
          <c:x val="4.4893034204057852E-2"/>
          <c:y val="0.13244483328472836"/>
          <c:w val="0.95378421447319139"/>
          <c:h val="0.79620224555263908"/>
        </c:manualLayout>
      </c:layout>
      <c:barChart>
        <c:barDir val="col"/>
        <c:grouping val="clustered"/>
        <c:varyColors val="1"/>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171-4F72-A810-E9973E1828A7}"/>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171-4F72-A810-E9973E1828A7}"/>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1"/>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171-4F72-A810-E9973E1828A7}"/>
            </c:ext>
          </c:extLst>
        </c:ser>
        <c:dLbls>
          <c:showLegendKey val="0"/>
          <c:showVal val="0"/>
          <c:showCatName val="0"/>
          <c:showSerName val="0"/>
          <c:showPercent val="0"/>
          <c:showBubbleSize val="0"/>
        </c:dLbls>
        <c:gapWidth val="100"/>
        <c:overlap val="-24"/>
        <c:axId val="1160774224"/>
        <c:axId val="1160774768"/>
      </c:barChart>
      <c:catAx>
        <c:axId val="1160774224"/>
        <c:scaling>
          <c:orientation val="minMax"/>
        </c:scaling>
        <c:delete val="1"/>
        <c:axPos val="b"/>
        <c:numFmt formatCode="General" sourceLinked="1"/>
        <c:majorTickMark val="none"/>
        <c:minorTickMark val="cross"/>
        <c:tickLblPos val="nextTo"/>
        <c:crossAx val="1160774768"/>
        <c:crosses val="autoZero"/>
        <c:auto val="1"/>
        <c:lblAlgn val="ctr"/>
        <c:lblOffset val="100"/>
        <c:noMultiLvlLbl val="1"/>
      </c:catAx>
      <c:valAx>
        <c:axId val="1160774768"/>
        <c:scaling>
          <c:orientation val="minMax"/>
        </c:scaling>
        <c:delete val="1"/>
        <c:axPos val="l"/>
        <c:numFmt formatCode="General" sourceLinked="1"/>
        <c:majorTickMark val="none"/>
        <c:minorTickMark val="cross"/>
        <c:tickLblPos val="nextTo"/>
        <c:crossAx val="1160774224"/>
        <c:crosses val="autoZero"/>
        <c:crossBetween val="between"/>
      </c:valAx>
      <c:spPr>
        <a:noFill/>
        <a:ln w="25400">
          <a:noFill/>
        </a:ln>
        <a:effectLst/>
      </c:spPr>
    </c:plotArea>
    <c:legend>
      <c:legendPos val="b"/>
      <c:layout>
        <c:manualLayout>
          <c:xMode val="edge"/>
          <c:yMode val="edge"/>
          <c:x val="0"/>
          <c:y val="0"/>
          <c:w val="0.89999357543245351"/>
          <c:h val="1"/>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L="914400" marR="0" lvl="1"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2pPr>
            <a:lvl3pPr marL="1371600" marR="0" lvl="2"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3pPr>
            <a:lvl4pPr marL="1828800" marR="0" lvl="3"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4pPr>
            <a:lvl5pPr marL="2286000" marR="0" lvl="4"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5pPr>
            <a:lvl6pPr marL="2743200" marR="0" lvl="5"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6pPr>
            <a:lvl7pPr marL="3200400" marR="0" lvl="6"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7pPr>
            <a:lvl8pPr marL="3657600" marR="0" lvl="7"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8pPr>
            <a:lvl9pPr marL="4114800" marR="0" lvl="8" indent="-22860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mbria"/>
                <a:ea typeface="Cambria"/>
                <a:cs typeface="Cambria"/>
                <a:sym typeface="Cambria"/>
              </a:rPr>
              <a:t>‹#›</a:t>
            </a:fld>
            <a:endParaRPr sz="1200" b="0" i="0" u="none" strike="noStrike" cap="none">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4167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mbria"/>
                <a:ea typeface="Cambria"/>
                <a:cs typeface="Cambria"/>
                <a:sym typeface="Cambria"/>
              </a:rPr>
              <a:t>1</a:t>
            </a:fld>
            <a:endParaRPr lang="en-US" sz="1200" b="0" i="0" u="none" strike="noStrike" cap="none">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284824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85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845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78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841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516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01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96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400550"/>
            <a:ext cx="54864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42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2" name="Google Shape;22;p17"/>
          <p:cNvSpPr txBox="1">
            <a:spLocks noGrp="1"/>
          </p:cNvSpPr>
          <p:nvPr>
            <p:ph type="body" idx="1"/>
          </p:nvPr>
        </p:nvSpPr>
        <p:spPr>
          <a:xfrm>
            <a:off x="1295400" y="1828800"/>
            <a:ext cx="9601200" cy="411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pPr lvl="0"/>
            <a:r>
              <a:rPr lang="en-US"/>
              <a:t>Click to edit Master text styles</a:t>
            </a:r>
          </a:p>
        </p:txBody>
      </p:sp>
      <p:sp>
        <p:nvSpPr>
          <p:cNvPr id="23" name="Google Shape;23;p17"/>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1066800" y="1565829"/>
            <a:ext cx="5943600" cy="4114800"/>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5400"/>
              <a:buFont typeface="Camb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6" name="Google Shape;46;p20"/>
          <p:cNvSpPr txBox="1">
            <a:spLocks noGrp="1"/>
          </p:cNvSpPr>
          <p:nvPr>
            <p:ph type="body" idx="1"/>
          </p:nvPr>
        </p:nvSpPr>
        <p:spPr>
          <a:xfrm>
            <a:off x="1066801" y="5682343"/>
            <a:ext cx="5943600" cy="4105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200"/>
              <a:buNone/>
              <a:defRPr sz="2200" b="1" cap="none"/>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a:pPr lvl="0"/>
            <a:r>
              <a:rPr lang="en-US"/>
              <a:t>Click to edit Master text styles</a:t>
            </a:r>
          </a:p>
        </p:txBody>
      </p:sp>
      <p:sp>
        <p:nvSpPr>
          <p:cNvPr id="47" name="Google Shape;47;p20"/>
          <p:cNvSpPr/>
          <p:nvPr/>
        </p:nvSpPr>
        <p:spPr>
          <a:xfrm>
            <a:off x="7707084"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mbria"/>
              <a:ea typeface="Cambria"/>
              <a:cs typeface="Cambria"/>
              <a:sym typeface="Cambria"/>
            </a:endParaRPr>
          </a:p>
        </p:txBody>
      </p:sp>
      <p:pic>
        <p:nvPicPr>
          <p:cNvPr id="48" name="Google Shape;48;p20"/>
          <p:cNvPicPr preferRelativeResize="0"/>
          <p:nvPr/>
        </p:nvPicPr>
        <p:blipFill rotWithShape="1">
          <a:blip r:embed="rId2">
            <a:alphaModFix/>
          </a:blip>
          <a:srcRect/>
          <a:stretch/>
        </p:blipFill>
        <p:spPr>
          <a:xfrm>
            <a:off x="7761948" y="283"/>
            <a:ext cx="4427508" cy="68562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8" name="Google Shape;58;p22"/>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pic>
        <p:nvPicPr>
          <p:cNvPr id="66" name="Google Shape;66;p24"/>
          <p:cNvPicPr preferRelativeResize="0"/>
          <p:nvPr/>
        </p:nvPicPr>
        <p:blipFill rotWithShape="1">
          <a:blip r:embed="rId2">
            <a:alphaModFix/>
          </a:blip>
          <a:srcRect/>
          <a:stretch/>
        </p:blipFill>
        <p:spPr>
          <a:xfrm>
            <a:off x="7766439" y="283"/>
            <a:ext cx="4435717" cy="6856286"/>
          </a:xfrm>
          <a:prstGeom prst="rect">
            <a:avLst/>
          </a:prstGeom>
          <a:noFill/>
          <a:ln>
            <a:noFill/>
          </a:ln>
        </p:spPr>
      </p:pic>
      <p:sp>
        <p:nvSpPr>
          <p:cNvPr id="67" name="Google Shape;67;p24"/>
          <p:cNvSpPr txBox="1">
            <a:spLocks noGrp="1"/>
          </p:cNvSpPr>
          <p:nvPr>
            <p:ph type="title"/>
          </p:nvPr>
        </p:nvSpPr>
        <p:spPr>
          <a:xfrm>
            <a:off x="8229601" y="2514600"/>
            <a:ext cx="34747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7E3D1E"/>
              </a:buClr>
              <a:buSzPts val="3200"/>
              <a:buFont typeface="Cambria"/>
              <a:buNone/>
              <a:defRPr sz="3200">
                <a:solidFill>
                  <a:srgbClr val="7E3D1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p24"/>
          <p:cNvSpPr txBox="1">
            <a:spLocks noGrp="1"/>
          </p:cNvSpPr>
          <p:nvPr>
            <p:ph type="body" idx="1"/>
          </p:nvPr>
        </p:nvSpPr>
        <p:spPr>
          <a:xfrm>
            <a:off x="790302" y="685800"/>
            <a:ext cx="6126480" cy="54864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0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800"/>
              </a:spcBef>
              <a:spcAft>
                <a:spcPts val="0"/>
              </a:spcAft>
              <a:buSzPts val="1400"/>
              <a:buChar char="•"/>
              <a:defRPr sz="1400"/>
            </a:lvl5pPr>
            <a:lvl6pPr marL="2743200" lvl="5" indent="-355600" algn="l">
              <a:lnSpc>
                <a:spcPct val="90000"/>
              </a:lnSpc>
              <a:spcBef>
                <a:spcPts val="800"/>
              </a:spcBef>
              <a:spcAft>
                <a:spcPts val="0"/>
              </a:spcAft>
              <a:buSzPts val="2000"/>
              <a:buChar char="•"/>
              <a:defRPr sz="2000"/>
            </a:lvl6pPr>
            <a:lvl7pPr marL="3200400" lvl="6" indent="-355600" algn="l">
              <a:lnSpc>
                <a:spcPct val="90000"/>
              </a:lnSpc>
              <a:spcBef>
                <a:spcPts val="800"/>
              </a:spcBef>
              <a:spcAft>
                <a:spcPts val="0"/>
              </a:spcAft>
              <a:buSzPts val="2000"/>
              <a:buChar char="•"/>
              <a:defRPr sz="2000"/>
            </a:lvl7pPr>
            <a:lvl8pPr marL="3657600" lvl="7" indent="-355600" algn="l">
              <a:lnSpc>
                <a:spcPct val="90000"/>
              </a:lnSpc>
              <a:spcBef>
                <a:spcPts val="800"/>
              </a:spcBef>
              <a:spcAft>
                <a:spcPts val="0"/>
              </a:spcAft>
              <a:buSzPts val="2000"/>
              <a:buChar char="•"/>
              <a:defRPr sz="2000"/>
            </a:lvl8pPr>
            <a:lvl9pPr marL="4114800" lvl="8" indent="-228600" algn="l">
              <a:lnSpc>
                <a:spcPct val="90000"/>
              </a:lnSpc>
              <a:spcBef>
                <a:spcPts val="800"/>
              </a:spcBef>
              <a:spcAft>
                <a:spcPts val="0"/>
              </a:spcAft>
              <a:buSzPts val="2000"/>
              <a:buNone/>
              <a:defRPr sz="2000"/>
            </a:lvl9pPr>
          </a:lstStyle>
          <a:p>
            <a:pPr lvl="0"/>
            <a:r>
              <a:rPr lang="en-US"/>
              <a:t>Click to edit Master text styles</a:t>
            </a:r>
          </a:p>
        </p:txBody>
      </p:sp>
      <p:sp>
        <p:nvSpPr>
          <p:cNvPr id="69" name="Google Shape;69;p24"/>
          <p:cNvSpPr txBox="1">
            <a:spLocks noGrp="1"/>
          </p:cNvSpPr>
          <p:nvPr>
            <p:ph type="body" idx="2"/>
          </p:nvPr>
        </p:nvSpPr>
        <p:spPr>
          <a:xfrm>
            <a:off x="8229600" y="4343400"/>
            <a:ext cx="347472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00"/>
              </a:spcBef>
              <a:spcAft>
                <a:spcPts val="0"/>
              </a:spcAft>
              <a:buSzPts val="1800"/>
              <a:buNone/>
              <a:defRPr sz="18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a:pPr lvl="0"/>
            <a:r>
              <a:rPr lang="en-US"/>
              <a:t>Click to edit Master text styles</a:t>
            </a:r>
          </a:p>
        </p:txBody>
      </p:sp>
      <p:sp>
        <p:nvSpPr>
          <p:cNvPr id="70" name="Google Shape;70;p24"/>
          <p:cNvSpPr/>
          <p:nvPr/>
        </p:nvSpPr>
        <p:spPr>
          <a:xfrm>
            <a:off x="7711702" y="0"/>
            <a:ext cx="54864" cy="6858000"/>
          </a:xfrm>
          <a:prstGeom prst="rect">
            <a:avLst/>
          </a:prstGeom>
          <a:solidFill>
            <a:schemeClr val="accent1"/>
          </a:solidFill>
          <a:ln>
            <a:noFill/>
          </a:ln>
          <a:effectLst>
            <a:outerShdw blurRad="25400" dist="25400" algn="t" rotWithShape="0">
              <a:schemeClr val="lt1">
                <a:alpha val="4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mbria"/>
              <a:ea typeface="Cambria"/>
              <a:cs typeface="Cambria"/>
              <a:sym typeface="Cambria"/>
            </a:endParaRPr>
          </a:p>
        </p:txBody>
      </p:sp>
      <p:sp>
        <p:nvSpPr>
          <p:cNvPr id="71" name="Google Shape;71;p24"/>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6" name="Google Shape;76;p25"/>
          <p:cNvSpPr txBox="1">
            <a:spLocks noGrp="1"/>
          </p:cNvSpPr>
          <p:nvPr>
            <p:ph type="body" idx="1"/>
          </p:nvPr>
        </p:nvSpPr>
        <p:spPr>
          <a:xfrm rot="5400000">
            <a:off x="4038600" y="-914400"/>
            <a:ext cx="4114800"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pPr lvl="0"/>
            <a:r>
              <a:rPr lang="en-US"/>
              <a:t>Click to edit Master text styles</a:t>
            </a:r>
          </a:p>
        </p:txBody>
      </p:sp>
      <p:sp>
        <p:nvSpPr>
          <p:cNvPr id="77" name="Google Shape;77;p25"/>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rot="5400000">
            <a:off x="7430116" y="2477115"/>
            <a:ext cx="5561369" cy="1371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2" name="Google Shape;82;p26"/>
          <p:cNvSpPr txBox="1">
            <a:spLocks noGrp="1"/>
          </p:cNvSpPr>
          <p:nvPr>
            <p:ph type="body" idx="1"/>
          </p:nvPr>
        </p:nvSpPr>
        <p:spPr>
          <a:xfrm rot="5400000">
            <a:off x="2446635" y="-769005"/>
            <a:ext cx="5561370" cy="78638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228600" algn="l">
              <a:lnSpc>
                <a:spcPct val="90000"/>
              </a:lnSpc>
              <a:spcBef>
                <a:spcPts val="800"/>
              </a:spcBef>
              <a:spcAft>
                <a:spcPts val="0"/>
              </a:spcAft>
              <a:buSzPts val="1800"/>
              <a:buNone/>
              <a:defRPr/>
            </a:lvl9pPr>
          </a:lstStyle>
          <a:p>
            <a:pPr lvl="0"/>
            <a:r>
              <a:rPr lang="en-US"/>
              <a:t>Click to edit Master text styles</a:t>
            </a:r>
          </a:p>
        </p:txBody>
      </p:sp>
      <p:sp>
        <p:nvSpPr>
          <p:cNvPr id="83" name="Google Shape;83;p26"/>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6"/>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1295400" y="381000"/>
            <a:ext cx="96012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accent1"/>
              </a:buClr>
              <a:buSzPts val="3200"/>
              <a:buFont typeface="Cambria"/>
              <a:buNone/>
              <a:defRPr sz="3200" b="1" i="0" u="none" strike="noStrike" cap="none">
                <a:solidFill>
                  <a:schemeClr val="accen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1295400" y="1828800"/>
            <a:ext cx="9601200" cy="41148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1000"/>
              </a:spcBef>
              <a:spcAft>
                <a:spcPts val="0"/>
              </a:spcAft>
              <a:buClr>
                <a:schemeClr val="accent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30200" algn="l" rtl="0">
              <a:lnSpc>
                <a:spcPct val="90000"/>
              </a:lnSpc>
              <a:spcBef>
                <a:spcPts val="800"/>
              </a:spcBef>
              <a:spcAft>
                <a:spcPts val="0"/>
              </a:spcAft>
              <a:buClr>
                <a:schemeClr val="accent1"/>
              </a:buClr>
              <a:buSzPts val="1600"/>
              <a:buFont typeface="Arial"/>
              <a:buChar char="•"/>
              <a:defRPr sz="16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800"/>
              </a:spcBef>
              <a:spcAft>
                <a:spcPts val="0"/>
              </a:spcAft>
              <a:buClr>
                <a:schemeClr val="accent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228600" algn="l" rtl="0">
              <a:lnSpc>
                <a:spcPct val="90000"/>
              </a:lnSpc>
              <a:spcBef>
                <a:spcPts val="800"/>
              </a:spcBef>
              <a:spcAft>
                <a:spcPts val="0"/>
              </a:spcAft>
              <a:buClr>
                <a:schemeClr val="accent1"/>
              </a:buClr>
              <a:buSzPts val="1400"/>
              <a:buFont typeface="Arial"/>
              <a:buNone/>
              <a:defRPr sz="1400" b="0" i="0" u="none" strike="noStrike" cap="none">
                <a:solidFill>
                  <a:schemeClr val="dk1"/>
                </a:solidFill>
                <a:latin typeface="Cambria"/>
                <a:ea typeface="Cambria"/>
                <a:cs typeface="Cambria"/>
                <a:sym typeface="Cambria"/>
              </a:defRPr>
            </a:lvl9pPr>
          </a:lstStyle>
          <a:p>
            <a:endParaRPr/>
          </a:p>
        </p:txBody>
      </p:sp>
      <p:sp>
        <p:nvSpPr>
          <p:cNvPr id="12" name="Google Shape;12;p15"/>
          <p:cNvSpPr txBox="1">
            <a:spLocks noGrp="1"/>
          </p:cNvSpPr>
          <p:nvPr>
            <p:ph type="ftr" idx="11"/>
          </p:nvPr>
        </p:nvSpPr>
        <p:spPr>
          <a:xfrm>
            <a:off x="1295400" y="6419462"/>
            <a:ext cx="5181600" cy="23890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3" name="Google Shape;13;p15"/>
          <p:cNvSpPr txBox="1">
            <a:spLocks noGrp="1"/>
          </p:cNvSpPr>
          <p:nvPr>
            <p:ph type="dt" idx="10"/>
          </p:nvPr>
        </p:nvSpPr>
        <p:spPr>
          <a:xfrm>
            <a:off x="8556170" y="6419462"/>
            <a:ext cx="1351383" cy="238902"/>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4" name="Google Shape;14;p15"/>
          <p:cNvSpPr txBox="1">
            <a:spLocks noGrp="1"/>
          </p:cNvSpPr>
          <p:nvPr>
            <p:ph type="sldNum" idx="12"/>
          </p:nvPr>
        </p:nvSpPr>
        <p:spPr>
          <a:xfrm>
            <a:off x="10198358" y="6419462"/>
            <a:ext cx="698241" cy="23890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chemeClr val="dk1"/>
                </a:solidFill>
                <a:latin typeface="Cambria"/>
                <a:ea typeface="Cambria"/>
                <a:cs typeface="Cambria"/>
                <a:sym typeface="Cambria"/>
              </a:defRPr>
            </a:lvl1pPr>
            <a:lvl2pPr marL="0" marR="0" lvl="1" indent="0" algn="r" rtl="0">
              <a:spcBef>
                <a:spcPts val="0"/>
              </a:spcBef>
              <a:buNone/>
              <a:defRPr sz="1100" b="0" i="0" u="none" strike="noStrike" cap="none">
                <a:solidFill>
                  <a:schemeClr val="dk1"/>
                </a:solidFill>
                <a:latin typeface="Cambria"/>
                <a:ea typeface="Cambria"/>
                <a:cs typeface="Cambria"/>
                <a:sym typeface="Cambria"/>
              </a:defRPr>
            </a:lvl2pPr>
            <a:lvl3pPr marL="0" marR="0" lvl="2" indent="0" algn="r" rtl="0">
              <a:spcBef>
                <a:spcPts val="0"/>
              </a:spcBef>
              <a:buNone/>
              <a:defRPr sz="1100" b="0" i="0" u="none" strike="noStrike" cap="none">
                <a:solidFill>
                  <a:schemeClr val="dk1"/>
                </a:solidFill>
                <a:latin typeface="Cambria"/>
                <a:ea typeface="Cambria"/>
                <a:cs typeface="Cambria"/>
                <a:sym typeface="Cambria"/>
              </a:defRPr>
            </a:lvl3pPr>
            <a:lvl4pPr marL="0" marR="0" lvl="3" indent="0" algn="r" rtl="0">
              <a:spcBef>
                <a:spcPts val="0"/>
              </a:spcBef>
              <a:buNone/>
              <a:defRPr sz="1100" b="0" i="0" u="none" strike="noStrike" cap="none">
                <a:solidFill>
                  <a:schemeClr val="dk1"/>
                </a:solidFill>
                <a:latin typeface="Cambria"/>
                <a:ea typeface="Cambria"/>
                <a:cs typeface="Cambria"/>
                <a:sym typeface="Cambria"/>
              </a:defRPr>
            </a:lvl4pPr>
            <a:lvl5pPr marL="0" marR="0" lvl="4" indent="0" algn="r" rtl="0">
              <a:spcBef>
                <a:spcPts val="0"/>
              </a:spcBef>
              <a:buNone/>
              <a:defRPr sz="1100" b="0" i="0" u="none" strike="noStrike" cap="none">
                <a:solidFill>
                  <a:schemeClr val="dk1"/>
                </a:solidFill>
                <a:latin typeface="Cambria"/>
                <a:ea typeface="Cambria"/>
                <a:cs typeface="Cambria"/>
                <a:sym typeface="Cambria"/>
              </a:defRPr>
            </a:lvl5pPr>
            <a:lvl6pPr marL="0" marR="0" lvl="5" indent="0" algn="r" rtl="0">
              <a:spcBef>
                <a:spcPts val="0"/>
              </a:spcBef>
              <a:buNone/>
              <a:defRPr sz="1100" b="0" i="0" u="none" strike="noStrike" cap="none">
                <a:solidFill>
                  <a:schemeClr val="dk1"/>
                </a:solidFill>
                <a:latin typeface="Cambria"/>
                <a:ea typeface="Cambria"/>
                <a:cs typeface="Cambria"/>
                <a:sym typeface="Cambria"/>
              </a:defRPr>
            </a:lvl6pPr>
            <a:lvl7pPr marL="0" marR="0" lvl="6" indent="0" algn="r" rtl="0">
              <a:spcBef>
                <a:spcPts val="0"/>
              </a:spcBef>
              <a:buNone/>
              <a:defRPr sz="1100" b="0" i="0" u="none" strike="noStrike" cap="none">
                <a:solidFill>
                  <a:schemeClr val="dk1"/>
                </a:solidFill>
                <a:latin typeface="Cambria"/>
                <a:ea typeface="Cambria"/>
                <a:cs typeface="Cambria"/>
                <a:sym typeface="Cambria"/>
              </a:defRPr>
            </a:lvl7pPr>
            <a:lvl8pPr marL="0" marR="0" lvl="7" indent="0" algn="r" rtl="0">
              <a:spcBef>
                <a:spcPts val="0"/>
              </a:spcBef>
              <a:buNone/>
              <a:defRPr sz="1100" b="0" i="0" u="none" strike="noStrike" cap="none">
                <a:solidFill>
                  <a:schemeClr val="dk1"/>
                </a:solidFill>
                <a:latin typeface="Cambria"/>
                <a:ea typeface="Cambria"/>
                <a:cs typeface="Cambria"/>
                <a:sym typeface="Cambria"/>
              </a:defRPr>
            </a:lvl8pPr>
            <a:lvl9pPr marL="0" marR="0" lvl="8" indent="0" algn="r" rtl="0">
              <a:spcBef>
                <a:spcPts val="0"/>
              </a:spcBef>
              <a:buNone/>
              <a:defRPr sz="1100" b="0" i="0" u="none" strike="noStrike" cap="none">
                <a:solidFill>
                  <a:schemeClr val="dk1"/>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5"/>
          <p:cNvSpPr/>
          <p:nvPr/>
        </p:nvSpPr>
        <p:spPr>
          <a:xfrm>
            <a:off x="0" y="6257036"/>
            <a:ext cx="12192000" cy="548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7" r:id="rId4"/>
    <p:sldLayoutId id="2147483658" r:id="rId5"/>
    <p:sldLayoutId id="2147483659"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89707"/>
            <a:ext cx="9601200" cy="831131"/>
          </a:xfrm>
        </p:spPr>
        <p:txBody>
          <a:bodyPr>
            <a:normAutofit fontScale="90000"/>
          </a:bodyPr>
          <a:lstStyle/>
          <a:p>
            <a:pPr algn="ctr"/>
            <a:r>
              <a:rPr lang="en-US" sz="2400" dirty="0">
                <a:latin typeface="Times New Roman" panose="02020603050405020304" pitchFamily="18" charset="0"/>
                <a:ea typeface="Cambria" panose="02040503050406030204" pitchFamily="18" charset="0"/>
                <a:cs typeface="Times New Roman" panose="02020603050405020304" pitchFamily="18" charset="0"/>
              </a:rPr>
              <a:t>A HYBRID APPROACH FOR CROP YIELD PREDICTION USING A GRADIENT-ENHANCED MULTIPLE LINEAR-POLYNOMIAL MODEL </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 Placeholder 2"/>
          <p:cNvSpPr>
            <a:spLocks noGrp="1"/>
          </p:cNvSpPr>
          <p:nvPr>
            <p:ph type="body" idx="1"/>
          </p:nvPr>
        </p:nvSpPr>
        <p:spPr>
          <a:xfrm>
            <a:off x="683895" y="3664828"/>
            <a:ext cx="3914053" cy="1689045"/>
          </a:xfrm>
        </p:spPr>
        <p:txBody>
          <a:bodyPr/>
          <a:lstStyle/>
          <a:p>
            <a:pPr marL="114300" indent="0" algn="ctr">
              <a:buNone/>
            </a:pPr>
            <a:r>
              <a:rPr lang="en-US" dirty="0">
                <a:latin typeface="Times New Roman" panose="02020603050405020304" pitchFamily="18" charset="0"/>
                <a:ea typeface="Cambria" panose="02040503050406030204" pitchFamily="18" charset="0"/>
                <a:cs typeface="Times New Roman" panose="02020603050405020304" pitchFamily="18" charset="0"/>
              </a:rPr>
              <a:t>Under the Esteemed Guidance of</a:t>
            </a:r>
            <a:br>
              <a:rPr lang="en-US" dirty="0">
                <a:latin typeface="Times New Roman" panose="02020603050405020304" pitchFamily="18" charset="0"/>
                <a:ea typeface="Cambria" panose="02040503050406030204" pitchFamily="18" charset="0"/>
                <a:cs typeface="Times New Roman" panose="02020603050405020304" pitchFamily="18" charset="0"/>
              </a:rPr>
            </a:br>
            <a:r>
              <a:rPr lang="en-US" dirty="0">
                <a:latin typeface="Times New Roman" panose="02020603050405020304" pitchFamily="18" charset="0"/>
                <a:ea typeface="Cambria" panose="02040503050406030204" pitchFamily="18" charset="0"/>
                <a:cs typeface="Times New Roman" panose="02020603050405020304" pitchFamily="18" charset="0"/>
              </a:rPr>
              <a:t> </a:t>
            </a:r>
            <a:br>
              <a:rPr lang="en-US" dirty="0">
                <a:latin typeface="Times New Roman" panose="02020603050405020304" pitchFamily="18" charset="0"/>
                <a:ea typeface="Cambria" panose="02040503050406030204" pitchFamily="18" charset="0"/>
                <a:cs typeface="Times New Roman" panose="02020603050405020304" pitchFamily="18" charset="0"/>
              </a:rPr>
            </a:br>
            <a:r>
              <a:rPr lang="en-US" dirty="0">
                <a:latin typeface="Times New Roman" panose="02020603050405020304" pitchFamily="18" charset="0"/>
                <a:ea typeface="Cambria" panose="02040503050406030204" pitchFamily="18" charset="0"/>
                <a:cs typeface="Times New Roman" panose="02020603050405020304" pitchFamily="18" charset="0"/>
              </a:rPr>
              <a:t>Dr. A. </a:t>
            </a:r>
            <a:r>
              <a:rPr lang="en-US" dirty="0" err="1">
                <a:latin typeface="Times New Roman" panose="02020603050405020304" pitchFamily="18" charset="0"/>
                <a:ea typeface="Cambria" panose="02040503050406030204" pitchFamily="18" charset="0"/>
                <a:cs typeface="Times New Roman" panose="02020603050405020304" pitchFamily="18" charset="0"/>
              </a:rPr>
              <a:t>Naresh</a:t>
            </a:r>
            <a:br>
              <a:rPr lang="en-US" dirty="0">
                <a:latin typeface="Times New Roman" panose="02020603050405020304" pitchFamily="18" charset="0"/>
                <a:ea typeface="Cambria" panose="02040503050406030204" pitchFamily="18" charset="0"/>
                <a:cs typeface="Times New Roman" panose="02020603050405020304" pitchFamily="18" charset="0"/>
              </a:rPr>
            </a:br>
            <a:r>
              <a:rPr lang="en-US" dirty="0">
                <a:latin typeface="Times New Roman" panose="02020603050405020304" pitchFamily="18" charset="0"/>
                <a:ea typeface="Cambria" panose="02040503050406030204" pitchFamily="18" charset="0"/>
                <a:cs typeface="Times New Roman" panose="02020603050405020304" pitchFamily="18" charset="0"/>
              </a:rPr>
              <a:t> Professor</a:t>
            </a:r>
          </a:p>
          <a:p>
            <a:pPr marL="114300" indent="0">
              <a:buNone/>
            </a:pPr>
            <a:endParaRPr lang="en-IN" dirty="0">
              <a:latin typeface="Cambria" panose="02040503050406030204" pitchFamily="18" charset="0"/>
              <a:ea typeface="Cambria" panose="02040503050406030204" pitchFamily="18" charset="0"/>
            </a:endParaRPr>
          </a:p>
        </p:txBody>
      </p:sp>
      <p:pic>
        <p:nvPicPr>
          <p:cNvPr id="4" name="Google Shape;92;p1"/>
          <p:cNvPicPr preferRelativeResize="0"/>
          <p:nvPr/>
        </p:nvPicPr>
        <p:blipFill rotWithShape="1">
          <a:blip r:embed="rId3">
            <a:alphaModFix/>
          </a:blip>
          <a:srcRect/>
          <a:stretch/>
        </p:blipFill>
        <p:spPr>
          <a:xfrm>
            <a:off x="683895" y="158345"/>
            <a:ext cx="10824210" cy="1905365"/>
          </a:xfrm>
          <a:prstGeom prst="rect">
            <a:avLst/>
          </a:prstGeom>
          <a:noFill/>
          <a:ln>
            <a:noFill/>
          </a:ln>
        </p:spPr>
      </p:pic>
      <p:sp>
        <p:nvSpPr>
          <p:cNvPr id="5" name="Rectangle 4"/>
          <p:cNvSpPr/>
          <p:nvPr/>
        </p:nvSpPr>
        <p:spPr>
          <a:xfrm>
            <a:off x="6865433" y="3216690"/>
            <a:ext cx="4750419" cy="2585323"/>
          </a:xfrm>
          <a:prstGeom prst="rect">
            <a:avLst/>
          </a:prstGeom>
        </p:spPr>
        <p:txBody>
          <a:bodyPr wrap="square">
            <a:spAutoFit/>
          </a:bodyPr>
          <a:lstStyle/>
          <a:p>
            <a:pPr lvl="0" algn="ctr">
              <a:lnSpc>
                <a:spcPct val="90000"/>
              </a:lnSpc>
              <a:buSzPts val="1400"/>
            </a:pP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Batch Members</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lvl="0">
              <a:lnSpc>
                <a:spcPct val="90000"/>
              </a:lnSpc>
              <a:buSzPts val="1400"/>
            </a:pPr>
            <a:endPar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lvl="0">
              <a:lnSpc>
                <a:spcPct val="90000"/>
              </a:lnSpc>
              <a:buSzPts val="1800"/>
            </a:pP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T. </a:t>
            </a:r>
            <a:r>
              <a:rPr lang="en-US" sz="2000" dirty="0" err="1">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Mounika</a:t>
            </a: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                         (21NN1A0561)</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lvl="0">
              <a:lnSpc>
                <a:spcPct val="90000"/>
              </a:lnSpc>
              <a:buSzPts val="1800"/>
            </a:pPr>
            <a:endPar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lvl="0">
              <a:lnSpc>
                <a:spcPct val="90000"/>
              </a:lnSpc>
              <a:buSzPts val="1800"/>
            </a:pP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M. </a:t>
            </a:r>
            <a:r>
              <a:rPr lang="en-US" sz="2000" dirty="0" err="1">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Sravya</a:t>
            </a: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                            (21NN1A0543)</a:t>
            </a:r>
          </a:p>
          <a:p>
            <a:pPr lvl="0">
              <a:lnSpc>
                <a:spcPct val="90000"/>
              </a:lnSpc>
              <a:buSzPts val="1800"/>
            </a:pPr>
            <a:endPar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lvl="0">
              <a:lnSpc>
                <a:spcPct val="90000"/>
              </a:lnSpc>
              <a:buSzPts val="1800"/>
            </a:pP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G. </a:t>
            </a:r>
            <a:r>
              <a:rPr lang="en-US" sz="2000" dirty="0" err="1">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Malleswari</a:t>
            </a: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                      (21NN1A0519)</a:t>
            </a:r>
          </a:p>
          <a:p>
            <a:pPr lvl="0">
              <a:lnSpc>
                <a:spcPct val="90000"/>
              </a:lnSpc>
              <a:buSzPts val="1800"/>
            </a:pPr>
            <a:endPar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lvl="0">
              <a:lnSpc>
                <a:spcPct val="90000"/>
              </a:lnSpc>
              <a:buSzPts val="1800"/>
            </a:pP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D. </a:t>
            </a:r>
            <a:r>
              <a:rPr lang="en-US" sz="2000" dirty="0" err="1">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Prasanna</a:t>
            </a: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Times New Roman"/>
              </a:rPr>
              <a:t>                         (22NN5A0501)</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latin typeface="Cambria" panose="02040503050406030204" pitchFamily="18" charset="0"/>
                <a:ea typeface="Cambria" panose="02040503050406030204" pitchFamily="18" charset="0"/>
              </a:rPr>
              <a:t>1</a:t>
            </a:fld>
            <a:endParaRPr lang="en-US" sz="1600" dirty="0">
              <a:latin typeface="Cambria" panose="02040503050406030204" pitchFamily="18" charset="0"/>
              <a:ea typeface="Cambria" panose="02040503050406030204" pitchFamily="18" charset="0"/>
            </a:endParaRPr>
          </a:p>
        </p:txBody>
      </p:sp>
      <p:sp>
        <p:nvSpPr>
          <p:cNvPr id="7" name="Rectangle 6"/>
          <p:cNvSpPr/>
          <p:nvPr/>
        </p:nvSpPr>
        <p:spPr>
          <a:xfrm>
            <a:off x="1144999" y="6338858"/>
            <a:ext cx="1233030" cy="338554"/>
          </a:xfrm>
          <a:prstGeom prst="rect">
            <a:avLst/>
          </a:prstGeom>
        </p:spPr>
        <p:txBody>
          <a:bodyPr wrap="none">
            <a:spAutoFit/>
          </a:bodyPr>
          <a:lstStyle/>
          <a:p>
            <a:pPr lvl="0"/>
            <a:r>
              <a:rPr lang="en-US" sz="1600" dirty="0">
                <a:solidFill>
                  <a:schemeClr val="dk1"/>
                </a:solidFill>
                <a:latin typeface="Cambria" panose="02040503050406030204" pitchFamily="18" charset="0"/>
                <a:ea typeface="Cambria" panose="02040503050406030204" pitchFamily="18" charset="0"/>
                <a:cs typeface="Cambria"/>
                <a:sym typeface="Cambria"/>
              </a:rPr>
              <a:t>28-03-2025</a:t>
            </a:r>
          </a:p>
        </p:txBody>
      </p:sp>
    </p:spTree>
    <p:extLst>
      <p:ext uri="{BB962C8B-B14F-4D97-AF65-F5344CB8AC3E}">
        <p14:creationId xmlns:p14="http://schemas.microsoft.com/office/powerpoint/2010/main" val="110743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4809-9EE2-F42F-941C-6775D12B2979}"/>
              </a:ext>
            </a:extLst>
          </p:cNvPr>
          <p:cNvSpPr>
            <a:spLocks noGrp="1"/>
          </p:cNvSpPr>
          <p:nvPr>
            <p:ph type="title"/>
          </p:nvPr>
        </p:nvSpPr>
        <p:spPr>
          <a:xfrm>
            <a:off x="569086" y="-109654"/>
            <a:ext cx="10779154" cy="533400"/>
          </a:xfrm>
        </p:spPr>
        <p:txBody>
          <a:bodyPr>
            <a:normAutofit/>
          </a:bodyPr>
          <a:lstStyle/>
          <a:p>
            <a:pPr algn="ctr"/>
            <a:r>
              <a:rPr lang="en-IN" sz="2800" dirty="0">
                <a:latin typeface="Times New Roman" panose="02020603050405020304" pitchFamily="18" charset="0"/>
                <a:cs typeface="Times New Roman" panose="02020603050405020304" pitchFamily="18" charset="0"/>
              </a:rPr>
              <a:t>ALGORITHM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B19EF22-97A7-F1EF-ED6E-D97E5C151834}"/>
                  </a:ext>
                </a:extLst>
              </p:cNvPr>
              <p:cNvSpPr>
                <a:spLocks noGrp="1"/>
              </p:cNvSpPr>
              <p:nvPr>
                <p:ph type="body" idx="1"/>
              </p:nvPr>
            </p:nvSpPr>
            <p:spPr>
              <a:xfrm>
                <a:off x="820514" y="806751"/>
                <a:ext cx="11472052" cy="5359587"/>
              </a:xfrm>
            </p:spPr>
            <p:txBody>
              <a:bodyPr>
                <a:normAutofit/>
              </a:bodyPr>
              <a:lstStyle/>
              <a:p>
                <a:pPr marL="114300" indent="0">
                  <a:buNone/>
                </a:pPr>
                <a:r>
                  <a:rPr lang="en-IN" sz="1800" b="1" dirty="0">
                    <a:latin typeface="Times New Roman" panose="02020603050405020304" pitchFamily="18" charset="0"/>
                    <a:cs typeface="Times New Roman" panose="02020603050405020304" pitchFamily="18" charset="0"/>
                  </a:rPr>
                  <a:t>Algorithm: </a:t>
                </a:r>
                <a:r>
                  <a:rPr lang="en-IN" sz="1800" dirty="0">
                    <a:latin typeface="Times New Roman" panose="02020603050405020304" pitchFamily="18" charset="0"/>
                    <a:cs typeface="Times New Roman" panose="02020603050405020304" pitchFamily="18" charset="0"/>
                  </a:rPr>
                  <a:t>Gradient-Enhanced Multiple Linear-Polynomial Model (GEMLPM)</a:t>
                </a:r>
              </a:p>
              <a:p>
                <a:pPr marL="114300" indent="0">
                  <a:buNone/>
                </a:pPr>
                <a:r>
                  <a:rPr lang="en-IN" sz="1800" b="1" dirty="0">
                    <a:latin typeface="Times New Roman" panose="02020603050405020304" pitchFamily="18" charset="0"/>
                    <a:cs typeface="Times New Roman" panose="02020603050405020304" pitchFamily="18" charset="0"/>
                  </a:rPr>
                  <a:t>Input:</a:t>
                </a:r>
              </a:p>
              <a:p>
                <a:r>
                  <a:rPr lang="en-IN" sz="1800" dirty="0">
                    <a:solidFill>
                      <a:schemeClr val="tx1"/>
                    </a:solidFill>
                    <a:latin typeface="Times New Roman" panose="02020603050405020304" pitchFamily="18" charset="0"/>
                    <a:cs typeface="Times New Roman" panose="02020603050405020304" pitchFamily="18" charset="0"/>
                  </a:rPr>
                  <a:t>Dataset (X,Y): Features (rainfall, pesticides, temperature) &amp; target (crop yield)</a:t>
                </a:r>
              </a:p>
              <a:p>
                <a:r>
                  <a:rPr lang="en-IN" sz="1800" dirty="0">
                    <a:latin typeface="Times New Roman" panose="02020603050405020304" pitchFamily="18" charset="0"/>
                    <a:cs typeface="Times New Roman" panose="02020603050405020304" pitchFamily="18" charset="0"/>
                  </a:rPr>
                  <a:t>Hyper parameters: Learning rate (</a:t>
                </a:r>
                <a14:m>
                  <m:oMath xmlns:m="http://schemas.openxmlformats.org/officeDocument/2006/math">
                    <m:r>
                      <a:rPr lang="el-GR" sz="1800" b="0" i="1" smtClean="0">
                        <a:latin typeface="Cambria Math" panose="02040503050406030204" pitchFamily="18" charset="0"/>
                        <a:cs typeface="Times New Roman" panose="02020603050405020304" pitchFamily="18" charset="0"/>
                      </a:rPr>
                      <m:t>𝜂</m:t>
                    </m:r>
                  </m:oMath>
                </a14:m>
                <a:r>
                  <a:rPr lang="en-IN" sz="1800" dirty="0">
                    <a:latin typeface="Times New Roman" panose="02020603050405020304" pitchFamily="18" charset="0"/>
                    <a:cs typeface="Times New Roman" panose="02020603050405020304" pitchFamily="18" charset="0"/>
                  </a:rPr>
                  <a:t>), polynomial degree (d=2), GBR parameter</a:t>
                </a:r>
              </a:p>
              <a:p>
                <a:r>
                  <a:rPr lang="en-IN" sz="1800" dirty="0">
                    <a:latin typeface="Times New Roman" panose="02020603050405020304" pitchFamily="18" charset="0"/>
                    <a:cs typeface="Times New Roman" panose="02020603050405020304" pitchFamily="18" charset="0"/>
                  </a:rPr>
                  <a:t>Models Used:</a:t>
                </a:r>
              </a:p>
              <a:p>
                <a:pPr marL="809625" indent="-363538">
                  <a:buFont typeface="+mj-lt"/>
                  <a:buAutoNum type="arabicPeriod"/>
                </a:pPr>
                <a:r>
                  <a:rPr lang="en-IN" sz="1800" dirty="0">
                    <a:latin typeface="Times New Roman" panose="02020603050405020304" pitchFamily="18" charset="0"/>
                    <a:cs typeface="Times New Roman" panose="02020603050405020304" pitchFamily="18" charset="0"/>
                  </a:rPr>
                  <a:t>Multiple Linear Regression (MLR)</a:t>
                </a:r>
              </a:p>
              <a:p>
                <a:pPr marL="809625" indent="-363538">
                  <a:buFont typeface="+mj-lt"/>
                  <a:buAutoNum type="arabicPeriod"/>
                </a:pPr>
                <a:r>
                  <a:rPr lang="en-IN" sz="1800" dirty="0">
                    <a:latin typeface="Times New Roman" panose="02020603050405020304" pitchFamily="18" charset="0"/>
                    <a:cs typeface="Times New Roman" panose="02020603050405020304" pitchFamily="18" charset="0"/>
                  </a:rPr>
                  <a:t>Polynomial Regression (PR)</a:t>
                </a:r>
              </a:p>
              <a:p>
                <a:pPr marL="809625" indent="-363538">
                  <a:buFont typeface="+mj-lt"/>
                  <a:buAutoNum type="arabicPeriod"/>
                </a:pPr>
                <a:r>
                  <a:rPr lang="en-IN" sz="1800" dirty="0">
                    <a:latin typeface="Times New Roman" panose="02020603050405020304" pitchFamily="18" charset="0"/>
                    <a:cs typeface="Times New Roman" panose="02020603050405020304" pitchFamily="18" charset="0"/>
                  </a:rPr>
                  <a:t>Gradient Boosting Regressor (GBR)</a:t>
                </a:r>
              </a:p>
              <a:p>
                <a:pPr marL="114300" indent="0">
                  <a:buNone/>
                </a:pPr>
                <a:endParaRPr lang="en-IN" sz="1800"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8B19EF22-97A7-F1EF-ED6E-D97E5C151834}"/>
                  </a:ext>
                </a:extLst>
              </p:cNvPr>
              <p:cNvSpPr>
                <a:spLocks noGrp="1" noRot="1" noChangeAspect="1" noMove="1" noResize="1" noEditPoints="1" noAdjustHandles="1" noChangeArrowheads="1" noChangeShapeType="1" noTextEdit="1"/>
              </p:cNvSpPr>
              <p:nvPr>
                <p:ph type="body" idx="1"/>
              </p:nvPr>
            </p:nvSpPr>
            <p:spPr>
              <a:xfrm>
                <a:off x="820514" y="806751"/>
                <a:ext cx="11472052" cy="5359587"/>
              </a:xfrm>
              <a:blipFill>
                <a:blip r:embed="rId2"/>
                <a:stretch>
                  <a:fillRect/>
                </a:stretch>
              </a:blipFill>
            </p:spPr>
            <p:txBody>
              <a:bodyPr/>
              <a:lstStyle/>
              <a:p>
                <a:r>
                  <a:rPr lang="en-IN">
                    <a:noFill/>
                  </a:rPr>
                  <a:t> </a:t>
                </a:r>
              </a:p>
            </p:txBody>
          </p:sp>
        </mc:Fallback>
      </mc:AlternateContent>
      <p:sp>
        <p:nvSpPr>
          <p:cNvPr id="4" name="Rectangle 3"/>
          <p:cNvSpPr/>
          <p:nvPr/>
        </p:nvSpPr>
        <p:spPr>
          <a:xfrm>
            <a:off x="1165660" y="6428068"/>
            <a:ext cx="1233030" cy="338554"/>
          </a:xfrm>
          <a:prstGeom prst="rect">
            <a:avLst/>
          </a:prstGeom>
        </p:spPr>
        <p:txBody>
          <a:bodyPr wrap="none">
            <a:spAutoFit/>
          </a:bodyPr>
          <a:lstStyle/>
          <a:p>
            <a:pPr lvl="0"/>
            <a:r>
              <a:rPr lang="en-US" sz="1600" dirty="0">
                <a:solidFill>
                  <a:schemeClr val="dk1"/>
                </a:solidFill>
                <a:latin typeface="Cambria"/>
                <a:ea typeface="Cambria"/>
                <a:cs typeface="Cambria"/>
                <a:sym typeface="Cambria"/>
              </a:rPr>
              <a:t>28-03-2025</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10</a:t>
            </a:fld>
            <a:endParaRPr lang="en-US" sz="1600" dirty="0"/>
          </a:p>
        </p:txBody>
      </p:sp>
    </p:spTree>
    <p:extLst>
      <p:ext uri="{BB962C8B-B14F-4D97-AF65-F5344CB8AC3E}">
        <p14:creationId xmlns:p14="http://schemas.microsoft.com/office/powerpoint/2010/main" val="351892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38A8C9B-9E88-9CEC-7140-F8CD7B8A64D8}"/>
                  </a:ext>
                </a:extLst>
              </p:cNvPr>
              <p:cNvSpPr>
                <a:spLocks noGrp="1"/>
              </p:cNvSpPr>
              <p:nvPr>
                <p:ph type="body" idx="1"/>
              </p:nvPr>
            </p:nvSpPr>
            <p:spPr>
              <a:xfrm>
                <a:off x="856091" y="166570"/>
                <a:ext cx="10650110" cy="5800477"/>
              </a:xfrm>
            </p:spPr>
            <p:txBody>
              <a:bodyPr>
                <a:normAutofit fontScale="25000" lnSpcReduction="20000"/>
              </a:bodyPr>
              <a:lstStyle/>
              <a:p>
                <a:pPr marL="114300" indent="0">
                  <a:buNone/>
                </a:pPr>
                <a:r>
                  <a:rPr lang="en-IN" sz="7200" b="1" dirty="0">
                    <a:latin typeface="Times New Roman" panose="02020603050405020304" pitchFamily="18" charset="0"/>
                    <a:cs typeface="Times New Roman" panose="02020603050405020304" pitchFamily="18" charset="0"/>
                  </a:rPr>
                  <a:t>Output:</a:t>
                </a:r>
              </a:p>
              <a:p>
                <a:pPr>
                  <a:buFont typeface="Arial" panose="020B0604020202020204" pitchFamily="34" charset="0"/>
                  <a:buChar char="•"/>
                </a:pPr>
                <a:r>
                  <a:rPr lang="en-IN" sz="7200" dirty="0">
                    <a:latin typeface="Times New Roman" panose="02020603050405020304" pitchFamily="18" charset="0"/>
                    <a:cs typeface="Times New Roman" panose="02020603050405020304" pitchFamily="18" charset="0"/>
                  </a:rPr>
                  <a:t>Trained GELPM Model </a:t>
                </a:r>
              </a:p>
              <a:p>
                <a:pPr>
                  <a:buFont typeface="Arial" panose="020B0604020202020204" pitchFamily="34" charset="0"/>
                  <a:buChar char="•"/>
                </a:pPr>
                <a:r>
                  <a:rPr lang="en-IN" sz="7200" dirty="0">
                    <a:latin typeface="Times New Roman" panose="02020603050405020304" pitchFamily="18" charset="0"/>
                    <a:cs typeface="Times New Roman" panose="02020603050405020304" pitchFamily="18" charset="0"/>
                  </a:rPr>
                  <a:t>Performance Metrics (MSE, RMSE, MAE, </a:t>
                </a:r>
                <a14:m>
                  <m:oMath xmlns:m="http://schemas.openxmlformats.org/officeDocument/2006/math">
                    <m:sSup>
                      <m:sSupPr>
                        <m:ctrlPr>
                          <a:rPr lang="en-IN" sz="7200" i="1" smtClean="0">
                            <a:latin typeface="Cambria Math" panose="02040503050406030204" pitchFamily="18" charset="0"/>
                            <a:cs typeface="Times New Roman" panose="02020603050405020304" pitchFamily="18" charset="0"/>
                          </a:rPr>
                        </m:ctrlPr>
                      </m:sSupPr>
                      <m:e>
                        <m:r>
                          <a:rPr lang="en-IN" sz="7200" b="0" i="1" smtClean="0">
                            <a:latin typeface="Cambria Math" panose="02040503050406030204" pitchFamily="18" charset="0"/>
                            <a:cs typeface="Times New Roman" panose="02020603050405020304" pitchFamily="18" charset="0"/>
                          </a:rPr>
                          <m:t>𝑅</m:t>
                        </m:r>
                      </m:e>
                      <m:sup>
                        <m:r>
                          <a:rPr lang="en-IN" sz="7200" b="0" i="1" smtClean="0">
                            <a:latin typeface="Cambria Math" panose="02040503050406030204" pitchFamily="18" charset="0"/>
                            <a:cs typeface="Times New Roman" panose="02020603050405020304" pitchFamily="18" charset="0"/>
                          </a:rPr>
                          <m:t>2</m:t>
                        </m:r>
                      </m:sup>
                    </m:sSup>
                  </m:oMath>
                </a14:m>
                <a:r>
                  <a:rPr lang="en-IN" sz="7200" dirty="0">
                    <a:latin typeface="Times New Roman" panose="02020603050405020304" pitchFamily="18" charset="0"/>
                    <a:cs typeface="Times New Roman" panose="02020603050405020304" pitchFamily="18" charset="0"/>
                  </a:rPr>
                  <a:t>, Adjusted </a:t>
                </a:r>
                <a14:m>
                  <m:oMath xmlns:m="http://schemas.openxmlformats.org/officeDocument/2006/math">
                    <m:sSup>
                      <m:sSupPr>
                        <m:ctrlPr>
                          <a:rPr lang="en-IN" sz="7200" i="1" smtClean="0">
                            <a:latin typeface="Cambria Math" panose="02040503050406030204" pitchFamily="18" charset="0"/>
                            <a:cs typeface="Times New Roman" panose="02020603050405020304" pitchFamily="18" charset="0"/>
                          </a:rPr>
                        </m:ctrlPr>
                      </m:sSupPr>
                      <m:e>
                        <m:r>
                          <a:rPr lang="en-IN" sz="7200" b="0" i="1" smtClean="0">
                            <a:latin typeface="Cambria Math" panose="02040503050406030204" pitchFamily="18" charset="0"/>
                            <a:cs typeface="Times New Roman" panose="02020603050405020304" pitchFamily="18" charset="0"/>
                          </a:rPr>
                          <m:t>𝑅</m:t>
                        </m:r>
                      </m:e>
                      <m:sup>
                        <m:r>
                          <a:rPr lang="en-IN" sz="7200" b="0" i="1" smtClean="0">
                            <a:latin typeface="Cambria Math" panose="02040503050406030204" pitchFamily="18" charset="0"/>
                            <a:cs typeface="Times New Roman" panose="02020603050405020304" pitchFamily="18" charset="0"/>
                          </a:rPr>
                          <m:t>2</m:t>
                        </m:r>
                      </m:sup>
                    </m:sSup>
                    <m:r>
                      <a:rPr lang="en-IN" sz="7200" b="0" i="0" smtClean="0">
                        <a:latin typeface="Cambria Math" panose="02040503050406030204" pitchFamily="18" charset="0"/>
                        <a:cs typeface="Times New Roman" panose="02020603050405020304" pitchFamily="18" charset="0"/>
                      </a:rPr>
                      <m:t>)</m:t>
                    </m:r>
                  </m:oMath>
                </a14:m>
                <a:endParaRPr lang="en-IN" sz="7200" dirty="0">
                  <a:latin typeface="Times New Roman" panose="02020603050405020304" pitchFamily="18" charset="0"/>
                  <a:cs typeface="Times New Roman" panose="02020603050405020304" pitchFamily="18" charset="0"/>
                </a:endParaRPr>
              </a:p>
              <a:p>
                <a:pPr marL="446088" indent="-352425">
                  <a:buFont typeface="Arial" panose="020B0604020202020204" pitchFamily="34" charset="0"/>
                  <a:buChar char="•"/>
                </a:pPr>
                <a:r>
                  <a:rPr lang="en-IN" sz="7200" dirty="0">
                    <a:latin typeface="Times New Roman" panose="02020603050405020304" pitchFamily="18" charset="0"/>
                    <a:cs typeface="Times New Roman" panose="02020603050405020304" pitchFamily="18" charset="0"/>
                  </a:rPr>
                  <a:t>Predicted crop yield</a:t>
                </a:r>
              </a:p>
              <a:p>
                <a:pPr marL="114300" indent="0">
                  <a:buNone/>
                </a:pPr>
                <a:r>
                  <a:rPr lang="en-IN" sz="7200" b="1" dirty="0">
                    <a:latin typeface="Times New Roman" panose="02020603050405020304" pitchFamily="18" charset="0"/>
                    <a:cs typeface="Times New Roman" panose="02020603050405020304" pitchFamily="18" charset="0"/>
                  </a:rPr>
                  <a:t>Step-by-Step Algorithm:</a:t>
                </a:r>
              </a:p>
              <a:p>
                <a:pPr marL="446088" indent="-352425">
                  <a:buFont typeface="+mj-lt"/>
                  <a:buAutoNum type="arabicPeriod"/>
                </a:pPr>
                <a:r>
                  <a:rPr lang="en-US" sz="7200" dirty="0">
                    <a:latin typeface="Times New Roman" panose="02020603050405020304" pitchFamily="18" charset="0"/>
                    <a:cs typeface="Times New Roman" panose="02020603050405020304" pitchFamily="18" charset="0"/>
                  </a:rPr>
                  <a:t>Data Preprocessing</a:t>
                </a:r>
              </a:p>
              <a:p>
                <a:pPr marL="809625" indent="-352425">
                  <a:tabLst>
                    <a:tab pos="809625" algn="l"/>
                  </a:tabLst>
                </a:pPr>
                <a:r>
                  <a:rPr lang="en-US" sz="7200" dirty="0">
                    <a:latin typeface="Times New Roman" panose="02020603050405020304" pitchFamily="18" charset="0"/>
                    <a:cs typeface="Times New Roman" panose="02020603050405020304" pitchFamily="18" charset="0"/>
                  </a:rPr>
                  <a:t>Load  and clean the dataset (handle missing values, feature selection)</a:t>
                </a:r>
              </a:p>
              <a:p>
                <a:pPr marL="809625" indent="-352425"/>
                <a:r>
                  <a:rPr lang="en-US" sz="7200" dirty="0">
                    <a:latin typeface="Times New Roman" panose="02020603050405020304" pitchFamily="18" charset="0"/>
                    <a:cs typeface="Times New Roman" panose="02020603050405020304" pitchFamily="18" charset="0"/>
                  </a:rPr>
                  <a:t>Convert categorical features (One-Hot Encoding)</a:t>
                </a:r>
              </a:p>
              <a:p>
                <a:pPr marL="809625" indent="-352425"/>
                <a:r>
                  <a:rPr lang="en-US" sz="7200" dirty="0">
                    <a:latin typeface="Times New Roman" panose="02020603050405020304" pitchFamily="18" charset="0"/>
                    <a:cs typeface="Times New Roman" panose="02020603050405020304" pitchFamily="18" charset="0"/>
                  </a:rPr>
                  <a:t>Scale numerical features using </a:t>
                </a:r>
                <a:r>
                  <a:rPr lang="en-US" sz="7200" dirty="0" err="1">
                    <a:latin typeface="Times New Roman" panose="02020603050405020304" pitchFamily="18" charset="0"/>
                    <a:cs typeface="Times New Roman" panose="02020603050405020304" pitchFamily="18" charset="0"/>
                  </a:rPr>
                  <a:t>MinMaxScaler</a:t>
                </a:r>
                <a:endParaRPr lang="en-US" sz="7200" dirty="0">
                  <a:latin typeface="Times New Roman" panose="02020603050405020304" pitchFamily="18" charset="0"/>
                  <a:cs typeface="Times New Roman" panose="02020603050405020304" pitchFamily="18" charset="0"/>
                </a:endParaRPr>
              </a:p>
              <a:p>
                <a:pPr marL="809625" indent="-352425"/>
                <a:r>
                  <a:rPr lang="en-US" sz="7200" dirty="0">
                    <a:latin typeface="Times New Roman" panose="02020603050405020304" pitchFamily="18" charset="0"/>
                    <a:cs typeface="Times New Roman" panose="02020603050405020304" pitchFamily="18" charset="0"/>
                  </a:rPr>
                  <a:t>Split data into Training (80%) &amp; Testing (20%) sets</a:t>
                </a:r>
              </a:p>
              <a:p>
                <a:pPr marL="446088" indent="-352425">
                  <a:buFont typeface="+mj-lt"/>
                  <a:buAutoNum type="arabicPeriod" startAt="2"/>
                </a:pPr>
                <a:r>
                  <a:rPr lang="en-IN" sz="7200" dirty="0">
                    <a:latin typeface="Times New Roman" panose="02020603050405020304" pitchFamily="18" charset="0"/>
                    <a:cs typeface="Times New Roman" panose="02020603050405020304" pitchFamily="18" charset="0"/>
                  </a:rPr>
                  <a:t>Model Training</a:t>
                </a:r>
              </a:p>
              <a:p>
                <a:pPr marL="809625"/>
                <a:r>
                  <a:rPr lang="en-IN" sz="7200" dirty="0">
                    <a:latin typeface="Times New Roman" panose="02020603050405020304" pitchFamily="18" charset="0"/>
                    <a:cs typeface="Times New Roman" panose="02020603050405020304" pitchFamily="18" charset="0"/>
                  </a:rPr>
                  <a:t>Train  Multiple Linear Regression Model (MLR):  </a:t>
                </a:r>
              </a:p>
              <a:p>
                <a:pPr marL="1254125" indent="-446088">
                  <a:buFont typeface="+mj-lt"/>
                  <a:buAutoNum type="arabicPeriod"/>
                </a:pPr>
                <a:r>
                  <a:rPr lang="en-IN" sz="7200" dirty="0">
                    <a:latin typeface="Times New Roman" panose="02020603050405020304" pitchFamily="18" charset="0"/>
                    <a:cs typeface="Times New Roman" panose="02020603050405020304" pitchFamily="18" charset="0"/>
                  </a:rPr>
                  <a:t>Compute output:</a:t>
                </a:r>
                <a14:m>
                  <m:oMath xmlns:m="http://schemas.openxmlformats.org/officeDocument/2006/math">
                    <m:sSub>
                      <m:sSubPr>
                        <m:ctrlPr>
                          <a:rPr lang="en-IN" sz="7200" i="1" smtClean="0">
                            <a:latin typeface="Cambria Math" panose="02040503050406030204" pitchFamily="18" charset="0"/>
                            <a:cs typeface="Times New Roman" panose="02020603050405020304" pitchFamily="18" charset="0"/>
                          </a:rPr>
                        </m:ctrlPr>
                      </m:sSubPr>
                      <m:e>
                        <m:r>
                          <a:rPr lang="en-US" sz="7200" b="0" i="1" smtClean="0">
                            <a:latin typeface="Cambria Math" panose="02040503050406030204" pitchFamily="18" charset="0"/>
                            <a:cs typeface="Times New Roman" panose="02020603050405020304" pitchFamily="18" charset="0"/>
                          </a:rPr>
                          <m:t>𝑍</m:t>
                        </m:r>
                      </m:e>
                      <m:sub>
                        <m:r>
                          <a:rPr lang="en-US" sz="7200" b="0" i="1" smtClean="0">
                            <a:latin typeface="Cambria Math" panose="02040503050406030204" pitchFamily="18" charset="0"/>
                            <a:cs typeface="Times New Roman" panose="02020603050405020304" pitchFamily="18" charset="0"/>
                          </a:rPr>
                          <m:t>𝑙</m:t>
                        </m:r>
                      </m:sub>
                    </m:sSub>
                  </m:oMath>
                </a14:m>
                <a:r>
                  <a:rPr lang="en-IN" sz="7200" dirty="0">
                    <a:latin typeface="Times New Roman" panose="02020603050405020304" pitchFamily="18" charset="0"/>
                    <a:cs typeface="Times New Roman" panose="02020603050405020304" pitchFamily="18" charset="0"/>
                  </a:rPr>
                  <a:t>=X.</a:t>
                </a:r>
                <a14:m>
                  <m:oMath xmlns:m="http://schemas.openxmlformats.org/officeDocument/2006/math">
                    <m:sSub>
                      <m:sSubPr>
                        <m:ctrlPr>
                          <a:rPr lang="en-IN" sz="7200" i="1" dirty="0" smtClean="0">
                            <a:latin typeface="Cambria Math" panose="02040503050406030204" pitchFamily="18" charset="0"/>
                            <a:cs typeface="Times New Roman" panose="02020603050405020304" pitchFamily="18" charset="0"/>
                          </a:rPr>
                        </m:ctrlPr>
                      </m:sSubPr>
                      <m:e>
                        <m:r>
                          <a:rPr lang="en-US" sz="7200" b="0" i="1" dirty="0" smtClean="0">
                            <a:latin typeface="Cambria Math" panose="02040503050406030204" pitchFamily="18" charset="0"/>
                            <a:cs typeface="Times New Roman" panose="02020603050405020304" pitchFamily="18" charset="0"/>
                          </a:rPr>
                          <m:t>𝑊</m:t>
                        </m:r>
                      </m:e>
                      <m:sub>
                        <m:r>
                          <a:rPr lang="en-US" sz="7200" b="0" i="1" dirty="0" smtClean="0">
                            <a:latin typeface="Cambria Math" panose="02040503050406030204" pitchFamily="18" charset="0"/>
                            <a:cs typeface="Times New Roman" panose="02020603050405020304" pitchFamily="18" charset="0"/>
                          </a:rPr>
                          <m:t>𝑙</m:t>
                        </m:r>
                      </m:sub>
                    </m:sSub>
                  </m:oMath>
                </a14:m>
                <a:r>
                  <a:rPr lang="en-IN" sz="7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7200" i="1" dirty="0" smtClean="0">
                            <a:latin typeface="Cambria Math" panose="02040503050406030204" pitchFamily="18" charset="0"/>
                            <a:cs typeface="Times New Roman" panose="02020603050405020304" pitchFamily="18" charset="0"/>
                          </a:rPr>
                        </m:ctrlPr>
                      </m:sSubPr>
                      <m:e>
                        <m:r>
                          <a:rPr lang="en-US" sz="7200" b="0" i="1" dirty="0" smtClean="0">
                            <a:latin typeface="Cambria Math" panose="02040503050406030204" pitchFamily="18" charset="0"/>
                            <a:cs typeface="Times New Roman" panose="02020603050405020304" pitchFamily="18" charset="0"/>
                          </a:rPr>
                          <m:t>𝑏</m:t>
                        </m:r>
                      </m:e>
                      <m:sub>
                        <m:r>
                          <a:rPr lang="en-US" sz="7200" b="0" i="1" dirty="0" smtClean="0">
                            <a:latin typeface="Cambria Math" panose="02040503050406030204" pitchFamily="18" charset="0"/>
                            <a:cs typeface="Times New Roman" panose="02020603050405020304" pitchFamily="18" charset="0"/>
                          </a:rPr>
                          <m:t>𝑙</m:t>
                        </m:r>
                      </m:sub>
                    </m:sSub>
                  </m:oMath>
                </a14:m>
                <a:endParaRPr lang="en-IN" sz="8000" dirty="0"/>
              </a:p>
              <a:p>
                <a:pPr marL="114300" indent="0">
                  <a:buNone/>
                </a:pPr>
                <a:endParaRPr lang="en-IN" sz="8000" dirty="0"/>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p>
            </p:txBody>
          </p:sp>
        </mc:Choice>
        <mc:Fallback>
          <p:sp>
            <p:nvSpPr>
              <p:cNvPr id="3" name="Text Placeholder 2">
                <a:extLst>
                  <a:ext uri="{FF2B5EF4-FFF2-40B4-BE49-F238E27FC236}">
                    <a16:creationId xmlns:a16="http://schemas.microsoft.com/office/drawing/2014/main" id="{F38A8C9B-9E88-9CEC-7140-F8CD7B8A64D8}"/>
                  </a:ext>
                </a:extLst>
              </p:cNvPr>
              <p:cNvSpPr>
                <a:spLocks noGrp="1" noRot="1" noChangeAspect="1" noMove="1" noResize="1" noEditPoints="1" noAdjustHandles="1" noChangeArrowheads="1" noChangeShapeType="1" noTextEdit="1"/>
              </p:cNvSpPr>
              <p:nvPr>
                <p:ph type="body" idx="1"/>
              </p:nvPr>
            </p:nvSpPr>
            <p:spPr>
              <a:xfrm>
                <a:off x="856091" y="166570"/>
                <a:ext cx="10650110" cy="5800477"/>
              </a:xfrm>
              <a:blipFill>
                <a:blip r:embed="rId2"/>
                <a:stretch>
                  <a:fillRect/>
                </a:stretch>
              </a:blipFill>
            </p:spPr>
            <p:txBody>
              <a:bodyPr/>
              <a:lstStyle/>
              <a:p>
                <a:r>
                  <a:rPr lang="en-IN">
                    <a:noFill/>
                  </a:rPr>
                  <a:t> </a:t>
                </a:r>
              </a:p>
            </p:txBody>
          </p:sp>
        </mc:Fallback>
      </mc:AlternateContent>
      <p:sp>
        <p:nvSpPr>
          <p:cNvPr id="2" name="Rectangle 1"/>
          <p:cNvSpPr/>
          <p:nvPr/>
        </p:nvSpPr>
        <p:spPr>
          <a:xfrm>
            <a:off x="1160890" y="6419462"/>
            <a:ext cx="1233030" cy="338554"/>
          </a:xfrm>
          <a:prstGeom prst="rect">
            <a:avLst/>
          </a:prstGeom>
        </p:spPr>
        <p:txBody>
          <a:bodyPr wrap="none">
            <a:spAutoFit/>
          </a:bodyPr>
          <a:lstStyle/>
          <a:p>
            <a:pPr lvl="0"/>
            <a:r>
              <a:rPr lang="en-US" sz="1600" dirty="0">
                <a:solidFill>
                  <a:schemeClr val="dk1"/>
                </a:solidFill>
                <a:latin typeface="Cambria"/>
                <a:ea typeface="Cambria"/>
                <a:cs typeface="Cambria"/>
                <a:sym typeface="Cambria"/>
              </a:rPr>
              <a:t>28-03-2025</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11</a:t>
            </a:fld>
            <a:endParaRPr lang="en-US" sz="1600" dirty="0"/>
          </a:p>
        </p:txBody>
      </p:sp>
    </p:spTree>
    <p:extLst>
      <p:ext uri="{BB962C8B-B14F-4D97-AF65-F5344CB8AC3E}">
        <p14:creationId xmlns:p14="http://schemas.microsoft.com/office/powerpoint/2010/main" val="237255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ACE79-32FD-5806-04C1-314F3C9808F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1C69CD0-AA2D-D450-A56D-A9AE318C5658}"/>
                  </a:ext>
                </a:extLst>
              </p:cNvPr>
              <p:cNvSpPr>
                <a:spLocks noGrp="1"/>
              </p:cNvSpPr>
              <p:nvPr>
                <p:ph type="body" idx="1"/>
              </p:nvPr>
            </p:nvSpPr>
            <p:spPr>
              <a:xfrm>
                <a:off x="881428" y="91587"/>
                <a:ext cx="10601325" cy="6070924"/>
              </a:xfrm>
            </p:spPr>
            <p:txBody>
              <a:bodyPr>
                <a:normAutofit/>
              </a:bodyPr>
              <a:lstStyle/>
              <a:p>
                <a:pPr marL="809625"/>
                <a:r>
                  <a:rPr lang="en-IN" b="1" dirty="0"/>
                  <a:t>  </a:t>
                </a:r>
                <a:r>
                  <a:rPr lang="en-IN" sz="1900" dirty="0">
                    <a:latin typeface="Times New Roman" panose="02020603050405020304" pitchFamily="18" charset="0"/>
                    <a:cs typeface="Times New Roman" panose="02020603050405020304" pitchFamily="18" charset="0"/>
                  </a:rPr>
                  <a:t>Train Polynomial regression (PR) (degree=2)</a:t>
                </a:r>
              </a:p>
              <a:p>
                <a:pPr marL="1430338" indent="-457200">
                  <a:buFont typeface="+mj-lt"/>
                  <a:buAutoNum type="arabicPeriod"/>
                </a:pPr>
                <a:r>
                  <a:rPr lang="en-IN" sz="1900" dirty="0">
                    <a:latin typeface="Times New Roman" panose="02020603050405020304" pitchFamily="18" charset="0"/>
                    <a:cs typeface="Times New Roman" panose="02020603050405020304" pitchFamily="18" charset="0"/>
                  </a:rPr>
                  <a:t>Transform input:</a:t>
                </a:r>
                <a14:m>
                  <m:oMath xmlns:m="http://schemas.openxmlformats.org/officeDocument/2006/math">
                    <m:sSub>
                      <m:sSubPr>
                        <m:ctrlPr>
                          <a:rPr lang="en-US" sz="1900" b="0" i="1" smtClean="0">
                            <a:latin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cs typeface="Times New Roman" panose="02020603050405020304" pitchFamily="18" charset="0"/>
                          </a:rPr>
                          <m:t>𝑍</m:t>
                        </m:r>
                      </m:e>
                      <m:sub>
                        <m:r>
                          <a:rPr lang="en-US" sz="1900" b="0" i="1" smtClean="0">
                            <a:latin typeface="Cambria Math" panose="02040503050406030204" pitchFamily="18" charset="0"/>
                            <a:cs typeface="Times New Roman" panose="02020603050405020304" pitchFamily="18" charset="0"/>
                          </a:rPr>
                          <m:t>𝑝</m:t>
                        </m:r>
                        <m:sSup>
                          <m:sSupPr>
                            <m:ctrlPr>
                              <a:rPr lang="en-US" sz="1900" b="0" i="1" smtClean="0">
                                <a:latin typeface="Cambria Math" panose="02040503050406030204" pitchFamily="18" charset="0"/>
                                <a:cs typeface="Times New Roman" panose="02020603050405020304" pitchFamily="18" charset="0"/>
                              </a:rPr>
                            </m:ctrlPr>
                          </m:sSupPr>
                          <m:e>
                            <m:r>
                              <a:rPr lang="en-US" sz="1900" b="0" i="1" smtClean="0">
                                <a:latin typeface="Cambria Math" panose="02040503050406030204" pitchFamily="18" charset="0"/>
                                <a:cs typeface="Times New Roman" panose="02020603050405020304" pitchFamily="18" charset="0"/>
                              </a:rPr>
                              <m:t>=</m:t>
                            </m:r>
                          </m:e>
                          <m:sup>
                            <m:r>
                              <a:rPr lang="en-US" sz="1900" b="0" i="1" smtClean="0">
                                <a:latin typeface="Cambria Math" panose="02040503050406030204" pitchFamily="18" charset="0"/>
                                <a:cs typeface="Times New Roman" panose="02020603050405020304" pitchFamily="18" charset="0"/>
                              </a:rPr>
                              <m:t>(</m:t>
                            </m:r>
                          </m:sup>
                        </m:sSup>
                      </m:sub>
                    </m:sSub>
                    <m:r>
                      <a:rPr lang="en-US" sz="1900" b="0" i="1" smtClean="0">
                        <a:latin typeface="Cambria Math" panose="02040503050406030204" pitchFamily="18" charset="0"/>
                        <a:cs typeface="Times New Roman" panose="02020603050405020304" pitchFamily="18" charset="0"/>
                      </a:rPr>
                      <m:t>𝑋</m:t>
                    </m:r>
                    <m:r>
                      <a:rPr lang="en-US" sz="1900" b="0" i="1" smtClean="0">
                        <a:latin typeface="Cambria Math" panose="02040503050406030204" pitchFamily="18" charset="0"/>
                        <a:cs typeface="Times New Roman" panose="02020603050405020304" pitchFamily="18" charset="0"/>
                      </a:rPr>
                      <m:t>.</m:t>
                    </m:r>
                    <m:sSub>
                      <m:sSubPr>
                        <m:ctrlPr>
                          <a:rPr lang="en-US" sz="1900" b="0" i="1" smtClean="0">
                            <a:latin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cs typeface="Times New Roman" panose="02020603050405020304" pitchFamily="18" charset="0"/>
                          </a:rPr>
                          <m:t>𝑊</m:t>
                        </m:r>
                      </m:e>
                      <m:sub>
                        <m:r>
                          <a:rPr lang="en-US" sz="1900" b="0" i="1" smtClean="0">
                            <a:latin typeface="Cambria Math" panose="02040503050406030204" pitchFamily="18" charset="0"/>
                            <a:cs typeface="Times New Roman" panose="02020603050405020304" pitchFamily="18" charset="0"/>
                          </a:rPr>
                          <m:t>𝑝</m:t>
                        </m:r>
                        <m:r>
                          <a:rPr lang="en-US" sz="1900" b="0" i="1" smtClean="0">
                            <a:latin typeface="Cambria Math" panose="02040503050406030204" pitchFamily="18" charset="0"/>
                            <a:cs typeface="Times New Roman" panose="02020603050405020304" pitchFamily="18" charset="0"/>
                          </a:rPr>
                          <m:t>+</m:t>
                        </m:r>
                      </m:sub>
                    </m:sSub>
                    <m:sSub>
                      <m:sSubPr>
                        <m:ctrlPr>
                          <a:rPr lang="en-US" sz="1900" b="0" i="1" smtClean="0">
                            <a:latin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cs typeface="Times New Roman" panose="02020603050405020304" pitchFamily="18" charset="0"/>
                          </a:rPr>
                          <m:t>𝑏</m:t>
                        </m:r>
                      </m:e>
                      <m:sub>
                        <m:r>
                          <a:rPr lang="en-US" sz="1900" b="0" i="1" smtClean="0">
                            <a:latin typeface="Cambria Math" panose="02040503050406030204" pitchFamily="18" charset="0"/>
                            <a:cs typeface="Times New Roman" panose="02020603050405020304" pitchFamily="18" charset="0"/>
                          </a:rPr>
                          <m:t>𝑝</m:t>
                        </m:r>
                        <m:sSup>
                          <m:sSupPr>
                            <m:ctrlPr>
                              <a:rPr lang="en-US" sz="1900" b="0" i="1" smtClean="0">
                                <a:latin typeface="Cambria Math" panose="02040503050406030204" pitchFamily="18" charset="0"/>
                                <a:cs typeface="Times New Roman" panose="02020603050405020304" pitchFamily="18" charset="0"/>
                              </a:rPr>
                            </m:ctrlPr>
                          </m:sSupPr>
                          <m:e>
                            <m:r>
                              <a:rPr lang="en-US" sz="1900" b="0" i="1" smtClean="0">
                                <a:latin typeface="Cambria Math" panose="02040503050406030204" pitchFamily="18" charset="0"/>
                                <a:cs typeface="Times New Roman" panose="02020603050405020304" pitchFamily="18" charset="0"/>
                              </a:rPr>
                              <m:t>)</m:t>
                            </m:r>
                          </m:e>
                          <m:sup>
                            <m:r>
                              <a:rPr lang="en-US" sz="1900" b="0" i="1" smtClean="0">
                                <a:latin typeface="Cambria Math" panose="02040503050406030204" pitchFamily="18" charset="0"/>
                                <a:cs typeface="Times New Roman" panose="02020603050405020304" pitchFamily="18" charset="0"/>
                              </a:rPr>
                              <m:t>2</m:t>
                            </m:r>
                          </m:sup>
                        </m:sSup>
                      </m:sub>
                    </m:sSub>
                  </m:oMath>
                </a14:m>
                <a:endParaRPr lang="en-IN" sz="1900" dirty="0">
                  <a:latin typeface="Times New Roman" panose="02020603050405020304" pitchFamily="18" charset="0"/>
                  <a:cs typeface="Times New Roman" panose="02020603050405020304" pitchFamily="18" charset="0"/>
                </a:endParaRPr>
              </a:p>
              <a:p>
                <a:pPr marL="809625"/>
                <a:r>
                  <a:rPr lang="en-IN" sz="1900" b="1" dirty="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Combine outputs:</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𝑍</m:t>
                    </m:r>
                    <m:r>
                      <a:rPr lang="en-US" sz="1900" b="0" i="1" smtClean="0">
                        <a:latin typeface="Cambria Math" panose="02040503050406030204" pitchFamily="18" charset="0"/>
                        <a:cs typeface="Times New Roman" panose="02020603050405020304" pitchFamily="18" charset="0"/>
                      </a:rPr>
                      <m:t>=</m:t>
                    </m:r>
                    <m:sSub>
                      <m:sSubPr>
                        <m:ctrlPr>
                          <a:rPr lang="en-US" sz="1900" b="0" i="1" smtClean="0">
                            <a:latin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cs typeface="Times New Roman" panose="02020603050405020304" pitchFamily="18" charset="0"/>
                          </a:rPr>
                          <m:t>𝑍</m:t>
                        </m:r>
                      </m:e>
                      <m:sub>
                        <m:r>
                          <a:rPr lang="en-US" sz="1900" b="0" i="1" smtClean="0">
                            <a:latin typeface="Cambria Math" panose="02040503050406030204" pitchFamily="18" charset="0"/>
                            <a:cs typeface="Times New Roman" panose="02020603050405020304" pitchFamily="18" charset="0"/>
                          </a:rPr>
                          <m:t>𝑙</m:t>
                        </m:r>
                        <m:r>
                          <a:rPr lang="en-US" sz="1900" b="0" i="1" smtClean="0">
                            <a:latin typeface="Cambria Math" panose="02040503050406030204" pitchFamily="18" charset="0"/>
                            <a:cs typeface="Times New Roman" panose="02020603050405020304" pitchFamily="18" charset="0"/>
                          </a:rPr>
                          <m:t>+</m:t>
                        </m:r>
                      </m:sub>
                    </m:sSub>
                    <m:sSub>
                      <m:sSubPr>
                        <m:ctrlPr>
                          <a:rPr lang="en-US" sz="1900" b="0" i="1" smtClean="0">
                            <a:latin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cs typeface="Times New Roman" panose="02020603050405020304" pitchFamily="18" charset="0"/>
                          </a:rPr>
                          <m:t>𝑍</m:t>
                        </m:r>
                      </m:e>
                      <m:sub>
                        <m:r>
                          <a:rPr lang="en-US" sz="1900" b="0" i="1" smtClean="0">
                            <a:latin typeface="Cambria Math" panose="02040503050406030204" pitchFamily="18" charset="0"/>
                            <a:cs typeface="Times New Roman" panose="02020603050405020304" pitchFamily="18" charset="0"/>
                          </a:rPr>
                          <m:t>𝑝</m:t>
                        </m:r>
                      </m:sub>
                    </m:sSub>
                  </m:oMath>
                </a14:m>
                <a:endParaRPr lang="en-IN" sz="1900" dirty="0">
                  <a:latin typeface="Times New Roman" panose="02020603050405020304" pitchFamily="18" charset="0"/>
                  <a:cs typeface="Times New Roman" panose="02020603050405020304" pitchFamily="18" charset="0"/>
                </a:endParaRPr>
              </a:p>
              <a:p>
                <a:pPr marL="809625"/>
                <a:r>
                  <a:rPr lang="en-IN" sz="1900" dirty="0">
                    <a:latin typeface="Times New Roman" panose="02020603050405020304" pitchFamily="18" charset="0"/>
                    <a:cs typeface="Times New Roman" panose="02020603050405020304" pitchFamily="18" charset="0"/>
                  </a:rPr>
                  <a:t>   Train Gradient Boosting Regressor(GBR) on combined features(Z,Y)</a:t>
                </a:r>
              </a:p>
              <a:p>
                <a:pPr indent="-363538">
                  <a:buFont typeface="+mj-lt"/>
                  <a:buAutoNum type="arabicPeriod" startAt="3"/>
                </a:pPr>
                <a:r>
                  <a:rPr lang="en-IN" sz="1900" dirty="0">
                    <a:latin typeface="Times New Roman" panose="02020603050405020304" pitchFamily="18" charset="0"/>
                    <a:cs typeface="Times New Roman" panose="02020603050405020304" pitchFamily="18" charset="0"/>
                  </a:rPr>
                  <a:t>Model Evaluation (Testing phase)</a:t>
                </a:r>
              </a:p>
              <a:p>
                <a:pPr marL="809625"/>
                <a:r>
                  <a:rPr lang="en-IN" sz="1900" dirty="0">
                    <a:latin typeface="Times New Roman" panose="02020603050405020304" pitchFamily="18" charset="0"/>
                    <a:cs typeface="Times New Roman" panose="02020603050405020304" pitchFamily="18" charset="0"/>
                  </a:rPr>
                  <a:t> Predict crop yield on test data</a:t>
                </a:r>
              </a:p>
              <a:p>
                <a:pPr marL="809625"/>
                <a:r>
                  <a:rPr lang="en-IN" sz="1900" dirty="0">
                    <a:latin typeface="Times New Roman" panose="02020603050405020304" pitchFamily="18" charset="0"/>
                    <a:cs typeface="Times New Roman" panose="02020603050405020304" pitchFamily="18" charset="0"/>
                  </a:rPr>
                  <a:t>Compute performance metrics</a:t>
                </a:r>
              </a:p>
              <a:p>
                <a:pPr marL="1430338" indent="-446088">
                  <a:buFont typeface="+mj-lt"/>
                  <a:buAutoNum type="arabicPeriod"/>
                </a:pPr>
                <a:r>
                  <a:rPr lang="en-IN" sz="1900" dirty="0">
                    <a:latin typeface="Times New Roman" panose="02020603050405020304" pitchFamily="18" charset="0"/>
                    <a:cs typeface="Times New Roman" panose="02020603050405020304" pitchFamily="18" charset="0"/>
                  </a:rPr>
                  <a:t>MSE, RMSE, MAE, </a:t>
                </a:r>
                <a14:m>
                  <m:oMath xmlns:m="http://schemas.openxmlformats.org/officeDocument/2006/math">
                    <m:sSup>
                      <m:sSupPr>
                        <m:ctrlPr>
                          <a:rPr lang="en-IN" sz="1900" i="1" smtClean="0">
                            <a:latin typeface="Cambria Math" panose="02040503050406030204" pitchFamily="18" charset="0"/>
                            <a:cs typeface="Times New Roman" panose="02020603050405020304" pitchFamily="18" charset="0"/>
                          </a:rPr>
                        </m:ctrlPr>
                      </m:sSupPr>
                      <m:e>
                        <m:r>
                          <a:rPr lang="en-IN" sz="1900" b="0" i="1" smtClean="0">
                            <a:latin typeface="Cambria Math" panose="02040503050406030204" pitchFamily="18" charset="0"/>
                            <a:cs typeface="Times New Roman" panose="02020603050405020304" pitchFamily="18" charset="0"/>
                          </a:rPr>
                          <m:t>𝑅</m:t>
                        </m:r>
                      </m:e>
                      <m:sup>
                        <m:r>
                          <a:rPr lang="en-IN" sz="1900" b="0" i="1" smtClean="0">
                            <a:latin typeface="Cambria Math" panose="02040503050406030204" pitchFamily="18" charset="0"/>
                            <a:cs typeface="Times New Roman" panose="02020603050405020304" pitchFamily="18" charset="0"/>
                          </a:rPr>
                          <m:t>2</m:t>
                        </m:r>
                      </m:sup>
                    </m:sSup>
                  </m:oMath>
                </a14:m>
                <a:r>
                  <a:rPr lang="en-IN" sz="1900" dirty="0">
                    <a:latin typeface="Times New Roman" panose="02020603050405020304" pitchFamily="18" charset="0"/>
                    <a:cs typeface="Times New Roman" panose="02020603050405020304" pitchFamily="18" charset="0"/>
                  </a:rPr>
                  <a:t> , Adjusted </a:t>
                </a:r>
                <a14:m>
                  <m:oMath xmlns:m="http://schemas.openxmlformats.org/officeDocument/2006/math">
                    <m:sSup>
                      <m:sSupPr>
                        <m:ctrlPr>
                          <a:rPr lang="en-IN" sz="1900" i="1" smtClean="0">
                            <a:latin typeface="Cambria Math" panose="02040503050406030204" pitchFamily="18" charset="0"/>
                            <a:cs typeface="Times New Roman" panose="02020603050405020304" pitchFamily="18" charset="0"/>
                          </a:rPr>
                        </m:ctrlPr>
                      </m:sSupPr>
                      <m:e>
                        <m:r>
                          <a:rPr lang="en-IN" sz="1900" b="0" i="1" smtClean="0">
                            <a:latin typeface="Cambria Math" panose="02040503050406030204" pitchFamily="18" charset="0"/>
                            <a:cs typeface="Times New Roman" panose="02020603050405020304" pitchFamily="18" charset="0"/>
                          </a:rPr>
                          <m:t>𝑅</m:t>
                        </m:r>
                      </m:e>
                      <m:sup>
                        <m:r>
                          <a:rPr lang="en-IN" sz="1900" b="0" i="1" smtClean="0">
                            <a:latin typeface="Cambria Math" panose="02040503050406030204" pitchFamily="18" charset="0"/>
                            <a:cs typeface="Times New Roman" panose="02020603050405020304" pitchFamily="18" charset="0"/>
                          </a:rPr>
                          <m:t>2</m:t>
                        </m:r>
                      </m:sup>
                    </m:sSup>
                  </m:oMath>
                </a14:m>
                <a:r>
                  <a:rPr lang="en-IN" sz="1900" dirty="0">
                    <a:latin typeface="Times New Roman" panose="02020603050405020304" pitchFamily="18" charset="0"/>
                    <a:cs typeface="Times New Roman" panose="02020603050405020304" pitchFamily="18" charset="0"/>
                  </a:rPr>
                  <a:t>     </a:t>
                </a:r>
              </a:p>
              <a:p>
                <a:pPr marL="1430338" indent="-446088">
                  <a:buFont typeface="+mj-lt"/>
                  <a:buAutoNum type="arabicPeriod"/>
                </a:pPr>
                <a:r>
                  <a:rPr lang="en-IN" sz="1900" dirty="0">
                    <a:latin typeface="Times New Roman" panose="02020603050405020304" pitchFamily="18" charset="0"/>
                    <a:cs typeface="Times New Roman" panose="02020603050405020304" pitchFamily="18" charset="0"/>
                  </a:rPr>
                  <a:t>Convert kg/ha to hg/ha for yield metrics</a:t>
                </a:r>
              </a:p>
              <a:p>
                <a:pPr marL="446088" indent="-352425">
                  <a:buFont typeface="+mj-lt"/>
                  <a:buAutoNum type="arabicPeriod" startAt="4"/>
                </a:pPr>
                <a:r>
                  <a:rPr lang="en-IN" sz="1900" dirty="0">
                    <a:latin typeface="Times New Roman" panose="02020603050405020304" pitchFamily="18" charset="0"/>
                    <a:cs typeface="Times New Roman" panose="02020603050405020304" pitchFamily="18" charset="0"/>
                  </a:rPr>
                  <a:t>Results &amp;  Deployment:  </a:t>
                </a:r>
              </a:p>
              <a:p>
                <a:pPr marL="539750" indent="-93663"/>
                <a:r>
                  <a:rPr lang="en-IN" sz="1900" dirty="0">
                    <a:latin typeface="Times New Roman" panose="02020603050405020304" pitchFamily="18" charset="0"/>
                    <a:cs typeface="Times New Roman" panose="02020603050405020304" pitchFamily="18" charset="0"/>
                  </a:rPr>
                  <a:t>    Visualize results  (bar charts, correlation heatmap, scatter plots)</a:t>
                </a:r>
              </a:p>
              <a:p>
                <a:pPr marL="809625"/>
                <a:r>
                  <a:rPr lang="en-IN" sz="1900" dirty="0">
                    <a:latin typeface="Times New Roman" panose="02020603050405020304" pitchFamily="18" charset="0"/>
                    <a:cs typeface="Times New Roman" panose="02020603050405020304" pitchFamily="18" charset="0"/>
                  </a:rPr>
                  <a:t>Save trained model for futher predictions</a:t>
                </a: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71C69CD0-AA2D-D450-A56D-A9AE318C5658}"/>
                  </a:ext>
                </a:extLst>
              </p:cNvPr>
              <p:cNvSpPr>
                <a:spLocks noGrp="1" noRot="1" noChangeAspect="1" noMove="1" noResize="1" noEditPoints="1" noAdjustHandles="1" noChangeArrowheads="1" noChangeShapeType="1" noTextEdit="1"/>
              </p:cNvSpPr>
              <p:nvPr>
                <p:ph type="body" idx="1"/>
              </p:nvPr>
            </p:nvSpPr>
            <p:spPr>
              <a:xfrm>
                <a:off x="881428" y="91587"/>
                <a:ext cx="10601325" cy="6070924"/>
              </a:xfrm>
              <a:blipFill>
                <a:blip r:embed="rId2"/>
                <a:stretch>
                  <a:fillRect b="-1305"/>
                </a:stretch>
              </a:blipFill>
            </p:spPr>
            <p:txBody>
              <a:bodyPr/>
              <a:lstStyle/>
              <a:p>
                <a:r>
                  <a:rPr lang="en-IN">
                    <a:noFill/>
                  </a:rPr>
                  <a:t> </a:t>
                </a:r>
              </a:p>
            </p:txBody>
          </p:sp>
        </mc:Fallback>
      </mc:AlternateContent>
      <p:sp>
        <p:nvSpPr>
          <p:cNvPr id="2" name="Rectangle 1"/>
          <p:cNvSpPr/>
          <p:nvPr/>
        </p:nvSpPr>
        <p:spPr>
          <a:xfrm>
            <a:off x="1164382" y="6419462"/>
            <a:ext cx="1233030" cy="338554"/>
          </a:xfrm>
          <a:prstGeom prst="rect">
            <a:avLst/>
          </a:prstGeom>
        </p:spPr>
        <p:txBody>
          <a:bodyPr wrap="none">
            <a:spAutoFit/>
          </a:bodyPr>
          <a:lstStyle/>
          <a:p>
            <a:pPr lvl="0"/>
            <a:r>
              <a:rPr lang="en-US" sz="1600" dirty="0">
                <a:solidFill>
                  <a:schemeClr val="dk1"/>
                </a:solidFill>
                <a:latin typeface="Cambria"/>
                <a:ea typeface="Cambria"/>
                <a:cs typeface="Cambria"/>
                <a:sym typeface="Cambria"/>
              </a:rPr>
              <a:t>28-03-2025</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12</a:t>
            </a:fld>
            <a:endParaRPr lang="en-US" sz="1600" dirty="0"/>
          </a:p>
        </p:txBody>
      </p:sp>
    </p:spTree>
    <p:extLst>
      <p:ext uri="{BB962C8B-B14F-4D97-AF65-F5344CB8AC3E}">
        <p14:creationId xmlns:p14="http://schemas.microsoft.com/office/powerpoint/2010/main" val="28920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06B6-97F1-FF5F-ED2E-4C2FE2727184}"/>
              </a:ext>
            </a:extLst>
          </p:cNvPr>
          <p:cNvSpPr>
            <a:spLocks noGrp="1"/>
          </p:cNvSpPr>
          <p:nvPr>
            <p:ph type="title"/>
          </p:nvPr>
        </p:nvSpPr>
        <p:spPr>
          <a:xfrm>
            <a:off x="1295400" y="381000"/>
            <a:ext cx="9601200" cy="710682"/>
          </a:xfrm>
        </p:spPr>
        <p:txBody>
          <a:bodyPr>
            <a:normAutofit/>
          </a:bodyPr>
          <a:lstStyle/>
          <a:p>
            <a:pPr algn="ctr"/>
            <a:r>
              <a:rPr lang="en-IN" sz="2800" dirty="0"/>
              <a:t>DATASET</a:t>
            </a:r>
          </a:p>
        </p:txBody>
      </p:sp>
      <p:sp>
        <p:nvSpPr>
          <p:cNvPr id="3" name="Text Placeholder 2">
            <a:extLst>
              <a:ext uri="{FF2B5EF4-FFF2-40B4-BE49-F238E27FC236}">
                <a16:creationId xmlns:a16="http://schemas.microsoft.com/office/drawing/2014/main" id="{CDEEC9EA-B214-CE6C-9907-738F81EF814F}"/>
              </a:ext>
            </a:extLst>
          </p:cNvPr>
          <p:cNvSpPr>
            <a:spLocks noGrp="1"/>
          </p:cNvSpPr>
          <p:nvPr>
            <p:ph type="body" idx="1"/>
          </p:nvPr>
        </p:nvSpPr>
        <p:spPr>
          <a:xfrm>
            <a:off x="895739" y="1017038"/>
            <a:ext cx="11028783" cy="5169158"/>
          </a:xfrm>
        </p:spPr>
        <p:txBody>
          <a:bodyPr>
            <a:normAutofit/>
          </a:bodyPr>
          <a:lstStyle/>
          <a:p>
            <a:pPr marL="571500" indent="-457200">
              <a:buAutoNum type="arabicPeriod"/>
            </a:pPr>
            <a:r>
              <a:rPr lang="en-IN" b="1" dirty="0">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Yield_Prediction.csv</a:t>
            </a:r>
          </a:p>
          <a:p>
            <a:pPr marL="571500" indent="-457200">
              <a:buAutoNum type="arabicPeriod"/>
            </a:pPr>
            <a:r>
              <a:rPr lang="en-IN" b="1" dirty="0">
                <a:latin typeface="Times New Roman" panose="02020603050405020304" pitchFamily="18" charset="0"/>
                <a:cs typeface="Times New Roman" panose="02020603050405020304" pitchFamily="18" charset="0"/>
              </a:rPr>
              <a:t>Source: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Available in open datasets (e.g., Kaggle).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457200">
              <a:buAutoNum type="arabicPeriod"/>
            </a:pPr>
            <a:r>
              <a:rPr lang="en-US" b="1" dirty="0">
                <a:latin typeface="Times New Roman" panose="02020603050405020304" pitchFamily="18" charset="0"/>
                <a:cs typeface="Times New Roman" panose="02020603050405020304" pitchFamily="18" charset="0"/>
              </a:rPr>
              <a:t>Number of Records:</a:t>
            </a:r>
            <a:r>
              <a:rPr lang="en-US" dirty="0">
                <a:latin typeface="Times New Roman" panose="02020603050405020304" pitchFamily="18" charset="0"/>
                <a:cs typeface="Times New Roman" panose="02020603050405020304" pitchFamily="18" charset="0"/>
              </a:rPr>
              <a:t> 28,242</a:t>
            </a:r>
          </a:p>
          <a:p>
            <a:pPr marL="571500" indent="-457200">
              <a:buAutoNum type="arabicPeriod"/>
            </a:pPr>
            <a:r>
              <a:rPr lang="en-US" b="1" dirty="0">
                <a:latin typeface="Times New Roman" panose="02020603050405020304" pitchFamily="18" charset="0"/>
                <a:cs typeface="Times New Roman" panose="02020603050405020304" pitchFamily="18" charset="0"/>
              </a:rPr>
              <a:t>Number of Attributes (Features):</a:t>
            </a:r>
            <a:r>
              <a:rPr lang="en-US" dirty="0">
                <a:latin typeface="Times New Roman" panose="02020603050405020304" pitchFamily="18" charset="0"/>
                <a:cs typeface="Times New Roman" panose="02020603050405020304" pitchFamily="18" charset="0"/>
              </a:rPr>
              <a:t> 7</a:t>
            </a:r>
            <a:endParaRPr lang="en-US" b="1" dirty="0">
              <a:latin typeface="Times New Roman" panose="02020603050405020304" pitchFamily="18" charset="0"/>
              <a:cs typeface="Times New Roman" panose="02020603050405020304" pitchFamily="18" charset="0"/>
            </a:endParaRP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      Dataset Link: </a:t>
            </a:r>
            <a:r>
              <a:rPr lang="en-US" dirty="0">
                <a:latin typeface="Times New Roman" panose="02020603050405020304" pitchFamily="18" charset="0"/>
                <a:cs typeface="Times New Roman" panose="02020603050405020304" pitchFamily="18" charset="0"/>
              </a:rPr>
              <a:t>https://www.kaggle.com/code/kushagranull/crop-yield-prediction/input</a:t>
            </a:r>
          </a:p>
          <a:p>
            <a:pPr>
              <a:buNone/>
            </a:pPr>
            <a:endParaRPr lang="en-IN" dirty="0"/>
          </a:p>
          <a:p>
            <a:pPr>
              <a:buNone/>
            </a:pPr>
            <a:endParaRPr lang="en-IN"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a:p>
            <a:pPr marL="571500" indent="-457200">
              <a:buAutoNum type="arabicPeriod"/>
            </a:pP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802CD96-AFD6-85F5-4A28-6C02BC17AE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93797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7DDF-0A07-9E95-A409-266EB2DFDDC5}"/>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FEATURES</a:t>
            </a:r>
            <a:endParaRPr lang="en-IN" sz="2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F4368D0-384F-32BD-5628-8AB1D0F20A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ADB5ED7C-09C5-7F5C-09AA-4CC68216D4E2}"/>
              </a:ext>
            </a:extLst>
          </p:cNvPr>
          <p:cNvPicPr>
            <a:picLocks noChangeAspect="1"/>
          </p:cNvPicPr>
          <p:nvPr/>
        </p:nvPicPr>
        <p:blipFill>
          <a:blip r:embed="rId2"/>
          <a:stretch>
            <a:fillRect/>
          </a:stretch>
        </p:blipFill>
        <p:spPr>
          <a:xfrm>
            <a:off x="2696546" y="1673571"/>
            <a:ext cx="6375335" cy="3815161"/>
          </a:xfrm>
          <a:prstGeom prst="rect">
            <a:avLst/>
          </a:prstGeom>
        </p:spPr>
      </p:pic>
    </p:spTree>
    <p:extLst>
      <p:ext uri="{BB962C8B-B14F-4D97-AF65-F5344CB8AC3E}">
        <p14:creationId xmlns:p14="http://schemas.microsoft.com/office/powerpoint/2010/main" val="408788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1003458" y="-64836"/>
            <a:ext cx="10735062" cy="47341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200"/>
              <a:buFont typeface="Cambria"/>
              <a:buNone/>
            </a:pPr>
            <a:r>
              <a:rPr lang="en-US" sz="2800" dirty="0">
                <a:latin typeface="Times New Roman" panose="02020603050405020304" pitchFamily="18" charset="0"/>
                <a:cs typeface="Times New Roman" panose="02020603050405020304" pitchFamily="18" charset="0"/>
                <a:sym typeface="Cambria"/>
              </a:rPr>
              <a:t>RESULTS AND DISCUSSION</a:t>
            </a:r>
            <a:endParaRPr sz="2800" dirty="0">
              <a:latin typeface="Times New Roman" panose="02020603050405020304" pitchFamily="18" charset="0"/>
              <a:cs typeface="Times New Roman" panose="02020603050405020304" pitchFamily="18" charset="0"/>
            </a:endParaRPr>
          </a:p>
        </p:txBody>
      </p:sp>
      <p:sp>
        <p:nvSpPr>
          <p:cNvPr id="189" name="Google Shape;189;p12"/>
          <p:cNvSpPr/>
          <p:nvPr/>
        </p:nvSpPr>
        <p:spPr>
          <a:xfrm>
            <a:off x="1165147" y="6419462"/>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192" name="Google Shape;192;p12"/>
          <p:cNvSpPr txBox="1"/>
          <p:nvPr/>
        </p:nvSpPr>
        <p:spPr>
          <a:xfrm>
            <a:off x="790574" y="942975"/>
            <a:ext cx="637222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b="1" dirty="0">
              <a:solidFill>
                <a:schemeClr val="dk1"/>
              </a:solidFill>
              <a:latin typeface="Cambria"/>
              <a:ea typeface="Cambria"/>
              <a:cs typeface="Cambria"/>
              <a:sym typeface="Cambria"/>
            </a:endParaRPr>
          </a:p>
          <a:p>
            <a:pPr marL="0" marR="0" lvl="0" indent="0" algn="l" rtl="0">
              <a:spcBef>
                <a:spcPts val="0"/>
              </a:spcBef>
              <a:spcAft>
                <a:spcPts val="0"/>
              </a:spcAft>
              <a:buNone/>
            </a:pPr>
            <a:endParaRPr sz="1400" dirty="0">
              <a:solidFill>
                <a:schemeClr val="dk1"/>
              </a:solidFill>
              <a:latin typeface="Cambria"/>
              <a:ea typeface="Cambria"/>
              <a:cs typeface="Cambria"/>
              <a:sym typeface="Cambria"/>
            </a:endParaRPr>
          </a:p>
        </p:txBody>
      </p:sp>
      <p:pic>
        <p:nvPicPr>
          <p:cNvPr id="8" name="Picture 7">
            <a:extLst>
              <a:ext uri="{FF2B5EF4-FFF2-40B4-BE49-F238E27FC236}">
                <a16:creationId xmlns:a16="http://schemas.microsoft.com/office/drawing/2014/main" id="{73E39095-75A3-6172-3DA4-FEDA157EEF5A}"/>
              </a:ext>
            </a:extLst>
          </p:cNvPr>
          <p:cNvPicPr>
            <a:picLocks noChangeAspect="1"/>
          </p:cNvPicPr>
          <p:nvPr/>
        </p:nvPicPr>
        <p:blipFill>
          <a:blip r:embed="rId3"/>
          <a:stretch>
            <a:fillRect/>
          </a:stretch>
        </p:blipFill>
        <p:spPr>
          <a:xfrm>
            <a:off x="1305343" y="1360299"/>
            <a:ext cx="3863816" cy="2457493"/>
          </a:xfrm>
          <a:prstGeom prst="rect">
            <a:avLst/>
          </a:prstGeom>
        </p:spPr>
      </p:pic>
      <p:pic>
        <p:nvPicPr>
          <p:cNvPr id="10" name="Picture 9">
            <a:extLst>
              <a:ext uri="{FF2B5EF4-FFF2-40B4-BE49-F238E27FC236}">
                <a16:creationId xmlns:a16="http://schemas.microsoft.com/office/drawing/2014/main" id="{122093D5-85AC-8883-EF65-D8443621E027}"/>
              </a:ext>
            </a:extLst>
          </p:cNvPr>
          <p:cNvPicPr>
            <a:picLocks noChangeAspect="1"/>
          </p:cNvPicPr>
          <p:nvPr/>
        </p:nvPicPr>
        <p:blipFill>
          <a:blip r:embed="rId4"/>
          <a:stretch>
            <a:fillRect/>
          </a:stretch>
        </p:blipFill>
        <p:spPr>
          <a:xfrm>
            <a:off x="6839405" y="1360298"/>
            <a:ext cx="3863815" cy="2394993"/>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15</a:t>
            </a:fld>
            <a:endParaRPr lang="en-US" sz="1600" dirty="0"/>
          </a:p>
        </p:txBody>
      </p:sp>
      <p:sp>
        <p:nvSpPr>
          <p:cNvPr id="9" name="Rectangle 8"/>
          <p:cNvSpPr/>
          <p:nvPr/>
        </p:nvSpPr>
        <p:spPr>
          <a:xfrm>
            <a:off x="3423741" y="2798561"/>
            <a:ext cx="184731" cy="400110"/>
          </a:xfrm>
          <a:prstGeom prst="rect">
            <a:avLst/>
          </a:prstGeom>
        </p:spPr>
        <p:txBody>
          <a:bodyPr wrap="none">
            <a:spAutoFit/>
          </a:bodyPr>
          <a:lstStyle/>
          <a:p>
            <a:pPr lvl="0" algn="ctr"/>
            <a:endParaRPr lang="en-US" sz="2000" dirty="0">
              <a:solidFill>
                <a:schemeClr val="dk1"/>
              </a:solidFill>
              <a:latin typeface="Times New Roman" panose="02020603050405020304" pitchFamily="18" charset="0"/>
              <a:ea typeface="Cambria"/>
              <a:cs typeface="Times New Roman" panose="02020603050405020304" pitchFamily="18" charset="0"/>
              <a:sym typeface="Cambria"/>
            </a:endParaRPr>
          </a:p>
        </p:txBody>
      </p:sp>
      <p:sp>
        <p:nvSpPr>
          <p:cNvPr id="16" name="TextBox 15">
            <a:extLst>
              <a:ext uri="{FF2B5EF4-FFF2-40B4-BE49-F238E27FC236}">
                <a16:creationId xmlns:a16="http://schemas.microsoft.com/office/drawing/2014/main" id="{C330C05E-173D-6AD4-35BD-B5745A17C877}"/>
              </a:ext>
            </a:extLst>
          </p:cNvPr>
          <p:cNvSpPr txBox="1"/>
          <p:nvPr/>
        </p:nvSpPr>
        <p:spPr>
          <a:xfrm>
            <a:off x="2237013" y="4223300"/>
            <a:ext cx="7588121" cy="400110"/>
          </a:xfrm>
          <a:prstGeom prst="rect">
            <a:avLst/>
          </a:prstGeom>
          <a:noFill/>
        </p:spPr>
        <p:txBody>
          <a:bodyPr wrap="square">
            <a:spAutoFit/>
          </a:bodyPr>
          <a:lstStyle/>
          <a:p>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 Fig(1) :MSE                                                                   Fig(2):RMSE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F127A4-C548-509A-CB21-48622989CF50}"/>
              </a:ext>
            </a:extLst>
          </p:cNvPr>
          <p:cNvSpPr>
            <a:spLocks noGrp="1"/>
          </p:cNvSpPr>
          <p:nvPr>
            <p:ph type="body" idx="1"/>
          </p:nvPr>
        </p:nvSpPr>
        <p:spPr>
          <a:xfrm>
            <a:off x="858416" y="373224"/>
            <a:ext cx="10038184" cy="5570376"/>
          </a:xfrm>
        </p:spPr>
        <p:txBody>
          <a:bodyPr/>
          <a:lstStyle/>
          <a:p>
            <a:pPr marL="114300" indent="0">
              <a:buNone/>
            </a:pPr>
            <a:r>
              <a:rPr lang="en-IN" dirty="0"/>
              <a:t>                                                                    </a:t>
            </a:r>
          </a:p>
          <a:p>
            <a:endParaRPr lang="en-IN" dirty="0"/>
          </a:p>
          <a:p>
            <a:endParaRPr lang="en-IN" dirty="0"/>
          </a:p>
          <a:p>
            <a:endParaRPr lang="en-IN" dirty="0"/>
          </a:p>
          <a:p>
            <a:endParaRPr lang="en-IN" dirty="0"/>
          </a:p>
          <a:p>
            <a:endParaRPr lang="en-IN" dirty="0"/>
          </a:p>
          <a:p>
            <a:endParaRPr lang="en-IN" dirty="0"/>
          </a:p>
          <a:p>
            <a:pPr marL="114300" indent="0">
              <a:buNone/>
            </a:pPr>
            <a:r>
              <a:rPr lang="en-US" sz="20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sym typeface="Cambria"/>
              </a:rPr>
              <a:t>                           Fig(3) :MAE      </a:t>
            </a:r>
          </a:p>
          <a:p>
            <a:endParaRPr lang="en-IN" dirty="0"/>
          </a:p>
        </p:txBody>
      </p:sp>
      <p:sp>
        <p:nvSpPr>
          <p:cNvPr id="4" name="Slide Number Placeholder 3">
            <a:extLst>
              <a:ext uri="{FF2B5EF4-FFF2-40B4-BE49-F238E27FC236}">
                <a16:creationId xmlns:a16="http://schemas.microsoft.com/office/drawing/2014/main" id="{F242AD19-5D9C-882E-D803-681AAC30E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Picture 4">
            <a:extLst>
              <a:ext uri="{FF2B5EF4-FFF2-40B4-BE49-F238E27FC236}">
                <a16:creationId xmlns:a16="http://schemas.microsoft.com/office/drawing/2014/main" id="{25901937-44C2-2D4F-64A8-CD67633F877F}"/>
              </a:ext>
            </a:extLst>
          </p:cNvPr>
          <p:cNvPicPr>
            <a:picLocks noChangeAspect="1"/>
          </p:cNvPicPr>
          <p:nvPr/>
        </p:nvPicPr>
        <p:blipFill>
          <a:blip r:embed="rId2"/>
          <a:stretch>
            <a:fillRect/>
          </a:stretch>
        </p:blipFill>
        <p:spPr>
          <a:xfrm>
            <a:off x="1576874" y="1450513"/>
            <a:ext cx="3881534" cy="2468762"/>
          </a:xfrm>
          <a:prstGeom prst="rect">
            <a:avLst/>
          </a:prstGeom>
        </p:spPr>
      </p:pic>
      <p:pic>
        <p:nvPicPr>
          <p:cNvPr id="6" name="Picture 5">
            <a:extLst>
              <a:ext uri="{FF2B5EF4-FFF2-40B4-BE49-F238E27FC236}">
                <a16:creationId xmlns:a16="http://schemas.microsoft.com/office/drawing/2014/main" id="{C384F5EA-6E31-24C5-6DA5-501F72C16085}"/>
              </a:ext>
            </a:extLst>
          </p:cNvPr>
          <p:cNvPicPr>
            <a:picLocks noChangeAspect="1"/>
          </p:cNvPicPr>
          <p:nvPr/>
        </p:nvPicPr>
        <p:blipFill>
          <a:blip r:embed="rId3"/>
          <a:stretch>
            <a:fillRect/>
          </a:stretch>
        </p:blipFill>
        <p:spPr>
          <a:xfrm>
            <a:off x="7023091" y="1450513"/>
            <a:ext cx="3873508" cy="2401001"/>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7B11ED9-E02B-F119-BA76-5BB76D2BDD62}"/>
                  </a:ext>
                </a:extLst>
              </p:cNvPr>
              <p:cNvSpPr txBox="1"/>
              <p:nvPr/>
            </p:nvSpPr>
            <p:spPr>
              <a:xfrm>
                <a:off x="5661350" y="4162083"/>
                <a:ext cx="6097554" cy="400110"/>
              </a:xfrm>
              <a:prstGeom prst="rect">
                <a:avLst/>
              </a:prstGeom>
              <a:noFill/>
            </p:spPr>
            <p:txBody>
              <a:bodyPr wrap="square">
                <a:spAutoFit/>
              </a:bodyPr>
              <a:lstStyle/>
              <a:p>
                <a:pPr lvl="0" algn="ctr"/>
                <a:r>
                  <a:rPr lang="en-US" sz="2000" dirty="0">
                    <a:solidFill>
                      <a:schemeClr val="dk1"/>
                    </a:solidFill>
                    <a:latin typeface="Times New Roman" panose="02020603050405020304" pitchFamily="18" charset="0"/>
                    <a:ea typeface="Cambria"/>
                    <a:cs typeface="Times New Roman" panose="02020603050405020304" pitchFamily="18" charset="0"/>
                    <a:sym typeface="Cambria"/>
                  </a:rPr>
                  <a:t>Fig(4): </a:t>
                </a:r>
                <a14:m>
                  <m:oMath xmlns:m="http://schemas.openxmlformats.org/officeDocument/2006/math">
                    <m:sSup>
                      <m:sSupPr>
                        <m:ctrlPr>
                          <a:rPr lang="en-IN" sz="2000" i="1">
                            <a:latin typeface="Cambria Math" panose="02040503050406030204" pitchFamily="18" charset="0"/>
                            <a:cs typeface="Times New Roman" panose="02020603050405020304" pitchFamily="18" charset="0"/>
                          </a:rPr>
                        </m:ctrlPr>
                      </m:sSupPr>
                      <m:e>
                        <m:r>
                          <a:rPr lang="en-IN" sz="2000" i="1">
                            <a:latin typeface="Cambria Math" panose="02040503050406030204" pitchFamily="18" charset="0"/>
                            <a:cs typeface="Times New Roman" panose="02020603050405020304" pitchFamily="18" charset="0"/>
                          </a:rPr>
                          <m:t>𝑅</m:t>
                        </m:r>
                      </m:e>
                      <m:sup>
                        <m:r>
                          <a:rPr lang="en-IN" sz="2000" i="1">
                            <a:latin typeface="Cambria Math" panose="02040503050406030204" pitchFamily="18" charset="0"/>
                            <a:cs typeface="Times New Roman" panose="02020603050405020304" pitchFamily="18" charset="0"/>
                          </a:rPr>
                          <m:t>2</m:t>
                        </m:r>
                      </m:sup>
                    </m:sSup>
                  </m:oMath>
                </a14:m>
                <a:endParaRPr lang="en-US" sz="2000" dirty="0">
                  <a:solidFill>
                    <a:schemeClr val="dk1"/>
                  </a:solidFill>
                  <a:latin typeface="Times New Roman" panose="02020603050405020304" pitchFamily="18" charset="0"/>
                  <a:ea typeface="Cambria"/>
                  <a:cs typeface="Times New Roman" panose="02020603050405020304" pitchFamily="18" charset="0"/>
                  <a:sym typeface="Cambria"/>
                </a:endParaRPr>
              </a:p>
            </p:txBody>
          </p:sp>
        </mc:Choice>
        <mc:Fallback>
          <p:sp>
            <p:nvSpPr>
              <p:cNvPr id="9" name="TextBox 8">
                <a:extLst>
                  <a:ext uri="{FF2B5EF4-FFF2-40B4-BE49-F238E27FC236}">
                    <a16:creationId xmlns:a16="http://schemas.microsoft.com/office/drawing/2014/main" id="{F7B11ED9-E02B-F119-BA76-5BB76D2BDD62}"/>
                  </a:ext>
                </a:extLst>
              </p:cNvPr>
              <p:cNvSpPr txBox="1">
                <a:spLocks noRot="1" noChangeAspect="1" noMove="1" noResize="1" noEditPoints="1" noAdjustHandles="1" noChangeArrowheads="1" noChangeShapeType="1" noTextEdit="1"/>
              </p:cNvSpPr>
              <p:nvPr/>
            </p:nvSpPr>
            <p:spPr>
              <a:xfrm>
                <a:off x="5661350" y="4162083"/>
                <a:ext cx="6097554" cy="400110"/>
              </a:xfrm>
              <a:prstGeom prst="rect">
                <a:avLst/>
              </a:prstGeom>
              <a:blipFill>
                <a:blip r:embed="rId4"/>
                <a:stretch>
                  <a:fillRect t="-9231" b="-27692"/>
                </a:stretch>
              </a:blipFill>
            </p:spPr>
            <p:txBody>
              <a:bodyPr/>
              <a:lstStyle/>
              <a:p>
                <a:r>
                  <a:rPr lang="en-IN">
                    <a:noFill/>
                  </a:rPr>
                  <a:t> </a:t>
                </a:r>
              </a:p>
            </p:txBody>
          </p:sp>
        </mc:Fallback>
      </mc:AlternateContent>
    </p:spTree>
    <p:extLst>
      <p:ext uri="{BB962C8B-B14F-4D97-AF65-F5344CB8AC3E}">
        <p14:creationId xmlns:p14="http://schemas.microsoft.com/office/powerpoint/2010/main" val="292951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42F784-5460-59E2-CFE2-DB3ECFC4E572}"/>
              </a:ext>
            </a:extLst>
          </p:cNvPr>
          <p:cNvPicPr>
            <a:picLocks noChangeAspect="1"/>
          </p:cNvPicPr>
          <p:nvPr/>
        </p:nvPicPr>
        <p:blipFill>
          <a:blip r:embed="rId2"/>
          <a:stretch>
            <a:fillRect/>
          </a:stretch>
        </p:blipFill>
        <p:spPr>
          <a:xfrm>
            <a:off x="625151" y="468922"/>
            <a:ext cx="4655720" cy="4210329"/>
          </a:xfrm>
          <a:prstGeom prst="rect">
            <a:avLst/>
          </a:prstGeom>
        </p:spPr>
      </p:pic>
      <p:pic>
        <p:nvPicPr>
          <p:cNvPr id="6" name="Picture 5">
            <a:extLst>
              <a:ext uri="{FF2B5EF4-FFF2-40B4-BE49-F238E27FC236}">
                <a16:creationId xmlns:a16="http://schemas.microsoft.com/office/drawing/2014/main" id="{E22DA1F6-5186-454C-1FB6-003E1E8F8DAC}"/>
              </a:ext>
            </a:extLst>
          </p:cNvPr>
          <p:cNvPicPr>
            <a:picLocks noChangeAspect="1"/>
          </p:cNvPicPr>
          <p:nvPr/>
        </p:nvPicPr>
        <p:blipFill>
          <a:blip r:embed="rId3"/>
          <a:stretch>
            <a:fillRect/>
          </a:stretch>
        </p:blipFill>
        <p:spPr>
          <a:xfrm>
            <a:off x="6279502" y="401816"/>
            <a:ext cx="5425264" cy="3945808"/>
          </a:xfrm>
          <a:prstGeom prst="rect">
            <a:avLst/>
          </a:prstGeom>
        </p:spPr>
      </p:pic>
      <p:sp>
        <p:nvSpPr>
          <p:cNvPr id="2" name="Rectangle 1"/>
          <p:cNvSpPr/>
          <p:nvPr/>
        </p:nvSpPr>
        <p:spPr>
          <a:xfrm>
            <a:off x="1164382" y="6419462"/>
            <a:ext cx="1233030" cy="338554"/>
          </a:xfrm>
          <a:prstGeom prst="rect">
            <a:avLst/>
          </a:prstGeom>
        </p:spPr>
        <p:txBody>
          <a:bodyPr wrap="none">
            <a:spAutoFit/>
          </a:bodyPr>
          <a:lstStyle/>
          <a:p>
            <a:pPr lvl="0"/>
            <a:r>
              <a:rPr lang="en-US" sz="1600" dirty="0">
                <a:solidFill>
                  <a:schemeClr val="dk1"/>
                </a:solidFill>
                <a:latin typeface="Cambria"/>
                <a:ea typeface="Cambria"/>
                <a:cs typeface="Cambria"/>
                <a:sym typeface="Cambria"/>
              </a:rPr>
              <a:t>28-03-2025</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17</a:t>
            </a:fld>
            <a:endParaRPr lang="en-US" sz="1600" dirty="0"/>
          </a:p>
        </p:txBody>
      </p:sp>
      <p:sp>
        <p:nvSpPr>
          <p:cNvPr id="7" name="Rectangle 6"/>
          <p:cNvSpPr/>
          <p:nvPr/>
        </p:nvSpPr>
        <p:spPr>
          <a:xfrm>
            <a:off x="6401606" y="5224481"/>
            <a:ext cx="5320687" cy="400110"/>
          </a:xfrm>
          <a:prstGeom prst="rect">
            <a:avLst/>
          </a:prstGeom>
        </p:spPr>
        <p:txBody>
          <a:bodyPr wrap="none">
            <a:spAutoFit/>
          </a:bodyPr>
          <a:lstStyle/>
          <a:p>
            <a:pPr lvl="0" algn="ctr"/>
            <a:r>
              <a:rPr lang="en-US" sz="2000" dirty="0">
                <a:solidFill>
                  <a:schemeClr val="dk1"/>
                </a:solidFill>
                <a:latin typeface="Times New Roman" panose="02020603050405020304" pitchFamily="18" charset="0"/>
                <a:ea typeface="Cambria"/>
                <a:cs typeface="Times New Roman" panose="02020603050405020304" pitchFamily="18" charset="0"/>
                <a:sym typeface="Cambria"/>
              </a:rPr>
              <a:t>                Fig(6): Actual Yield vs Predicted Yield </a:t>
            </a:r>
          </a:p>
        </p:txBody>
      </p:sp>
      <p:sp>
        <p:nvSpPr>
          <p:cNvPr id="8" name="Rectangle 7"/>
          <p:cNvSpPr/>
          <p:nvPr/>
        </p:nvSpPr>
        <p:spPr>
          <a:xfrm>
            <a:off x="813114" y="5224480"/>
            <a:ext cx="3853940" cy="400110"/>
          </a:xfrm>
          <a:prstGeom prst="rect">
            <a:avLst/>
          </a:prstGeom>
        </p:spPr>
        <p:txBody>
          <a:bodyPr wrap="none">
            <a:spAutoFit/>
          </a:bodyPr>
          <a:lstStyle/>
          <a:p>
            <a:pPr lvl="0" algn="ctr"/>
            <a:r>
              <a:rPr lang="en-US" sz="2000" dirty="0">
                <a:solidFill>
                  <a:schemeClr val="dk1"/>
                </a:solidFill>
                <a:latin typeface="Times New Roman" panose="02020603050405020304" pitchFamily="18" charset="0"/>
                <a:ea typeface="Cambria"/>
                <a:cs typeface="Times New Roman" panose="02020603050405020304" pitchFamily="18" charset="0"/>
                <a:sym typeface="Cambria"/>
              </a:rPr>
              <a:t>Fig(5): Existing vs Proposed Model</a:t>
            </a:r>
          </a:p>
        </p:txBody>
      </p:sp>
    </p:spTree>
    <p:extLst>
      <p:ext uri="{BB962C8B-B14F-4D97-AF65-F5344CB8AC3E}">
        <p14:creationId xmlns:p14="http://schemas.microsoft.com/office/powerpoint/2010/main" val="245998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title"/>
          </p:nvPr>
        </p:nvSpPr>
        <p:spPr>
          <a:xfrm>
            <a:off x="2034073" y="-177282"/>
            <a:ext cx="8024327" cy="13062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200"/>
              <a:buFont typeface="Cambria"/>
              <a:buNone/>
            </a:pP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200" name="Google Shape;200;p13"/>
          <p:cNvSpPr txBox="1">
            <a:spLocks noGrp="1"/>
          </p:cNvSpPr>
          <p:nvPr>
            <p:ph type="body" idx="1"/>
          </p:nvPr>
        </p:nvSpPr>
        <p:spPr>
          <a:xfrm>
            <a:off x="1025036" y="902007"/>
            <a:ext cx="10065727" cy="4349931"/>
          </a:xfrm>
          <a:prstGeom prst="rect">
            <a:avLst/>
          </a:prstGeom>
          <a:noFill/>
          <a:ln>
            <a:noFill/>
          </a:ln>
        </p:spPr>
        <p:txBody>
          <a:bodyPr spcFirstLastPara="1" wrap="square" lIns="91425" tIns="45700" rIns="91425" bIns="45700" anchor="t" anchorCtr="0">
            <a:normAutofit/>
          </a:bodyPr>
          <a:lstStyle/>
          <a:p>
            <a:pPr marL="45720" lvl="0" indent="0" algn="just" rtl="0">
              <a:lnSpc>
                <a:spcPct val="90000"/>
              </a:lnSpc>
              <a:spcBef>
                <a:spcPts val="0"/>
              </a:spcBef>
              <a:spcAft>
                <a:spcPts val="0"/>
              </a:spcAft>
              <a:buSzPts val="2000"/>
              <a:buNone/>
            </a:pPr>
            <a:endParaRPr lang="en-US" sz="1800" dirty="0">
              <a:latin typeface="Times New Roman" panose="02020603050405020304" pitchFamily="18" charset="0"/>
              <a:cs typeface="Times New Roman" panose="02020603050405020304" pitchFamily="18" charset="0"/>
            </a:endParaRPr>
          </a:p>
          <a:p>
            <a:pPr marL="388620" algn="just">
              <a:spcBef>
                <a:spcPts val="0"/>
              </a:spcBef>
              <a:buSzPts val="2000"/>
            </a:pPr>
            <a:r>
              <a:rPr lang="en-US" dirty="0">
                <a:latin typeface="Times New Roman" panose="02020603050405020304" pitchFamily="18" charset="0"/>
                <a:cs typeface="Times New Roman" panose="02020603050405020304" pitchFamily="18" charset="0"/>
              </a:rPr>
              <a:t>The GEMLP Model significantly improves crop yield estimation using linear regression, polynomial transformation, and ensemble learning techniques to make better predictions.</a:t>
            </a:r>
          </a:p>
          <a:p>
            <a:pPr marL="45720" indent="0" algn="just">
              <a:spcBef>
                <a:spcPts val="0"/>
              </a:spcBef>
              <a:buSzPts val="2000"/>
              <a:buNone/>
            </a:pPr>
            <a:endParaRPr lang="en-US" dirty="0">
              <a:latin typeface="Times New Roman" panose="02020603050405020304" pitchFamily="18" charset="0"/>
              <a:cs typeface="Times New Roman" panose="02020603050405020304" pitchFamily="18" charset="0"/>
            </a:endParaRPr>
          </a:p>
          <a:p>
            <a:pPr marL="388620" algn="just">
              <a:spcBef>
                <a:spcPts val="0"/>
              </a:spcBef>
              <a:buSzPts val="2000"/>
            </a:pPr>
            <a:r>
              <a:rPr lang="en-US" dirty="0">
                <a:latin typeface="Times New Roman" panose="02020603050405020304" pitchFamily="18" charset="0"/>
                <a:cs typeface="Times New Roman" panose="02020603050405020304" pitchFamily="18" charset="0"/>
              </a:rPr>
              <a:t>The model employs various agronomic parameters for optimal resource utilization and sustainable agricultural development. </a:t>
            </a:r>
          </a:p>
          <a:p>
            <a:pPr marL="45720" indent="0" algn="just">
              <a:spcBef>
                <a:spcPts val="0"/>
              </a:spcBef>
              <a:buSzPts val="2000"/>
              <a:buNone/>
            </a:pPr>
            <a:endParaRPr lang="en-US" dirty="0">
              <a:latin typeface="Times New Roman" panose="02020603050405020304" pitchFamily="18" charset="0"/>
              <a:cs typeface="Times New Roman" panose="02020603050405020304" pitchFamily="18" charset="0"/>
            </a:endParaRPr>
          </a:p>
          <a:p>
            <a:pPr marL="388620" algn="just">
              <a:spcBef>
                <a:spcPts val="0"/>
              </a:spcBef>
              <a:buSzPts val="2000"/>
            </a:pPr>
            <a:r>
              <a:rPr lang="en-US" dirty="0">
                <a:latin typeface="Times New Roman" panose="02020603050405020304" pitchFamily="18" charset="0"/>
                <a:cs typeface="Times New Roman" panose="02020603050405020304" pitchFamily="18" charset="0"/>
              </a:rPr>
              <a:t>GEMLP Model information enables farmers, policymakers, and stakeholders to make better, data-based decisions that can enhance agricultural planning. </a:t>
            </a:r>
          </a:p>
          <a:p>
            <a:pPr marL="45720" indent="0" algn="just">
              <a:spcBef>
                <a:spcPts val="0"/>
              </a:spcBef>
              <a:buSzPts val="2000"/>
              <a:buNone/>
            </a:pPr>
            <a:endParaRPr lang="en-US" dirty="0">
              <a:latin typeface="Times New Roman" panose="02020603050405020304" pitchFamily="18" charset="0"/>
              <a:cs typeface="Times New Roman" panose="02020603050405020304" pitchFamily="18" charset="0"/>
            </a:endParaRPr>
          </a:p>
          <a:p>
            <a:pPr marL="388620" algn="just">
              <a:spcBef>
                <a:spcPts val="0"/>
              </a:spcBef>
              <a:buSzPts val="2000"/>
            </a:pPr>
            <a:r>
              <a:rPr lang="en-US" dirty="0">
                <a:latin typeface="Times New Roman" panose="02020603050405020304" pitchFamily="18" charset="0"/>
                <a:cs typeface="Times New Roman" panose="02020603050405020304" pitchFamily="18" charset="0"/>
              </a:rPr>
              <a:t>The model is scalable and extendable to other crops and geographic locations, making it increasingly applicable across the world. </a:t>
            </a:r>
          </a:p>
          <a:p>
            <a:pPr marL="45720" indent="0" algn="just">
              <a:spcBef>
                <a:spcPts val="0"/>
              </a:spcBef>
              <a:buSzPts val="2000"/>
              <a:buNone/>
            </a:pPr>
            <a:endParaRPr lang="en-US" dirty="0">
              <a:latin typeface="Times New Roman" panose="02020603050405020304" pitchFamily="18" charset="0"/>
              <a:cs typeface="Times New Roman" panose="02020603050405020304" pitchFamily="18" charset="0"/>
            </a:endParaRPr>
          </a:p>
          <a:p>
            <a:pPr marL="388620" algn="just">
              <a:spcBef>
                <a:spcPts val="0"/>
              </a:spcBef>
              <a:buSzPts val="2000"/>
            </a:pPr>
            <a:r>
              <a:rPr lang="en-US" dirty="0">
                <a:latin typeface="Times New Roman" panose="02020603050405020304" pitchFamily="18" charset="0"/>
                <a:cs typeface="Times New Roman" panose="02020603050405020304" pitchFamily="18" charset="0"/>
              </a:rPr>
              <a:t>The future work can extend the model further by including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real-time monitoring and remote sensing data, further increasing predictive capability for precision agriculture.</a:t>
            </a:r>
          </a:p>
          <a:p>
            <a:pPr marL="45720" lvl="0" indent="0" algn="just">
              <a:spcBef>
                <a:spcPts val="0"/>
              </a:spcBef>
              <a:buSzPts val="2000"/>
              <a:buNone/>
            </a:pPr>
            <a:endParaRPr lang="en-US" dirty="0">
              <a:latin typeface="Times New Roman" panose="02020603050405020304" pitchFamily="18" charset="0"/>
              <a:cs typeface="Times New Roman" panose="02020603050405020304" pitchFamily="18" charset="0"/>
            </a:endParaRPr>
          </a:p>
          <a:p>
            <a:pPr marL="45720" lvl="0" indent="0" algn="just" rtl="0">
              <a:lnSpc>
                <a:spcPct val="90000"/>
              </a:lnSpc>
              <a:spcBef>
                <a:spcPts val="0"/>
              </a:spcBef>
              <a:spcAft>
                <a:spcPts val="0"/>
              </a:spcAft>
              <a:buSzPts val="2000"/>
              <a:buNone/>
            </a:pPr>
            <a:endParaRPr dirty="0">
              <a:latin typeface="Times New Roman" panose="02020603050405020304" pitchFamily="18" charset="0"/>
              <a:cs typeface="Times New Roman" panose="02020603050405020304" pitchFamily="18" charset="0"/>
            </a:endParaRPr>
          </a:p>
        </p:txBody>
      </p:sp>
      <p:sp>
        <p:nvSpPr>
          <p:cNvPr id="201" name="Google Shape;201;p13"/>
          <p:cNvSpPr/>
          <p:nvPr/>
        </p:nvSpPr>
        <p:spPr>
          <a:xfrm>
            <a:off x="1131693" y="6419462"/>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18</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1295400" y="-377191"/>
            <a:ext cx="9601200" cy="139422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3200"/>
              <a:buFont typeface="Cambria"/>
              <a:buNone/>
            </a:pP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REFERENCES</a:t>
            </a:r>
            <a:br>
              <a:rPr lang="en-US"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208" name="Google Shape;208;p14"/>
          <p:cNvSpPr txBox="1">
            <a:spLocks noGrp="1"/>
          </p:cNvSpPr>
          <p:nvPr>
            <p:ph type="body" idx="1"/>
          </p:nvPr>
        </p:nvSpPr>
        <p:spPr>
          <a:xfrm>
            <a:off x="1019908" y="1132297"/>
            <a:ext cx="10081845" cy="4920677"/>
          </a:xfrm>
          <a:prstGeom prst="rect">
            <a:avLst/>
          </a:prstGeom>
          <a:noFill/>
          <a:ln>
            <a:noFill/>
          </a:ln>
        </p:spPr>
        <p:txBody>
          <a:bodyPr spcFirstLastPara="1" wrap="square" lIns="91425" tIns="45700" rIns="91425" bIns="45700" anchor="t" anchorCtr="0">
            <a:noAutofit/>
          </a:bodyPr>
          <a:lstStyle/>
          <a:p>
            <a:pPr marL="274320" lvl="0" indent="-228600" algn="just">
              <a:spcBef>
                <a:spcPts val="0"/>
              </a:spcBef>
              <a:buSzPct val="100000"/>
            </a:pPr>
            <a:r>
              <a:rPr lang="en-IN" dirty="0" err="1">
                <a:latin typeface="Times New Roman" panose="02020603050405020304" pitchFamily="18" charset="0"/>
                <a:cs typeface="Times New Roman" panose="02020603050405020304" pitchFamily="18" charset="0"/>
              </a:rPr>
              <a:t>Kuradusenge</a:t>
            </a:r>
            <a:r>
              <a:rPr lang="en-IN" dirty="0">
                <a:latin typeface="Times New Roman" panose="02020603050405020304" pitchFamily="18" charset="0"/>
                <a:cs typeface="Times New Roman" panose="02020603050405020304" pitchFamily="18" charset="0"/>
              </a:rPr>
              <a:t>, Martin, et al. "Crop yield prediction using machine learning models: Case of Irish potato and maize." Agriculture 13.1 (2023): 225.</a:t>
            </a:r>
          </a:p>
          <a:p>
            <a:pPr marL="274320" lvl="0" indent="-228600" algn="just">
              <a:spcBef>
                <a:spcPts val="0"/>
              </a:spcBef>
              <a:buSzPct val="100000"/>
            </a:pPr>
            <a:endParaRPr lang="en-IN" dirty="0">
              <a:latin typeface="Times New Roman" panose="02020603050405020304" pitchFamily="18" charset="0"/>
              <a:cs typeface="Times New Roman" panose="02020603050405020304" pitchFamily="18" charset="0"/>
            </a:endParaRPr>
          </a:p>
          <a:p>
            <a:pPr marL="274320" lvl="0" indent="-228600" algn="just">
              <a:spcBef>
                <a:spcPts val="0"/>
              </a:spcBef>
              <a:buSzPct val="100000"/>
            </a:pPr>
            <a:r>
              <a:rPr lang="en-US" dirty="0" err="1">
                <a:latin typeface="Times New Roman" panose="02020603050405020304" pitchFamily="18" charset="0"/>
                <a:cs typeface="Times New Roman" panose="02020603050405020304" pitchFamily="18" charset="0"/>
              </a:rPr>
              <a:t>Musanase</a:t>
            </a:r>
            <a:r>
              <a:rPr lang="en-US" dirty="0">
                <a:latin typeface="Times New Roman" panose="02020603050405020304" pitchFamily="18" charset="0"/>
                <a:cs typeface="Times New Roman" panose="02020603050405020304" pitchFamily="18" charset="0"/>
              </a:rPr>
              <a:t>, Christine, et al. "Data-driven analysis and machine learning-based crop and fertilizer recommendation system for revolutionizing farming practices." Agriculture 13.11 (2023): 2141. </a:t>
            </a:r>
          </a:p>
          <a:p>
            <a:pPr marL="45720" lvl="0" indent="0" algn="just">
              <a:spcBef>
                <a:spcPts val="0"/>
              </a:spcBef>
              <a:buSzPct val="100000"/>
              <a:buNone/>
            </a:pPr>
            <a:endParaRPr lang="en-US" dirty="0">
              <a:latin typeface="Times New Roman" panose="02020603050405020304" pitchFamily="18" charset="0"/>
              <a:cs typeface="Times New Roman" panose="02020603050405020304" pitchFamily="18" charset="0"/>
            </a:endParaRPr>
          </a:p>
          <a:p>
            <a:pPr marL="274320" lvl="0" indent="-228600" algn="just">
              <a:spcBef>
                <a:spcPts val="0"/>
              </a:spcBef>
              <a:buSzPct val="100000"/>
            </a:pPr>
            <a:r>
              <a:rPr lang="en-US" dirty="0">
                <a:latin typeface="Times New Roman" panose="02020603050405020304" pitchFamily="18" charset="0"/>
                <a:cs typeface="Times New Roman" panose="02020603050405020304" pitchFamily="18" charset="0"/>
              </a:rPr>
              <a:t> Ali, Abdelraouf M., et al. "Crop yield prediction using multi sensors remote sensing." The Egyptian Journal of Remote Sensing and Space Science 25.3 (2022): 711-716. </a:t>
            </a:r>
            <a:endParaRPr lang="en-IN" dirty="0">
              <a:latin typeface="Times New Roman" panose="02020603050405020304" pitchFamily="18" charset="0"/>
              <a:cs typeface="Times New Roman" panose="02020603050405020304" pitchFamily="18" charset="0"/>
            </a:endParaRPr>
          </a:p>
          <a:p>
            <a:pPr marL="45720" lvl="0" indent="0" algn="just">
              <a:spcBef>
                <a:spcPts val="0"/>
              </a:spcBef>
              <a:buSzPct val="100000"/>
              <a:buNone/>
            </a:pPr>
            <a:endParaRPr lang="en-IN" dirty="0">
              <a:latin typeface="Times New Roman" panose="02020603050405020304" pitchFamily="18" charset="0"/>
              <a:cs typeface="Times New Roman" panose="02020603050405020304" pitchFamily="18" charset="0"/>
            </a:endParaRPr>
          </a:p>
          <a:p>
            <a:pPr marL="274320" lvl="0" indent="-228600" algn="just">
              <a:spcBef>
                <a:spcPts val="0"/>
              </a:spcBef>
              <a:buSzPct val="100000"/>
            </a:pPr>
            <a:r>
              <a:rPr lang="en-IN" dirty="0">
                <a:latin typeface="Times New Roman" panose="02020603050405020304" pitchFamily="18" charset="0"/>
                <a:cs typeface="Times New Roman" panose="02020603050405020304" pitchFamily="18" charset="0"/>
              </a:rPr>
              <a:t>Abbas, Farhat, et al. "Crop yield prediction through proximal sensing and machine learning algorithms." Agronomy 10.7 (2020): 1046.</a:t>
            </a:r>
          </a:p>
          <a:p>
            <a:pPr marL="45720" lvl="0" indent="0" algn="just">
              <a:spcBef>
                <a:spcPts val="0"/>
              </a:spcBef>
              <a:buSzPct val="100000"/>
              <a:buNone/>
            </a:pPr>
            <a:endParaRPr lang="en-IN" dirty="0">
              <a:latin typeface="Times New Roman" panose="02020603050405020304" pitchFamily="18" charset="0"/>
              <a:cs typeface="Times New Roman" panose="02020603050405020304" pitchFamily="18" charset="0"/>
            </a:endParaRPr>
          </a:p>
          <a:p>
            <a:pPr marL="274320" lvl="0" indent="-228600" algn="just">
              <a:spcBef>
                <a:spcPts val="0"/>
              </a:spcBef>
              <a:buSzPct val="100000"/>
            </a:pPr>
            <a:r>
              <a:rPr lang="en-IN" dirty="0">
                <a:latin typeface="Times New Roman" panose="02020603050405020304" pitchFamily="18" charset="0"/>
                <a:cs typeface="Times New Roman" panose="02020603050405020304" pitchFamily="18" charset="0"/>
              </a:rPr>
              <a:t>Tian, Li, et al. "Yield prediction model of rice and wheat crops based on ecological distance algorithm." Environmental Technology &amp; Innovation 20 (2020): 101132.</a:t>
            </a:r>
          </a:p>
          <a:p>
            <a:pPr marL="45720" lvl="0" indent="0" algn="just">
              <a:spcBef>
                <a:spcPts val="0"/>
              </a:spcBef>
              <a:buSzPct val="100000"/>
              <a:buNone/>
            </a:pPr>
            <a:endParaRPr lang="en-IN" dirty="0">
              <a:latin typeface="Times New Roman" panose="02020603050405020304" pitchFamily="18" charset="0"/>
              <a:cs typeface="Times New Roman" panose="02020603050405020304" pitchFamily="18" charset="0"/>
            </a:endParaRPr>
          </a:p>
          <a:p>
            <a:pPr marL="45720" lvl="0" indent="0" algn="just">
              <a:spcBef>
                <a:spcPts val="0"/>
              </a:spcBef>
              <a:buSzPct val="100000"/>
              <a:buNone/>
            </a:pPr>
            <a:endParaRPr lang="en-IN" dirty="0">
              <a:latin typeface="Times New Roman" panose="02020603050405020304" pitchFamily="18" charset="0"/>
              <a:cs typeface="Times New Roman" panose="02020603050405020304" pitchFamily="18" charset="0"/>
            </a:endParaRPr>
          </a:p>
          <a:p>
            <a:pPr marL="45720" lvl="0" indent="0" algn="just" rtl="0">
              <a:lnSpc>
                <a:spcPct val="90000"/>
              </a:lnSpc>
              <a:spcBef>
                <a:spcPts val="0"/>
              </a:spcBef>
              <a:spcAft>
                <a:spcPts val="0"/>
              </a:spcAft>
              <a:buSzPct val="100000"/>
              <a:buNone/>
            </a:pPr>
            <a:endParaRPr dirty="0">
              <a:latin typeface="Times New Roman" panose="02020603050405020304" pitchFamily="18" charset="0"/>
              <a:cs typeface="Times New Roman" panose="02020603050405020304" pitchFamily="18" charset="0"/>
            </a:endParaRPr>
          </a:p>
        </p:txBody>
      </p:sp>
      <p:sp>
        <p:nvSpPr>
          <p:cNvPr id="209" name="Google Shape;209;p14"/>
          <p:cNvSpPr/>
          <p:nvPr/>
        </p:nvSpPr>
        <p:spPr>
          <a:xfrm>
            <a:off x="1153997" y="6419462"/>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19</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1335471" y="192891"/>
            <a:ext cx="11567160" cy="42427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accent1"/>
              </a:buClr>
              <a:buSzPts val="2400"/>
              <a:buFont typeface="Times New Roman"/>
              <a:buNone/>
            </a:pPr>
            <a:r>
              <a:rPr lang="en-US" sz="2800" dirty="0">
                <a:latin typeface="Times New Roman"/>
                <a:ea typeface="Times New Roman"/>
                <a:cs typeface="Times New Roman"/>
                <a:sym typeface="Times New Roman"/>
              </a:rPr>
              <a:t>INDEX</a:t>
            </a:r>
            <a:endParaRPr sz="2800" dirty="0"/>
          </a:p>
        </p:txBody>
      </p:sp>
      <p:sp>
        <p:nvSpPr>
          <p:cNvPr id="100" name="Google Shape;100;p2"/>
          <p:cNvSpPr txBox="1">
            <a:spLocks noGrp="1"/>
          </p:cNvSpPr>
          <p:nvPr>
            <p:ph type="body" idx="1"/>
          </p:nvPr>
        </p:nvSpPr>
        <p:spPr>
          <a:xfrm>
            <a:off x="1335471" y="847988"/>
            <a:ext cx="9467385" cy="5345585"/>
          </a:xfrm>
          <a:prstGeom prst="rect">
            <a:avLst/>
          </a:prstGeom>
          <a:noFill/>
          <a:ln>
            <a:noFill/>
          </a:ln>
        </p:spPr>
        <p:txBody>
          <a:bodyPr spcFirstLastPara="1" wrap="square" lIns="91425" tIns="45700" rIns="91425" bIns="45700" anchor="t" anchorCtr="0">
            <a:normAutofit/>
          </a:bodyPr>
          <a:lstStyle/>
          <a:p>
            <a:pPr marL="274320" lvl="0" indent="-228600" rtl="0">
              <a:lnSpc>
                <a:spcPct val="90000"/>
              </a:lnSpc>
              <a:spcBef>
                <a:spcPts val="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Abstract</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Introduction</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Literature Survey</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Research Gaps Identified</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Proposed Work</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System Architecture</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Algorithm</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Dataset Used</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Results and Discussion</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Conclusion</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228600" rtl="0">
              <a:lnSpc>
                <a:spcPct val="90000"/>
              </a:lnSpc>
              <a:spcBef>
                <a:spcPts val="1800"/>
              </a:spcBef>
              <a:spcAft>
                <a:spcPts val="0"/>
              </a:spcAft>
              <a:buSzPct val="10000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sym typeface="Times New Roman"/>
              </a:rPr>
              <a:t>References</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274320" lvl="0" indent="-196850" algn="l" rtl="0">
              <a:lnSpc>
                <a:spcPct val="90000"/>
              </a:lnSpc>
              <a:spcBef>
                <a:spcPts val="1800"/>
              </a:spcBef>
              <a:spcAft>
                <a:spcPts val="0"/>
              </a:spcAft>
              <a:buSzPct val="100000"/>
              <a:buNone/>
            </a:pPr>
            <a:endParaRPr dirty="0"/>
          </a:p>
        </p:txBody>
      </p:sp>
      <p:sp>
        <p:nvSpPr>
          <p:cNvPr id="101" name="Google Shape;101;p2"/>
          <p:cNvSpPr/>
          <p:nvPr/>
        </p:nvSpPr>
        <p:spPr>
          <a:xfrm>
            <a:off x="1158736" y="6369656"/>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2</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0366" y="2544336"/>
            <a:ext cx="9601200" cy="1143000"/>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t>20</a:t>
            </a:fld>
            <a:endParaRPr lang="en-US" sz="1800" dirty="0"/>
          </a:p>
        </p:txBody>
      </p:sp>
      <p:sp>
        <p:nvSpPr>
          <p:cNvPr id="3" name="Rectangle 2"/>
          <p:cNvSpPr/>
          <p:nvPr/>
        </p:nvSpPr>
        <p:spPr>
          <a:xfrm>
            <a:off x="1153230" y="6419462"/>
            <a:ext cx="1233030" cy="338554"/>
          </a:xfrm>
          <a:prstGeom prst="rect">
            <a:avLst/>
          </a:prstGeom>
        </p:spPr>
        <p:txBody>
          <a:bodyPr wrap="none">
            <a:spAutoFit/>
          </a:bodyPr>
          <a:lstStyle/>
          <a:p>
            <a:pPr lvl="0"/>
            <a:r>
              <a:rPr lang="en-US" sz="1600" dirty="0">
                <a:solidFill>
                  <a:schemeClr val="dk1"/>
                </a:solidFill>
                <a:latin typeface="Cambria"/>
                <a:ea typeface="Cambria"/>
                <a:cs typeface="Cambria"/>
                <a:sym typeface="Cambria"/>
              </a:rPr>
              <a:t>28-03-2025</a:t>
            </a:r>
          </a:p>
        </p:txBody>
      </p:sp>
    </p:spTree>
    <p:extLst>
      <p:ext uri="{BB962C8B-B14F-4D97-AF65-F5344CB8AC3E}">
        <p14:creationId xmlns:p14="http://schemas.microsoft.com/office/powerpoint/2010/main" val="222275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95400" y="-11019"/>
            <a:ext cx="9601200" cy="42866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2400"/>
              <a:buFont typeface="Times New Roman"/>
              <a:buNone/>
            </a:pPr>
            <a:r>
              <a:rPr lang="en-US" sz="2800" dirty="0">
                <a:latin typeface="Times New Roman"/>
                <a:ea typeface="Times New Roman"/>
                <a:cs typeface="Times New Roman"/>
                <a:sym typeface="Times New Roman"/>
              </a:rPr>
              <a:t>ABSTRACT</a:t>
            </a:r>
            <a:endParaRPr sz="2000" dirty="0"/>
          </a:p>
        </p:txBody>
      </p:sp>
      <p:sp>
        <p:nvSpPr>
          <p:cNvPr id="5" name="Text Placeholder 4"/>
          <p:cNvSpPr>
            <a:spLocks noGrp="1"/>
          </p:cNvSpPr>
          <p:nvPr>
            <p:ph type="body" idx="1"/>
          </p:nvPr>
        </p:nvSpPr>
        <p:spPr>
          <a:xfrm>
            <a:off x="1390260" y="882436"/>
            <a:ext cx="9506339" cy="5174065"/>
          </a:xfrm>
        </p:spPr>
        <p:txBody>
          <a:bodyPr>
            <a:normAutofit fontScale="25000" lnSpcReduction="20000"/>
          </a:bodyPr>
          <a:lstStyle/>
          <a:p>
            <a:pPr algn="just">
              <a:lnSpc>
                <a:spcPct val="150000"/>
              </a:lnSpc>
              <a:buNone/>
            </a:pPr>
            <a:r>
              <a:rPr lang="en-IN" sz="7200" dirty="0"/>
              <a:t>       </a:t>
            </a:r>
            <a:r>
              <a:rPr lang="en-IN" sz="7200" dirty="0">
                <a:latin typeface="Times New Roman" panose="02020603050405020304" pitchFamily="18" charset="0"/>
                <a:cs typeface="Times New Roman" panose="02020603050405020304" pitchFamily="18" charset="0"/>
              </a:rPr>
              <a:t>Accurate crop yield prediction is essential for optimal agricultural resource management and food security. Traditional models, limited by few environmental parameters, often yield suboptimal results. This study proposes a Hybrid Gradient-Enhanced Multiple Linear-Polynomial (GEMLP) model, combining Multiple Linear Regression (MLR), Polynomial Regression (PR), and Gradient Boosting Regressor (GBR) for improved accuracy. The model incorporates ensemble learning, polynomial feature expansion, and hyperparameter tuning, leveraging key variables such as temperature, rainfall, and pesticide use. Experimental results show a substantial reduction in Mean Squared Error (MSE) and a significant increase in R² score (97%), outperforming conventional methods. GEMLP offers a scalable, robust, and data-driven framework for precision agriculture, enabling informed decision-making, resource optimization, and promoting sustainable farming practices</a:t>
            </a:r>
            <a:r>
              <a:rPr lang="en-IN" sz="7200" dirty="0"/>
              <a:t>.</a:t>
            </a:r>
          </a:p>
          <a:p>
            <a:pPr marL="114300" indent="0" algn="just">
              <a:buNone/>
            </a:pPr>
            <a:endParaRPr lang="en-IN"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3</a:t>
            </a:fld>
            <a:endParaRPr lang="en-US" sz="1600" dirty="0"/>
          </a:p>
        </p:txBody>
      </p:sp>
      <p:graphicFrame>
        <p:nvGraphicFramePr>
          <p:cNvPr id="108" name="Google Shape;108;p3" descr="Clustered column chart representing&#10;3 series combination chart for 4 categories"/>
          <p:cNvGraphicFramePr/>
          <p:nvPr/>
        </p:nvGraphicFramePr>
        <p:xfrm rot="10800000" flipH="1">
          <a:off x="11686478" y="5329168"/>
          <a:ext cx="124522" cy="45719"/>
        </p:xfrm>
        <a:graphic>
          <a:graphicData uri="http://schemas.openxmlformats.org/drawingml/2006/chart">
            <c:chart xmlns:c="http://schemas.openxmlformats.org/drawingml/2006/chart" xmlns:r="http://schemas.openxmlformats.org/officeDocument/2006/relationships" r:id="rId3"/>
          </a:graphicData>
        </a:graphic>
      </p:graphicFrame>
      <p:sp>
        <p:nvSpPr>
          <p:cNvPr id="109" name="Google Shape;109;p3"/>
          <p:cNvSpPr/>
          <p:nvPr/>
        </p:nvSpPr>
        <p:spPr>
          <a:xfrm>
            <a:off x="793596" y="3244334"/>
            <a:ext cx="44249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110" name="Google Shape;110;p3"/>
          <p:cNvSpPr/>
          <p:nvPr/>
        </p:nvSpPr>
        <p:spPr>
          <a:xfrm>
            <a:off x="1161803" y="6380807"/>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112" name="Google Shape;112;p3"/>
          <p:cNvSpPr/>
          <p:nvPr/>
        </p:nvSpPr>
        <p:spPr>
          <a:xfrm>
            <a:off x="1008185" y="1125415"/>
            <a:ext cx="10404294" cy="4000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lang="en-IN" sz="2000"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770735" y="38278"/>
            <a:ext cx="10800896" cy="423719"/>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ts val="2400"/>
              <a:buFont typeface="Cambria"/>
              <a:buNone/>
            </a:pPr>
            <a:r>
              <a:rPr lang="en-US" sz="310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p:txBody>
      </p:sp>
      <p:graphicFrame>
        <p:nvGraphicFramePr>
          <p:cNvPr id="118" name="Google Shape;118;p4" descr="Clustered column chart representing&#10;3 series combination chart for 4 categories"/>
          <p:cNvGraphicFramePr/>
          <p:nvPr/>
        </p:nvGraphicFramePr>
        <p:xfrm rot="10800000" flipH="1">
          <a:off x="11686478" y="5329168"/>
          <a:ext cx="124522" cy="45719"/>
        </p:xfrm>
        <a:graphic>
          <a:graphicData uri="http://schemas.openxmlformats.org/drawingml/2006/chart">
            <c:chart xmlns:c="http://schemas.openxmlformats.org/drawingml/2006/chart" xmlns:r="http://schemas.openxmlformats.org/officeDocument/2006/relationships" r:id="rId3"/>
          </a:graphicData>
        </a:graphic>
      </p:graphicFrame>
      <p:sp>
        <p:nvSpPr>
          <p:cNvPr id="119" name="Google Shape;119;p4"/>
          <p:cNvSpPr/>
          <p:nvPr/>
        </p:nvSpPr>
        <p:spPr>
          <a:xfrm>
            <a:off x="0" y="3234689"/>
            <a:ext cx="44249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120" name="Google Shape;120;p4"/>
          <p:cNvSpPr/>
          <p:nvPr/>
        </p:nvSpPr>
        <p:spPr>
          <a:xfrm>
            <a:off x="1141451" y="6365363"/>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122" name="Google Shape;122;p4"/>
          <p:cNvSpPr/>
          <p:nvPr/>
        </p:nvSpPr>
        <p:spPr>
          <a:xfrm>
            <a:off x="770735" y="461997"/>
            <a:ext cx="10483419" cy="5709215"/>
          </a:xfrm>
          <a:prstGeom prst="rect">
            <a:avLst/>
          </a:prstGeom>
          <a:noFill/>
          <a:ln>
            <a:noFill/>
          </a:ln>
        </p:spPr>
        <p:txBody>
          <a:bodyPr spcFirstLastPara="1" wrap="square" lIns="91425" tIns="45700" rIns="91425" bIns="45700" anchor="t" anchorCtr="0">
            <a:spAutoFit/>
          </a:bodyPr>
          <a:lstStyle/>
          <a:p>
            <a:pPr marL="342900" lvl="0" indent="-342900" algn="just">
              <a:lnSpc>
                <a:spcPct val="150000"/>
              </a:lnSpc>
              <a:buClr>
                <a:schemeClr val="dk1"/>
              </a:buClr>
              <a:buSzPts val="2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Conventional farming relies heavily on intuition, causing inaccurate yield forecasts, inefficient resource usage, and reduced profits due to excessive water, pesticide, and fertilizer use.</a:t>
            </a:r>
          </a:p>
          <a:p>
            <a:pPr marL="342900" lvl="0" indent="-342900" algn="just">
              <a:lnSpc>
                <a:spcPct val="150000"/>
              </a:lnSpc>
              <a:buClr>
                <a:schemeClr val="dk1"/>
              </a:buClr>
              <a:buSzPts val="2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GELPM analyzes soil, temperature, rainfall, and pesticide usage to accurately forecast yields—enabling smart crop selection and efficient resource planning</a:t>
            </a:r>
            <a:r>
              <a:rPr lang="en-US" sz="2400" dirty="0"/>
              <a:t>.</a:t>
            </a:r>
          </a:p>
          <a:p>
            <a:pPr marL="342900" indent="-342900" algn="just">
              <a:lnSpc>
                <a:spcPct val="150000"/>
              </a:lnSpc>
              <a:buClr>
                <a:schemeClr val="dk1"/>
              </a:buClr>
              <a:buSzPts val="2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reducing chemical and water dependency, GELPM promotes soil health and supports sustainable, eco-friendly agriculture.</a:t>
            </a:r>
          </a:p>
          <a:p>
            <a:pPr marL="342900" indent="-342900" algn="just">
              <a:lnSpc>
                <a:spcPct val="150000"/>
              </a:lnSpc>
              <a:buClr>
                <a:schemeClr val="dk1"/>
              </a:buClr>
              <a:buSzPts val="2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hybrid model uses both historical and real-time data to provide adaptable strategies for unpredictable weather and effective crop planning</a:t>
            </a:r>
            <a:r>
              <a:rPr lang="en-US" sz="2400" dirty="0"/>
              <a:t>.</a:t>
            </a:r>
          </a:p>
          <a:p>
            <a:pPr marL="342900" indent="-342900" algn="just">
              <a:lnSpc>
                <a:spcPct val="150000"/>
              </a:lnSpc>
              <a:buClr>
                <a:schemeClr val="dk1"/>
              </a:buClr>
              <a:buSzPts val="2000"/>
              <a:buFont typeface="Wingdings" panose="05000000000000000000" pitchFamily="2" charset="2"/>
              <a:buChar char="Ø"/>
            </a:pPr>
            <a:r>
              <a:rPr lang="en-US" sz="2000" dirty="0"/>
              <a:t>Data-driven insights from GELPM lower input costs, increase yields, and align farming with market demand—ensuring both sustainability and profitabilit</a:t>
            </a:r>
            <a:r>
              <a:rPr lang="en-US" sz="2400" dirty="0"/>
              <a:t>y.</a:t>
            </a:r>
            <a:endParaRPr lang="en-IN" sz="1800" dirty="0">
              <a:latin typeface="Times New Roman" panose="02020603050405020304" pitchFamily="18" charset="0"/>
              <a:cs typeface="Times New Roman" panose="02020603050405020304" pitchFamily="18" charset="0"/>
            </a:endParaRPr>
          </a:p>
          <a:p>
            <a:pPr marL="342900" indent="-342900" algn="just">
              <a:lnSpc>
                <a:spcPct val="150000"/>
              </a:lnSpc>
              <a:buClr>
                <a:schemeClr val="dk1"/>
              </a:buClr>
              <a:buSzPts val="2000"/>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342900" lvl="0" indent="-342900" algn="just">
              <a:buClr>
                <a:schemeClr val="dk1"/>
              </a:buClr>
              <a:buSzPts val="2000"/>
              <a:buFont typeface="Arial" panose="020B0604020202020204" pitchFamily="34" charset="0"/>
              <a:buChar char="•"/>
            </a:pPr>
            <a:endParaRPr sz="20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4</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43" y="310639"/>
            <a:ext cx="9491547" cy="669074"/>
          </a:xfrm>
        </p:spPr>
        <p:txBody>
          <a:bodyPr>
            <a:noAutofit/>
          </a:bodyPr>
          <a:lstStyle/>
          <a:p>
            <a:pPr algn="ctr"/>
            <a:br>
              <a:rPr lang="en-US" sz="2800" dirty="0"/>
            </a:br>
            <a:br>
              <a:rPr lang="en-US" sz="2800" dirty="0"/>
            </a:br>
            <a:br>
              <a:rPr lang="en-US" sz="2800" dirty="0"/>
            </a:br>
            <a:br>
              <a:rPr lang="en-US" sz="2800" dirty="0"/>
            </a:br>
            <a:br>
              <a:rPr lang="en-US" sz="2800" dirty="0"/>
            </a:br>
            <a:r>
              <a:rPr lang="en-US" sz="2800" dirty="0"/>
              <a:t>LITERATURE SURVEY</a:t>
            </a:r>
            <a:endParaRPr lang="en-IN" sz="2800" dirty="0"/>
          </a:p>
        </p:txBody>
      </p:sp>
      <p:sp>
        <p:nvSpPr>
          <p:cNvPr id="3" name="Text Placeholder 2"/>
          <p:cNvSpPr>
            <a:spLocks noGrp="1"/>
          </p:cNvSpPr>
          <p:nvPr>
            <p:ph type="body" idx="1"/>
          </p:nvPr>
        </p:nvSpPr>
        <p:spPr>
          <a:xfrm>
            <a:off x="800283" y="6212314"/>
            <a:ext cx="1786799" cy="669074"/>
          </a:xfrm>
        </p:spPr>
        <p:txBody>
          <a:bodyPr>
            <a:normAutofit/>
          </a:bodyPr>
          <a:lstStyle/>
          <a:p>
            <a:pPr marL="114300" lvl="0" indent="0" algn="ctr">
              <a:buNone/>
            </a:pPr>
            <a:r>
              <a:rPr lang="en-US" sz="1600" dirty="0"/>
              <a:t>28-03-2025</a:t>
            </a:r>
          </a:p>
          <a:p>
            <a:pPr marL="114300" indent="0" algn="ctr">
              <a:buNone/>
            </a:pPr>
            <a:endParaRPr lang="en-IN"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5</a:t>
            </a:fld>
            <a:endParaRPr lang="en-US" sz="1600" dirty="0"/>
          </a:p>
        </p:txBody>
      </p:sp>
      <p:graphicFrame>
        <p:nvGraphicFramePr>
          <p:cNvPr id="5" name="Table 4">
            <a:extLst>
              <a:ext uri="{FF2B5EF4-FFF2-40B4-BE49-F238E27FC236}">
                <a16:creationId xmlns:a16="http://schemas.microsoft.com/office/drawing/2014/main" id="{0EF83ABB-29B7-0E69-6EC7-78186F81F0C3}"/>
              </a:ext>
            </a:extLst>
          </p:cNvPr>
          <p:cNvGraphicFramePr>
            <a:graphicFrameLocks noGrp="1"/>
          </p:cNvGraphicFramePr>
          <p:nvPr>
            <p:extLst>
              <p:ext uri="{D42A27DB-BD31-4B8C-83A1-F6EECF244321}">
                <p14:modId xmlns:p14="http://schemas.microsoft.com/office/powerpoint/2010/main" val="2184012095"/>
              </p:ext>
            </p:extLst>
          </p:nvPr>
        </p:nvGraphicFramePr>
        <p:xfrm>
          <a:off x="1632856" y="1810139"/>
          <a:ext cx="9629549" cy="3579050"/>
        </p:xfrm>
        <a:graphic>
          <a:graphicData uri="http://schemas.openxmlformats.org/drawingml/2006/table">
            <a:tbl>
              <a:tblPr firstRow="1" bandRow="1">
                <a:tableStyleId>{5458AA0C-0830-42BA-A626-5B71ED3A13E8}</a:tableStyleId>
              </a:tblPr>
              <a:tblGrid>
                <a:gridCol w="598805">
                  <a:extLst>
                    <a:ext uri="{9D8B030D-6E8A-4147-A177-3AD203B41FA5}">
                      <a16:colId xmlns:a16="http://schemas.microsoft.com/office/drawing/2014/main" val="631712018"/>
                    </a:ext>
                  </a:extLst>
                </a:gridCol>
                <a:gridCol w="2035063">
                  <a:extLst>
                    <a:ext uri="{9D8B030D-6E8A-4147-A177-3AD203B41FA5}">
                      <a16:colId xmlns:a16="http://schemas.microsoft.com/office/drawing/2014/main" val="3171230514"/>
                    </a:ext>
                  </a:extLst>
                </a:gridCol>
                <a:gridCol w="2581750">
                  <a:extLst>
                    <a:ext uri="{9D8B030D-6E8A-4147-A177-3AD203B41FA5}">
                      <a16:colId xmlns:a16="http://schemas.microsoft.com/office/drawing/2014/main" val="99977999"/>
                    </a:ext>
                  </a:extLst>
                </a:gridCol>
                <a:gridCol w="2124109">
                  <a:extLst>
                    <a:ext uri="{9D8B030D-6E8A-4147-A177-3AD203B41FA5}">
                      <a16:colId xmlns:a16="http://schemas.microsoft.com/office/drawing/2014/main" val="3116447793"/>
                    </a:ext>
                  </a:extLst>
                </a:gridCol>
                <a:gridCol w="2289822">
                  <a:extLst>
                    <a:ext uri="{9D8B030D-6E8A-4147-A177-3AD203B41FA5}">
                      <a16:colId xmlns:a16="http://schemas.microsoft.com/office/drawing/2014/main" val="3094913176"/>
                    </a:ext>
                  </a:extLst>
                </a:gridCol>
              </a:tblGrid>
              <a:tr h="320613">
                <a:tc>
                  <a:txBody>
                    <a:bodyPr/>
                    <a:lstStyle/>
                    <a:p>
                      <a:pPr algn="ctr"/>
                      <a:r>
                        <a:rPr lang="en-US" b="1" dirty="0"/>
                        <a:t>S.NO</a:t>
                      </a:r>
                    </a:p>
                  </a:txBody>
                  <a:tcPr/>
                </a:tc>
                <a:tc>
                  <a:txBody>
                    <a:bodyPr/>
                    <a:lstStyle/>
                    <a:p>
                      <a:pPr algn="ctr"/>
                      <a:r>
                        <a:rPr lang="en-US" sz="1800" b="1" dirty="0">
                          <a:latin typeface="Times New Roman" panose="02020603050405020304" pitchFamily="18" charset="0"/>
                          <a:cs typeface="Times New Roman" panose="02020603050405020304" pitchFamily="18" charset="0"/>
                        </a:rPr>
                        <a:t>Authors &amp; Year</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Technology Used</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Advantages</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Limitations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5145092"/>
                  </a:ext>
                </a:extLst>
              </a:tr>
              <a:tr h="2024570">
                <a:tc>
                  <a:txBody>
                    <a:bodyPr/>
                    <a:lstStyle/>
                    <a:p>
                      <a:pPr algn="ctr"/>
                      <a:endParaRPr lang="en-US" b="1" dirty="0"/>
                    </a:p>
                    <a:p>
                      <a:pPr algn="ctr"/>
                      <a:endParaRPr lang="en-US" b="1" dirty="0"/>
                    </a:p>
                    <a:p>
                      <a:pPr algn="ctr"/>
                      <a:endParaRPr lang="en-US" b="1" dirty="0"/>
                    </a:p>
                    <a:p>
                      <a:pPr algn="ctr"/>
                      <a:endParaRPr lang="en-US" b="1" dirty="0"/>
                    </a:p>
                    <a:p>
                      <a:pPr algn="ctr"/>
                      <a:r>
                        <a:rPr lang="en-US" b="1" dirty="0"/>
                        <a:t>[1]</a:t>
                      </a:r>
                      <a:endParaRPr lang="en-IN" b="1" dirty="0"/>
                    </a:p>
                  </a:txBody>
                  <a:tcPr/>
                </a:tc>
                <a:tc>
                  <a:txBody>
                    <a:bodyPr/>
                    <a:lstStyle/>
                    <a:p>
                      <a:pPr algn="ctr"/>
                      <a:r>
                        <a:rPr lang="en-IN" sz="1800" dirty="0" err="1">
                          <a:latin typeface="Times New Roman" panose="02020603050405020304" pitchFamily="18" charset="0"/>
                          <a:cs typeface="Times New Roman" panose="02020603050405020304" pitchFamily="18" charset="0"/>
                        </a:rPr>
                        <a:t>Kuradusenge</a:t>
                      </a:r>
                      <a:r>
                        <a:rPr lang="en-IN" sz="1800" dirty="0">
                          <a:latin typeface="Times New Roman" panose="02020603050405020304" pitchFamily="18" charset="0"/>
                          <a:cs typeface="Times New Roman" panose="02020603050405020304" pitchFamily="18" charset="0"/>
                        </a:rPr>
                        <a:t> et al. (2023)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Random Forest (RF), Polynomial Regression (PR), Support Vector Regressor (SVR)</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RF achieved high accuracy; identified optimal weather for potatoes and maize</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Limited to Musanze district; only used rainfall and temperature</a:t>
                      </a:r>
                    </a:p>
                  </a:txBody>
                  <a:tcPr anchor="ctr"/>
                </a:tc>
                <a:extLst>
                  <a:ext uri="{0D108BD9-81ED-4DB2-BD59-A6C34878D82A}">
                    <a16:rowId xmlns:a16="http://schemas.microsoft.com/office/drawing/2014/main" val="2186002269"/>
                  </a:ext>
                </a:extLst>
              </a:tr>
              <a:tr h="1060490">
                <a:tc>
                  <a:txBody>
                    <a:bodyPr/>
                    <a:lstStyle/>
                    <a:p>
                      <a:endParaRPr lang="en-US" b="1" dirty="0"/>
                    </a:p>
                    <a:p>
                      <a:endParaRPr lang="en-US" b="1" dirty="0"/>
                    </a:p>
                    <a:p>
                      <a:r>
                        <a:rPr lang="en-IN" b="1" dirty="0"/>
                        <a:t>   [2]</a:t>
                      </a:r>
                      <a:endParaRPr lang="en-US" b="1" dirty="0"/>
                    </a:p>
                  </a:txBody>
                  <a:tcPr/>
                </a:tc>
                <a:tc>
                  <a:txBody>
                    <a:bodyPr/>
                    <a:lstStyle/>
                    <a:p>
                      <a:pPr algn="ctr"/>
                      <a:r>
                        <a:rPr lang="en-IN" sz="1800" dirty="0" err="1">
                          <a:latin typeface="Times New Roman" panose="02020603050405020304" pitchFamily="18" charset="0"/>
                          <a:cs typeface="Times New Roman" panose="02020603050405020304" pitchFamily="18" charset="0"/>
                        </a:rPr>
                        <a:t>Musanase</a:t>
                      </a:r>
                      <a:r>
                        <a:rPr lang="en-IN" sz="1800" dirty="0">
                          <a:latin typeface="Times New Roman" panose="02020603050405020304" pitchFamily="18" charset="0"/>
                          <a:cs typeface="Times New Roman" panose="02020603050405020304" pitchFamily="18" charset="0"/>
                        </a:rPr>
                        <a:t> et al. (2023)</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Machine Learning, IoT, Data-driven Analysis</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Enabled real-time insights; improved precision farming and productivity</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Requires robust IoT infrastructure; high data processing needs</a:t>
                      </a:r>
                    </a:p>
                  </a:txBody>
                  <a:tcPr anchor="ctr"/>
                </a:tc>
                <a:extLst>
                  <a:ext uri="{0D108BD9-81ED-4DB2-BD59-A6C34878D82A}">
                    <a16:rowId xmlns:a16="http://schemas.microsoft.com/office/drawing/2014/main" val="3356583813"/>
                  </a:ext>
                </a:extLst>
              </a:tr>
            </a:tbl>
          </a:graphicData>
        </a:graphic>
      </p:graphicFrame>
    </p:spTree>
    <p:extLst>
      <p:ext uri="{BB962C8B-B14F-4D97-AF65-F5344CB8AC3E}">
        <p14:creationId xmlns:p14="http://schemas.microsoft.com/office/powerpoint/2010/main" val="36005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E96B58-BC2D-4CC7-D97D-F8DDA04862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7" name="Table 6">
            <a:extLst>
              <a:ext uri="{FF2B5EF4-FFF2-40B4-BE49-F238E27FC236}">
                <a16:creationId xmlns:a16="http://schemas.microsoft.com/office/drawing/2014/main" id="{A7232905-87D5-92D3-BEA3-61493C056FB5}"/>
              </a:ext>
            </a:extLst>
          </p:cNvPr>
          <p:cNvGraphicFramePr>
            <a:graphicFrameLocks noGrp="1"/>
          </p:cNvGraphicFramePr>
          <p:nvPr>
            <p:extLst>
              <p:ext uri="{D42A27DB-BD31-4B8C-83A1-F6EECF244321}">
                <p14:modId xmlns:p14="http://schemas.microsoft.com/office/powerpoint/2010/main" val="3304391674"/>
              </p:ext>
            </p:extLst>
          </p:nvPr>
        </p:nvGraphicFramePr>
        <p:xfrm>
          <a:off x="811763" y="643813"/>
          <a:ext cx="10608905" cy="4385051"/>
        </p:xfrm>
        <a:graphic>
          <a:graphicData uri="http://schemas.openxmlformats.org/drawingml/2006/table">
            <a:tbl>
              <a:tblPr firstRow="1" bandRow="1">
                <a:tableStyleId>{5458AA0C-0830-42BA-A626-5B71ED3A13E8}</a:tableStyleId>
              </a:tblPr>
              <a:tblGrid>
                <a:gridCol w="1171286">
                  <a:extLst>
                    <a:ext uri="{9D8B030D-6E8A-4147-A177-3AD203B41FA5}">
                      <a16:colId xmlns:a16="http://schemas.microsoft.com/office/drawing/2014/main" val="2993595943"/>
                    </a:ext>
                  </a:extLst>
                </a:gridCol>
                <a:gridCol w="2514617">
                  <a:extLst>
                    <a:ext uri="{9D8B030D-6E8A-4147-A177-3AD203B41FA5}">
                      <a16:colId xmlns:a16="http://schemas.microsoft.com/office/drawing/2014/main" val="2917806925"/>
                    </a:ext>
                  </a:extLst>
                </a:gridCol>
                <a:gridCol w="2679440">
                  <a:extLst>
                    <a:ext uri="{9D8B030D-6E8A-4147-A177-3AD203B41FA5}">
                      <a16:colId xmlns:a16="http://schemas.microsoft.com/office/drawing/2014/main" val="2730475963"/>
                    </a:ext>
                  </a:extLst>
                </a:gridCol>
                <a:gridCol w="2121781">
                  <a:extLst>
                    <a:ext uri="{9D8B030D-6E8A-4147-A177-3AD203B41FA5}">
                      <a16:colId xmlns:a16="http://schemas.microsoft.com/office/drawing/2014/main" val="255601889"/>
                    </a:ext>
                  </a:extLst>
                </a:gridCol>
                <a:gridCol w="2121781">
                  <a:extLst>
                    <a:ext uri="{9D8B030D-6E8A-4147-A177-3AD203B41FA5}">
                      <a16:colId xmlns:a16="http://schemas.microsoft.com/office/drawing/2014/main" val="2339676546"/>
                    </a:ext>
                  </a:extLst>
                </a:gridCol>
              </a:tblGrid>
              <a:tr h="2281931">
                <a:tc>
                  <a:txBody>
                    <a:bodyPr/>
                    <a:lstStyle/>
                    <a:p>
                      <a:endParaRPr lang="en-US" dirty="0"/>
                    </a:p>
                    <a:p>
                      <a:endParaRPr lang="en-IN" dirty="0"/>
                    </a:p>
                    <a:p>
                      <a:endParaRPr lang="en-IN" dirty="0"/>
                    </a:p>
                    <a:p>
                      <a:endParaRPr lang="en-IN" dirty="0"/>
                    </a:p>
                    <a:p>
                      <a:endParaRPr lang="en-IN" dirty="0"/>
                    </a:p>
                    <a:p>
                      <a:r>
                        <a:rPr lang="en-IN" b="1" dirty="0"/>
                        <a:t>        [3]</a:t>
                      </a:r>
                    </a:p>
                  </a:txBody>
                  <a:tcPr/>
                </a:tc>
                <a:tc>
                  <a:txBody>
                    <a:bodyPr/>
                    <a:lstStyle/>
                    <a:p>
                      <a:pPr algn="ctr"/>
                      <a:r>
                        <a:rPr lang="en-IN" sz="1800" dirty="0">
                          <a:latin typeface="Times New Roman" panose="02020603050405020304" pitchFamily="18" charset="0"/>
                          <a:cs typeface="Times New Roman" panose="02020603050405020304" pitchFamily="18" charset="0"/>
                        </a:rPr>
                        <a:t>Ali et al. (2022)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Remote Sensing (RS), Hyperspectral &amp; Multispectral Imaging, Radar, Lidar, Spectroscopy</a:t>
                      </a:r>
                    </a:p>
                  </a:txBody>
                  <a:tcPr anchor="ctr"/>
                </a:tc>
                <a:tc>
                  <a:txBody>
                    <a:bodyPr/>
                    <a:lstStyle/>
                    <a:p>
                      <a:pPr algn="ctr"/>
                      <a:r>
                        <a:rPr lang="en-US" sz="1800">
                          <a:latin typeface="Times New Roman" panose="02020603050405020304" pitchFamily="18" charset="0"/>
                          <a:cs typeface="Times New Roman" panose="02020603050405020304" pitchFamily="18" charset="0"/>
                        </a:rPr>
                        <a:t>Effective for large-scale monitoring and early disease detection</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High-resolution imagery is expensive; demands significant computational resources</a:t>
                      </a:r>
                    </a:p>
                  </a:txBody>
                  <a:tcPr anchor="ctr"/>
                </a:tc>
                <a:extLst>
                  <a:ext uri="{0D108BD9-81ED-4DB2-BD59-A6C34878D82A}">
                    <a16:rowId xmlns:a16="http://schemas.microsoft.com/office/drawing/2014/main" val="67542784"/>
                  </a:ext>
                </a:extLst>
              </a:tr>
              <a:tr h="380322">
                <a:tc>
                  <a:txBody>
                    <a:bodyPr/>
                    <a:lstStyle/>
                    <a:p>
                      <a:r>
                        <a:rPr lang="en-US" dirty="0"/>
                        <a:t> </a:t>
                      </a:r>
                    </a:p>
                    <a:p>
                      <a:endParaRPr lang="en-US" dirty="0"/>
                    </a:p>
                    <a:p>
                      <a:endParaRPr lang="en-US" dirty="0"/>
                    </a:p>
                    <a:p>
                      <a:r>
                        <a:rPr lang="en-US" b="1" dirty="0"/>
                        <a:t>        [4]</a:t>
                      </a:r>
                    </a:p>
                  </a:txBody>
                  <a:tcPr/>
                </a:tc>
                <a:tc>
                  <a:txBody>
                    <a:bodyPr/>
                    <a:lstStyle/>
                    <a:p>
                      <a:pPr algn="ctr"/>
                      <a:r>
                        <a:rPr lang="en-IN" sz="1800" dirty="0">
                          <a:latin typeface="Times New Roman" panose="02020603050405020304" pitchFamily="18" charset="0"/>
                          <a:cs typeface="Times New Roman" panose="02020603050405020304" pitchFamily="18" charset="0"/>
                        </a:rPr>
                        <a:t>Abbas et al. (2020)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Linear Regression (LR), Elastic Net, k-NN, SVR</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SVR performed well; use of proximal sensing improved accuracy</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Ineffective k-NN; required large datasets for reliable results</a:t>
                      </a:r>
                    </a:p>
                  </a:txBody>
                  <a:tcPr anchor="ctr"/>
                </a:tc>
                <a:extLst>
                  <a:ext uri="{0D108BD9-81ED-4DB2-BD59-A6C34878D82A}">
                    <a16:rowId xmlns:a16="http://schemas.microsoft.com/office/drawing/2014/main" val="3636674080"/>
                  </a:ext>
                </a:extLst>
              </a:tr>
              <a:tr h="380322">
                <a:tc>
                  <a:txBody>
                    <a:bodyPr/>
                    <a:lstStyle/>
                    <a:p>
                      <a:endParaRPr lang="en-US" dirty="0"/>
                    </a:p>
                    <a:p>
                      <a:endParaRPr lang="en-IN" dirty="0"/>
                    </a:p>
                    <a:p>
                      <a:r>
                        <a:rPr lang="en-IN" b="1" dirty="0"/>
                        <a:t>          [5]</a:t>
                      </a:r>
                    </a:p>
                  </a:txBody>
                  <a:tcPr/>
                </a:tc>
                <a:tc>
                  <a:txBody>
                    <a:bodyPr/>
                    <a:lstStyle/>
                    <a:p>
                      <a:pPr algn="ctr"/>
                      <a:r>
                        <a:rPr lang="en-IN" sz="1800" dirty="0">
                          <a:latin typeface="Times New Roman" panose="02020603050405020304" pitchFamily="18" charset="0"/>
                          <a:cs typeface="Times New Roman" panose="02020603050405020304" pitchFamily="18" charset="0"/>
                        </a:rPr>
                        <a:t>Tian et al. (2020)</a:t>
                      </a:r>
                    </a:p>
                  </a:txBody>
                  <a:tcPr anchor="ctr"/>
                </a:tc>
                <a:tc>
                  <a:txBody>
                    <a:bodyPr/>
                    <a:lstStyle/>
                    <a:p>
                      <a:pPr algn="ctr"/>
                      <a:r>
                        <a:rPr lang="nb-NO" sz="1800" dirty="0">
                          <a:latin typeface="Times New Roman" panose="02020603050405020304" pitchFamily="18" charset="0"/>
                          <a:cs typeface="Times New Roman" panose="02020603050405020304" pitchFamily="18" charset="0"/>
                        </a:rPr>
                        <a:t>Hybrid MLR-ANN, SVR, Random Forest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Increased accuracy with reduced computation time</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Focused only on paddy; validated on limited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9454609"/>
                  </a:ext>
                </a:extLst>
              </a:tr>
            </a:tbl>
          </a:graphicData>
        </a:graphic>
      </p:graphicFrame>
    </p:spTree>
    <p:extLst>
      <p:ext uri="{BB962C8B-B14F-4D97-AF65-F5344CB8AC3E}">
        <p14:creationId xmlns:p14="http://schemas.microsoft.com/office/powerpoint/2010/main" val="294286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1763588" y="182158"/>
            <a:ext cx="8934454" cy="103082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2400"/>
              <a:buFont typeface="Cambria"/>
              <a:buNone/>
            </a:pPr>
            <a:r>
              <a:rPr lang="en-US" sz="2800" dirty="0">
                <a:latin typeface="Times New Roman" panose="02020603050405020304" pitchFamily="18" charset="0"/>
                <a:cs typeface="Times New Roman" panose="02020603050405020304" pitchFamily="18" charset="0"/>
              </a:rPr>
              <a:t>RESEARCH GAPS IDENTIFIED</a:t>
            </a:r>
            <a:br>
              <a:rPr lang="en-US" sz="2800" dirty="0"/>
            </a:br>
            <a:endParaRPr sz="2800" dirty="0"/>
          </a:p>
        </p:txBody>
      </p:sp>
      <p:graphicFrame>
        <p:nvGraphicFramePr>
          <p:cNvPr id="141" name="Google Shape;141;p7" descr="Clustered column chart representing&#10;3 series combination chart for 4 categories"/>
          <p:cNvGraphicFramePr/>
          <p:nvPr/>
        </p:nvGraphicFramePr>
        <p:xfrm rot="10800000" flipH="1">
          <a:off x="11686478" y="5329168"/>
          <a:ext cx="124522" cy="45719"/>
        </p:xfrm>
        <a:graphic>
          <a:graphicData uri="http://schemas.openxmlformats.org/drawingml/2006/chart">
            <c:chart xmlns:c="http://schemas.openxmlformats.org/drawingml/2006/chart" xmlns:r="http://schemas.openxmlformats.org/officeDocument/2006/relationships" r:id="rId3"/>
          </a:graphicData>
        </a:graphic>
      </p:graphicFrame>
      <p:sp>
        <p:nvSpPr>
          <p:cNvPr id="142" name="Google Shape;142;p7"/>
          <p:cNvSpPr/>
          <p:nvPr/>
        </p:nvSpPr>
        <p:spPr>
          <a:xfrm>
            <a:off x="793596" y="3244334"/>
            <a:ext cx="44249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143" name="Google Shape;143;p7"/>
          <p:cNvSpPr/>
          <p:nvPr/>
        </p:nvSpPr>
        <p:spPr>
          <a:xfrm>
            <a:off x="1170560" y="6400281"/>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145" name="Google Shape;145;p7"/>
          <p:cNvSpPr/>
          <p:nvPr/>
        </p:nvSpPr>
        <p:spPr>
          <a:xfrm flipH="1">
            <a:off x="1427584" y="954822"/>
            <a:ext cx="9750480" cy="5078273"/>
          </a:xfrm>
          <a:prstGeom prst="rect">
            <a:avLst/>
          </a:prstGeom>
          <a:noFill/>
          <a:ln>
            <a:noFill/>
          </a:ln>
        </p:spPr>
        <p:txBody>
          <a:bodyPr spcFirstLastPara="1" wrap="square" lIns="91425" tIns="45700" rIns="91425" bIns="45700" anchor="ctr" anchorCtr="0">
            <a:spAutoFit/>
          </a:bodyPr>
          <a:lstStyle/>
          <a:p>
            <a:pPr algn="just">
              <a:lnSpc>
                <a:spcPct val="150000"/>
              </a:lnSpc>
            </a:pPr>
            <a:endParaRPr lang="en-US" sz="18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Limited Feature Scope: </a:t>
            </a:r>
            <a:r>
              <a:rPr lang="en-US" sz="1800" dirty="0">
                <a:latin typeface="Times New Roman" panose="02020603050405020304" pitchFamily="18" charset="0"/>
                <a:cs typeface="Times New Roman" panose="02020603050405020304" pitchFamily="18" charset="0"/>
              </a:rPr>
              <a:t>Many models use only basic parameters like rainfall and temperature,  </a:t>
            </a:r>
          </a:p>
          <a:p>
            <a:pPr algn="just">
              <a:lnSpc>
                <a:spcPct val="150000"/>
              </a:lnSpc>
            </a:pPr>
            <a:r>
              <a:rPr lang="en-US" sz="1800" dirty="0">
                <a:latin typeface="Times New Roman" panose="02020603050405020304" pitchFamily="18" charset="0"/>
                <a:cs typeface="Times New Roman" panose="02020603050405020304" pitchFamily="18" charset="0"/>
              </a:rPr>
              <a:t>     ignoring critical factors such as pesticides, soil type, and real-time weather variations.</a:t>
            </a:r>
          </a:p>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Regional Limitations: </a:t>
            </a:r>
          </a:p>
          <a:p>
            <a:pPr algn="just">
              <a:lnSpc>
                <a:spcPct val="150000"/>
              </a:lnSpc>
            </a:pPr>
            <a:r>
              <a:rPr lang="en-US" sz="1800" dirty="0">
                <a:latin typeface="Times New Roman" panose="02020603050405020304" pitchFamily="18" charset="0"/>
                <a:cs typeface="Times New Roman" panose="02020603050405020304" pitchFamily="18" charset="0"/>
              </a:rPr>
              <a:t>     Most studies are constrained to specific regions, reducing their generalizability to diverse </a:t>
            </a:r>
            <a:r>
              <a:rPr lang="en-US" sz="1800" dirty="0" err="1">
                <a:latin typeface="Times New Roman" panose="02020603050405020304" pitchFamily="18" charset="0"/>
                <a:cs typeface="Times New Roman" panose="02020603050405020304" pitchFamily="18" charset="0"/>
              </a:rPr>
              <a:t>agro</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US" sz="1800" dirty="0">
                <a:latin typeface="Times New Roman" panose="02020603050405020304" pitchFamily="18" charset="0"/>
                <a:cs typeface="Times New Roman" panose="02020603050405020304" pitchFamily="18" charset="0"/>
              </a:rPr>
              <a:t>      climatic zones.</a:t>
            </a:r>
          </a:p>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Lack of Hybrid Approaches: </a:t>
            </a:r>
            <a:r>
              <a:rPr lang="en-US" sz="1800" dirty="0">
                <a:latin typeface="Times New Roman" panose="02020603050405020304" pitchFamily="18" charset="0"/>
                <a:cs typeface="Times New Roman" panose="02020603050405020304" pitchFamily="18" charset="0"/>
              </a:rPr>
              <a:t>Few works combine linear, non-linear, and ensemble learning    </a:t>
            </a:r>
          </a:p>
          <a:p>
            <a:pPr algn="just">
              <a:lnSpc>
                <a:spcPct val="150000"/>
              </a:lnSpc>
            </a:pPr>
            <a:r>
              <a:rPr lang="en-US" sz="1800" dirty="0">
                <a:latin typeface="Times New Roman" panose="02020603050405020304" pitchFamily="18" charset="0"/>
                <a:cs typeface="Times New Roman" panose="02020603050405020304" pitchFamily="18" charset="0"/>
              </a:rPr>
              <a:t>      methods in a unified framework for yield prediction.</a:t>
            </a:r>
          </a:p>
          <a:p>
            <a:pPr marL="285750" indent="-285750"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Scalability Issues: </a:t>
            </a:r>
            <a:r>
              <a:rPr lang="en-US" sz="1800" dirty="0">
                <a:latin typeface="Times New Roman" panose="02020603050405020304" pitchFamily="18" charset="0"/>
                <a:cs typeface="Times New Roman" panose="02020603050405020304" pitchFamily="18" charset="0"/>
              </a:rPr>
              <a:t>Existing models often struggle to scale with larger datasets or adapt to multi-    </a:t>
            </a:r>
          </a:p>
          <a:p>
            <a:pPr algn="just">
              <a:lnSpc>
                <a:spcPct val="150000"/>
              </a:lnSpc>
            </a:pPr>
            <a:r>
              <a:rPr lang="en-US" sz="1800" dirty="0">
                <a:latin typeface="Times New Roman" panose="02020603050405020304" pitchFamily="18" charset="0"/>
                <a:cs typeface="Times New Roman" panose="02020603050405020304" pitchFamily="18" charset="0"/>
              </a:rPr>
              <a:t>      crop prediction scenarios.</a:t>
            </a:r>
          </a:p>
          <a:p>
            <a:pPr algn="just"/>
            <a:endParaRPr lang="en-US"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mbria"/>
              <a:buNone/>
            </a:pPr>
            <a:endParaRPr sz="18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7</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558211" y="380163"/>
            <a:ext cx="9585131" cy="82348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2400"/>
              <a:buFont typeface="Cambria"/>
              <a:buNone/>
            </a:pPr>
            <a:r>
              <a:rPr lang="en-US" sz="2800" dirty="0">
                <a:latin typeface="Times New Roman" panose="02020603050405020304" pitchFamily="18" charset="0"/>
                <a:cs typeface="Times New Roman" panose="02020603050405020304" pitchFamily="18" charset="0"/>
              </a:rPr>
              <a:t>PROPOSED WORK</a:t>
            </a:r>
            <a:br>
              <a:rPr lang="en-US"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graphicFrame>
        <p:nvGraphicFramePr>
          <p:cNvPr id="151" name="Google Shape;151;p8" descr="Clustered column chart representing&#10;3 series combination chart for 4 categories"/>
          <p:cNvGraphicFramePr/>
          <p:nvPr/>
        </p:nvGraphicFramePr>
        <p:xfrm rot="10800000" flipH="1">
          <a:off x="11686478" y="5329168"/>
          <a:ext cx="124522" cy="45719"/>
        </p:xfrm>
        <a:graphic>
          <a:graphicData uri="http://schemas.openxmlformats.org/drawingml/2006/chart">
            <c:chart xmlns:c="http://schemas.openxmlformats.org/drawingml/2006/chart" xmlns:r="http://schemas.openxmlformats.org/officeDocument/2006/relationships" r:id="rId3"/>
          </a:graphicData>
        </a:graphic>
      </p:graphicFrame>
      <p:sp>
        <p:nvSpPr>
          <p:cNvPr id="152" name="Google Shape;152;p8"/>
          <p:cNvSpPr/>
          <p:nvPr/>
        </p:nvSpPr>
        <p:spPr>
          <a:xfrm>
            <a:off x="793596" y="3244334"/>
            <a:ext cx="44249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sp>
        <p:nvSpPr>
          <p:cNvPr id="153" name="Google Shape;153;p8"/>
          <p:cNvSpPr/>
          <p:nvPr/>
        </p:nvSpPr>
        <p:spPr>
          <a:xfrm>
            <a:off x="1132115" y="6419462"/>
            <a:ext cx="136447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mbria"/>
                <a:ea typeface="Cambria"/>
                <a:cs typeface="Cambria"/>
                <a:sym typeface="Cambria"/>
              </a:rPr>
              <a:t>28-03-2025</a:t>
            </a:r>
            <a:endParaRPr sz="1600" dirty="0">
              <a:solidFill>
                <a:schemeClr val="dk1"/>
              </a:solidFill>
              <a:latin typeface="Cambria"/>
              <a:ea typeface="Cambria"/>
              <a:cs typeface="Cambria"/>
              <a:sym typeface="Cambria"/>
            </a:endParaRPr>
          </a:p>
        </p:txBody>
      </p:sp>
      <p:sp>
        <p:nvSpPr>
          <p:cNvPr id="155" name="Google Shape;155;p8"/>
          <p:cNvSpPr txBox="1"/>
          <p:nvPr/>
        </p:nvSpPr>
        <p:spPr>
          <a:xfrm>
            <a:off x="895739" y="1073020"/>
            <a:ext cx="9918441" cy="5201384"/>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b="1" dirty="0">
                <a:latin typeface="Times New Roman" panose="02020603050405020304" pitchFamily="18" charset="0"/>
                <a:cs typeface="Times New Roman" panose="02020603050405020304" pitchFamily="18" charset="0"/>
              </a:rPr>
              <a:t>Objective</a:t>
            </a:r>
            <a:r>
              <a:rPr lang="en-US" sz="1800" dirty="0"/>
              <a:t>: Develop an accurate, scalable crop yield prediction model using a hybrid GEMLP       </a:t>
            </a:r>
          </a:p>
          <a:p>
            <a:pPr lvl="0" algn="just">
              <a:buClr>
                <a:schemeClr val="dk1"/>
              </a:buClr>
              <a:buSzPts val="1800"/>
            </a:pPr>
            <a:r>
              <a:rPr lang="en-US" sz="1800" dirty="0"/>
              <a:t>                   approach</a:t>
            </a:r>
          </a:p>
          <a:p>
            <a:pPr lvl="0" algn="just">
              <a:buClr>
                <a:schemeClr val="dk1"/>
              </a:buClr>
              <a:buSzPts val="1800"/>
            </a:pPr>
            <a:r>
              <a:rPr lang="en-US" sz="2000" dirty="0"/>
              <a:t>         </a:t>
            </a:r>
            <a:endParaRPr lang="en-US" sz="2000" dirty="0">
              <a:solidFill>
                <a:schemeClr val="dk1"/>
              </a:solidFill>
              <a:latin typeface="Times New Roman" panose="02020603050405020304" pitchFamily="18" charset="0"/>
              <a:ea typeface="Cambria"/>
              <a:cs typeface="Times New Roman" panose="02020603050405020304" pitchFamily="18" charset="0"/>
              <a:sym typeface="Cambria"/>
            </a:endParaRPr>
          </a:p>
          <a:p>
            <a:pPr lvl="0" algn="just">
              <a:buClr>
                <a:schemeClr val="dk1"/>
              </a:buClr>
              <a:buSzPts val="1800"/>
            </a:pPr>
            <a:r>
              <a:rPr lang="en-US" sz="1800" b="1" dirty="0">
                <a:latin typeface="Times New Roman" panose="02020603050405020304" pitchFamily="18" charset="0"/>
                <a:cs typeface="Times New Roman" panose="02020603050405020304" pitchFamily="18" charset="0"/>
              </a:rPr>
              <a:t>Model Components</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MLR for linear trends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 for non-linear relationships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GBR for boosting prediction accuracy</a:t>
            </a:r>
          </a:p>
          <a:p>
            <a:pPr lvl="0" algn="just">
              <a:buClr>
                <a:schemeClr val="dk1"/>
              </a:buClr>
              <a:buSzPts val="1800"/>
            </a:pPr>
            <a:endParaRPr lang="en-US" sz="2000" dirty="0">
              <a:solidFill>
                <a:schemeClr val="dk1"/>
              </a:solidFill>
              <a:latin typeface="Times New Roman" panose="02020603050405020304" pitchFamily="18" charset="0"/>
              <a:ea typeface="Cambria"/>
              <a:cs typeface="Times New Roman" panose="02020603050405020304" pitchFamily="18" charset="0"/>
              <a:sym typeface="Cambria"/>
            </a:endParaRPr>
          </a:p>
          <a:p>
            <a:pPr lvl="0" algn="just">
              <a:buClr>
                <a:schemeClr val="dk1"/>
              </a:buClr>
              <a:buSzPts val="1800"/>
            </a:pPr>
            <a:r>
              <a:rPr lang="en-US" sz="1800" b="1" dirty="0">
                <a:latin typeface="Times New Roman" panose="02020603050405020304" pitchFamily="18" charset="0"/>
                <a:cs typeface="Times New Roman" panose="02020603050405020304" pitchFamily="18" charset="0"/>
              </a:rPr>
              <a:t>Inputs Used</a:t>
            </a:r>
            <a:r>
              <a:rPr lang="en-US" sz="1800" dirty="0">
                <a:latin typeface="Times New Roman" panose="02020603050405020304" pitchFamily="18" charset="0"/>
                <a:cs typeface="Times New Roman" panose="02020603050405020304" pitchFamily="18" charset="0"/>
              </a:rPr>
              <a:t>: Rainfall, temperature, pesticide use, and historical yield data</a:t>
            </a:r>
          </a:p>
          <a:p>
            <a:pPr lvl="0" algn="just">
              <a:buClr>
                <a:schemeClr val="dk1"/>
              </a:buClr>
              <a:buSzPts val="1800"/>
            </a:pPr>
            <a:endParaRPr lang="en-US" sz="1800" dirty="0">
              <a:solidFill>
                <a:schemeClr val="dk1"/>
              </a:solidFill>
              <a:latin typeface="Times New Roman" panose="02020603050405020304" pitchFamily="18" charset="0"/>
              <a:ea typeface="Cambria"/>
              <a:cs typeface="Times New Roman" panose="02020603050405020304" pitchFamily="18" charset="0"/>
              <a:sym typeface="Cambria"/>
            </a:endParaRPr>
          </a:p>
          <a:p>
            <a:pPr>
              <a:buNone/>
            </a:pPr>
            <a:r>
              <a:rPr lang="en-US" sz="1800" b="1" dirty="0">
                <a:latin typeface="Times New Roman" panose="02020603050405020304" pitchFamily="18" charset="0"/>
                <a:cs typeface="Times New Roman" panose="02020603050405020304" pitchFamily="18" charset="0"/>
              </a:rPr>
              <a:t>Techniques Applied</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Feature engineering (encoding, standardization, polynomial expansion)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Ensemble learning with performance tuning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Evaluation using MSE, RMSE, MAE, R²</a:t>
            </a:r>
          </a:p>
          <a:p>
            <a:pPr marL="285750" lvl="0" indent="-285750" algn="just">
              <a:buClr>
                <a:schemeClr val="dk1"/>
              </a:buClr>
              <a:buSzPts val="1800"/>
              <a:buFont typeface="Arial" panose="020B0604020202020204" pitchFamily="34" charset="0"/>
              <a:buChar char="•"/>
            </a:pPr>
            <a:endParaRPr lang="en-US" sz="1800" dirty="0">
              <a:solidFill>
                <a:schemeClr val="dk1"/>
              </a:solidFill>
              <a:latin typeface="Times New Roman" panose="02020603050405020304" pitchFamily="18" charset="0"/>
              <a:ea typeface="Cambria"/>
              <a:cs typeface="Times New Roman" panose="02020603050405020304" pitchFamily="18" charset="0"/>
              <a:sym typeface="Cambria"/>
            </a:endParaRPr>
          </a:p>
          <a:p>
            <a:pPr algn="just">
              <a:buClr>
                <a:schemeClr val="dk1"/>
              </a:buClr>
              <a:buSzPts val="1800"/>
            </a:pPr>
            <a:r>
              <a:rPr lang="en-US" sz="1800" b="1" dirty="0">
                <a:latin typeface="Times New Roman" panose="02020603050405020304" pitchFamily="18" charset="0"/>
                <a:cs typeface="Times New Roman" panose="02020603050405020304" pitchFamily="18" charset="0"/>
              </a:rPr>
              <a:t>Outcome</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Achieves high accuracy (R² ≈ 97%), supports precision agriculture, and enables resource-efficient planning</a:t>
            </a:r>
            <a:endParaRPr lang="en-US" sz="2000" dirty="0">
              <a:latin typeface="Times New Roman" panose="02020603050405020304" pitchFamily="18" charset="0"/>
              <a:cs typeface="Times New Roman" panose="02020603050405020304" pitchFamily="18" charset="0"/>
            </a:endParaRPr>
          </a:p>
          <a:p>
            <a:pPr lvl="0" algn="just">
              <a:buClr>
                <a:schemeClr val="dk1"/>
              </a:buClr>
              <a:buSzPts val="1800"/>
            </a:pPr>
            <a:endParaRPr lang="en-US" sz="2000" dirty="0">
              <a:solidFill>
                <a:schemeClr val="dk1"/>
              </a:solidFill>
              <a:latin typeface="Times New Roman" panose="02020603050405020304" pitchFamily="18" charset="0"/>
              <a:ea typeface="Cambria"/>
              <a:cs typeface="Times New Roman" panose="02020603050405020304" pitchFamily="18" charset="0"/>
              <a:sym typeface="Cambr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8</a:t>
            </a:fld>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15BD0F-989B-F9A1-299F-F55D7F1DACD0}"/>
              </a:ext>
            </a:extLst>
          </p:cNvPr>
          <p:cNvSpPr>
            <a:spLocks noGrp="1"/>
          </p:cNvSpPr>
          <p:nvPr>
            <p:ph type="body" idx="1"/>
          </p:nvPr>
        </p:nvSpPr>
        <p:spPr>
          <a:xfrm>
            <a:off x="293244" y="-200722"/>
            <a:ext cx="11605511" cy="5943600"/>
          </a:xfrm>
        </p:spPr>
        <p:txBody>
          <a:bodyPr>
            <a:normAutofit/>
          </a:bodyPr>
          <a:lstStyle/>
          <a:p>
            <a:pPr marL="114300" indent="0" algn="ctr">
              <a:buNone/>
            </a:pPr>
            <a:r>
              <a:rPr lang="en-IN" sz="2800" b="1" dirty="0">
                <a:solidFill>
                  <a:schemeClr val="accent1"/>
                </a:solidFill>
                <a:latin typeface="Times New Roman" panose="02020603050405020304" pitchFamily="18" charset="0"/>
                <a:cs typeface="Times New Roman" panose="02020603050405020304" pitchFamily="18" charset="0"/>
              </a:rPr>
              <a:t>SYSTEM ARCHITECTURE</a:t>
            </a:r>
          </a:p>
        </p:txBody>
      </p:sp>
      <p:sp>
        <p:nvSpPr>
          <p:cNvPr id="2" name="Rectangle 1"/>
          <p:cNvSpPr/>
          <p:nvPr/>
        </p:nvSpPr>
        <p:spPr>
          <a:xfrm>
            <a:off x="1153230" y="6419462"/>
            <a:ext cx="1233030" cy="338554"/>
          </a:xfrm>
          <a:prstGeom prst="rect">
            <a:avLst/>
          </a:prstGeom>
        </p:spPr>
        <p:txBody>
          <a:bodyPr wrap="none">
            <a:spAutoFit/>
          </a:bodyPr>
          <a:lstStyle/>
          <a:p>
            <a:pPr lvl="0"/>
            <a:r>
              <a:rPr lang="en-US" sz="1600" dirty="0">
                <a:solidFill>
                  <a:schemeClr val="dk1"/>
                </a:solidFill>
                <a:latin typeface="Cambria"/>
                <a:ea typeface="Cambria"/>
                <a:cs typeface="Cambria"/>
                <a:sym typeface="Cambria"/>
              </a:rPr>
              <a:t>28-03-2025</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600" smtClean="0"/>
              <a:t>9</a:t>
            </a:fld>
            <a:endParaRPr lang="en-US" sz="1600" dirty="0"/>
          </a:p>
        </p:txBody>
      </p:sp>
      <p:sp>
        <p:nvSpPr>
          <p:cNvPr id="5" name="Rectangle 4"/>
          <p:cNvSpPr/>
          <p:nvPr/>
        </p:nvSpPr>
        <p:spPr>
          <a:xfrm>
            <a:off x="3049339" y="5365070"/>
            <a:ext cx="7595349"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Fig: Gradient-Enhanced Multiple Linear-Polynomial Model (GEMLP)</a:t>
            </a:r>
            <a:endParaRPr lang="en-IN" sz="2000" dirty="0"/>
          </a:p>
        </p:txBody>
      </p:sp>
      <p:pic>
        <p:nvPicPr>
          <p:cNvPr id="8" name="Picture 7">
            <a:extLst>
              <a:ext uri="{FF2B5EF4-FFF2-40B4-BE49-F238E27FC236}">
                <a16:creationId xmlns:a16="http://schemas.microsoft.com/office/drawing/2014/main" id="{F5DF26B5-D859-CB97-7A38-97F54B79240A}"/>
              </a:ext>
            </a:extLst>
          </p:cNvPr>
          <p:cNvPicPr>
            <a:picLocks noChangeAspect="1"/>
          </p:cNvPicPr>
          <p:nvPr/>
        </p:nvPicPr>
        <p:blipFill>
          <a:blip r:embed="rId2"/>
          <a:stretch>
            <a:fillRect/>
          </a:stretch>
        </p:blipFill>
        <p:spPr>
          <a:xfrm>
            <a:off x="3491548" y="672276"/>
            <a:ext cx="6710929" cy="4197603"/>
          </a:xfrm>
          <a:prstGeom prst="rect">
            <a:avLst/>
          </a:prstGeom>
        </p:spPr>
      </p:pic>
    </p:spTree>
    <p:extLst>
      <p:ext uri="{BB962C8B-B14F-4D97-AF65-F5344CB8AC3E}">
        <p14:creationId xmlns:p14="http://schemas.microsoft.com/office/powerpoint/2010/main" val="67758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TEAM3</Template>
  <TotalTime>188</TotalTime>
  <Words>1444</Words>
  <Application>Microsoft Office PowerPoint</Application>
  <PresentationFormat>Widescreen</PresentationFormat>
  <Paragraphs>234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vt:lpstr>
      <vt:lpstr>Cambria Math</vt:lpstr>
      <vt:lpstr>Times New Roman</vt:lpstr>
      <vt:lpstr>Wingdings</vt:lpstr>
      <vt:lpstr>Red Line Business 16x9</vt:lpstr>
      <vt:lpstr>A HYBRID APPROACH FOR CROP YIELD PREDICTION USING A GRADIENT-ENHANCED MULTIPLE LINEAR-POLYNOMIAL MODEL </vt:lpstr>
      <vt:lpstr>INDEX</vt:lpstr>
      <vt:lpstr>ABSTRACT</vt:lpstr>
      <vt:lpstr>INTRODUCTION</vt:lpstr>
      <vt:lpstr>     LITERATURE SURVEY</vt:lpstr>
      <vt:lpstr>PowerPoint Presentation</vt:lpstr>
      <vt:lpstr>RESEARCH GAPS IDENTIFIED </vt:lpstr>
      <vt:lpstr>PROPOSED WORK </vt:lpstr>
      <vt:lpstr>PowerPoint Presentation</vt:lpstr>
      <vt:lpstr>ALGORITHM</vt:lpstr>
      <vt:lpstr>PowerPoint Presentation</vt:lpstr>
      <vt:lpstr>PowerPoint Presentation</vt:lpstr>
      <vt:lpstr>DATASET</vt:lpstr>
      <vt:lpstr>FEATURES</vt:lpstr>
      <vt:lpstr>RESULTS AND DISCUSSION</vt:lpstr>
      <vt:lpstr>PowerPoint Presentation</vt:lpstr>
      <vt:lpstr>PowerPoint Presentation</vt:lpstr>
      <vt:lpstr>          CONCLUSION </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Mounika Thirupathi</dc:creator>
  <cp:lastModifiedBy>Mounika Thirupathi</cp:lastModifiedBy>
  <cp:revision>4</cp:revision>
  <dcterms:created xsi:type="dcterms:W3CDTF">2025-04-04T07:18:01Z</dcterms:created>
  <dcterms:modified xsi:type="dcterms:W3CDTF">2025-04-15T14:41:01Z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