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8" r:id="rId3"/>
    <p:sldId id="259" r:id="rId4"/>
    <p:sldId id="260" r:id="rId5"/>
    <p:sldId id="263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COST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It is also called as Loss Function is a mathematical function used in machine learning to quantify the error produced by ML model.</a:t>
            </a:r>
            <a:endParaRPr lang="en-IN" sz="2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It helps us understand the difference between the predicted value and actual value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Lost function : Is used when we refer to the error for a 						  single training example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Cost Function : Is used when we refer to an average of the 					   loss functions over an entire training        					   dataset.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en-IN" dirty="0" smtClean="0"/>
              <a:t>TYPES OF ERROR / COST FUNCTION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Mean Square Error[ L2 Loss ] :</a:t>
            </a:r>
          </a:p>
          <a:p>
            <a:pPr marL="0" indent="0">
              <a:buNone/>
            </a:pPr>
            <a:r>
              <a:rPr lang="en-IN" sz="2000" dirty="0" smtClean="0"/>
              <a:t>I</a:t>
            </a:r>
            <a:r>
              <a:rPr lang="en-US" sz="2000" dirty="0"/>
              <a:t>s defined as Mean or Average of the square of the difference between actual and estimated values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Mean </a:t>
            </a:r>
            <a:r>
              <a:rPr lang="es-ES" sz="2000" dirty="0" err="1" smtClean="0"/>
              <a:t>Absolute</a:t>
            </a:r>
            <a:r>
              <a:rPr lang="es-ES" sz="2000" dirty="0" smtClean="0"/>
              <a:t> Error[L1 </a:t>
            </a:r>
            <a:r>
              <a:rPr lang="es-ES" sz="2000" dirty="0" err="1" smtClean="0"/>
              <a:t>Loss</a:t>
            </a:r>
            <a:r>
              <a:rPr lang="es-ES" sz="2000" dirty="0" smtClean="0"/>
              <a:t> ] :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" name="Picture 4" descr="https://miro.medium.com/max/440/1*20m_U-H6EIcxlN2k07Z7o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17" y="2674461"/>
            <a:ext cx="41910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miro.medium.com/max/630/1*OVlFLnMwHDx08PHzqlBDa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11" y="4704216"/>
            <a:ext cx="3484811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3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N" dirty="0" smtClean="0"/>
              <a:t>Gradient Function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46828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Gradient </a:t>
            </a:r>
            <a:r>
              <a:rPr lang="en-US" sz="2400" dirty="0"/>
              <a:t>descent is an optimization algorithm used to find the values of parameters (coefficients) of a function (f) that minimizes a cost function (cost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helps to find out the Global Minimum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Types of Gradient Function 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/>
              <a:t>Batch Gradient </a:t>
            </a:r>
            <a:r>
              <a:rPr lang="en-IN" sz="2400" dirty="0" smtClean="0"/>
              <a:t>Descent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/>
              <a:t>Stochastic Gradient </a:t>
            </a:r>
            <a:r>
              <a:rPr lang="en-IN" sz="2400" dirty="0" smtClean="0"/>
              <a:t>Descent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/>
              <a:t>Mini Batch gradient descent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3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N" dirty="0" smtClean="0"/>
              <a:t>Gradient Function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46828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Gradient </a:t>
            </a:r>
            <a:r>
              <a:rPr lang="en-US" sz="2400" dirty="0"/>
              <a:t>descent is an optimization algorithm used to find the values of parameters (coefficients) of a function (f) that minimizes a cost function (cost</a:t>
            </a:r>
            <a:r>
              <a:rPr lang="en-US" sz="2400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helps to find out the Global Minimum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Types of Gradient Function 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/>
              <a:t>Batch Gradient </a:t>
            </a:r>
            <a:r>
              <a:rPr lang="en-IN" sz="2400" dirty="0" smtClean="0"/>
              <a:t>Descent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/>
              <a:t>Stochastic Gradient </a:t>
            </a:r>
            <a:r>
              <a:rPr lang="en-IN" sz="2400" dirty="0" smtClean="0"/>
              <a:t>Descent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/>
              <a:t>Mini Batch gradient descent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2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Gradient </a:t>
            </a:r>
            <a:r>
              <a:rPr lang="en-IN" dirty="0" smtClean="0"/>
              <a:t>Descent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is a type of gradient descent which processes all the training examples for each iteration of gradient descent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Because of number </a:t>
            </a:r>
            <a:r>
              <a:rPr lang="en-US" sz="2400" dirty="0"/>
              <a:t>of training examples is large, then batch gradient descent is computationally very expensive. Hence if the number of training examples is large, then batch gradient descent is not preferred.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Instead</a:t>
            </a:r>
            <a:r>
              <a:rPr lang="en-US" sz="2400" dirty="0"/>
              <a:t>, we prefer to use stochastic gradient descent or mini-batch gradient descent.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41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en-IN" b="1" dirty="0"/>
              <a:t>Stochastic Gradient </a:t>
            </a:r>
            <a:r>
              <a:rPr lang="en-IN" b="1" dirty="0" smtClean="0"/>
              <a:t>Descent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4852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a type of gradient descent which processes 1 training example per iteration. Hence, the parameters are being updated even after one iteration in which only a single example has been processed. Hence this is quite faster than batch gradient </a:t>
            </a:r>
            <a:r>
              <a:rPr lang="en-US" sz="2400" dirty="0" smtClean="0"/>
              <a:t>descent.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</a:rPr>
              <a:t>Mini Batch gradient </a:t>
            </a:r>
            <a:r>
              <a:rPr lang="en-IN" sz="3600" b="1" dirty="0" smtClean="0">
                <a:solidFill>
                  <a:schemeClr val="accent1"/>
                </a:solidFill>
              </a:rPr>
              <a:t>descent </a:t>
            </a:r>
          </a:p>
          <a:p>
            <a:pPr marL="0" indent="0">
              <a:buNone/>
            </a:pPr>
            <a:r>
              <a:rPr lang="en-US" sz="2400" dirty="0"/>
              <a:t>This is a type of gradient descent which works faster than both batch gradient descent and stochastic gradient descent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Here instead of single training example, mini-batch of samples is used.</a:t>
            </a:r>
            <a:endParaRPr lang="en-IN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1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2102" y="2991393"/>
            <a:ext cx="4650377" cy="9797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 </a:t>
            </a:r>
            <a:r>
              <a:rPr lang="en-IN" dirty="0" smtClean="0"/>
              <a:t>YOU </a:t>
            </a:r>
            <a:br>
              <a:rPr lang="en-IN" dirty="0" smtClean="0"/>
            </a:br>
            <a:r>
              <a:rPr lang="en-IN" dirty="0" smtClean="0"/>
              <a:t>			</a:t>
            </a:r>
            <a:r>
              <a:rPr lang="en-IN" smtClean="0"/>
              <a:t>	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332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1612</TotalTime>
  <Words>365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COST FUNCTION</vt:lpstr>
      <vt:lpstr>INTRODUCTION</vt:lpstr>
      <vt:lpstr>TYPES OF ERROR / COST FUNCTION </vt:lpstr>
      <vt:lpstr>Gradient Function </vt:lpstr>
      <vt:lpstr>Gradient Function </vt:lpstr>
      <vt:lpstr>Batch Gradient Descent  </vt:lpstr>
      <vt:lpstr>Stochastic Gradient Descent </vt:lpstr>
      <vt:lpstr>THANK YOU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2021-06-03T07:00:33Z</dcterms:created>
  <dcterms:modified xsi:type="dcterms:W3CDTF">2021-06-04T13:57:42Z</dcterms:modified>
</cp:coreProperties>
</file>