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D6C6-CC0C-4607-A40A-8865BF16AF11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586FA0C-B457-4A5C-BD41-E8B1AF072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35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D6C6-CC0C-4607-A40A-8865BF16AF11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86FA0C-B457-4A5C-BD41-E8B1AF072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41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D6C6-CC0C-4607-A40A-8865BF16AF11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86FA0C-B457-4A5C-BD41-E8B1AF07216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813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D6C6-CC0C-4607-A40A-8865BF16AF11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86FA0C-B457-4A5C-BD41-E8B1AF072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228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D6C6-CC0C-4607-A40A-8865BF16AF11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86FA0C-B457-4A5C-BD41-E8B1AF07216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7014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D6C6-CC0C-4607-A40A-8865BF16AF11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86FA0C-B457-4A5C-BD41-E8B1AF072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742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D6C6-CC0C-4607-A40A-8865BF16AF11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A0C-B457-4A5C-BD41-E8B1AF072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517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D6C6-CC0C-4607-A40A-8865BF16AF11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A0C-B457-4A5C-BD41-E8B1AF072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70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D6C6-CC0C-4607-A40A-8865BF16AF11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A0C-B457-4A5C-BD41-E8B1AF072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61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D6C6-CC0C-4607-A40A-8865BF16AF11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86FA0C-B457-4A5C-BD41-E8B1AF072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24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D6C6-CC0C-4607-A40A-8865BF16AF11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86FA0C-B457-4A5C-BD41-E8B1AF072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34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D6C6-CC0C-4607-A40A-8865BF16AF11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86FA0C-B457-4A5C-BD41-E8B1AF072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19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D6C6-CC0C-4607-A40A-8865BF16AF11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A0C-B457-4A5C-BD41-E8B1AF072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08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D6C6-CC0C-4607-A40A-8865BF16AF11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A0C-B457-4A5C-BD41-E8B1AF072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36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D6C6-CC0C-4607-A40A-8865BF16AF11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A0C-B457-4A5C-BD41-E8B1AF072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57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D6C6-CC0C-4607-A40A-8865BF16AF11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86FA0C-B457-4A5C-BD41-E8B1AF072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65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BD6C6-CC0C-4607-A40A-8865BF16AF11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586FA0C-B457-4A5C-BD41-E8B1AF072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17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7927" y="1925782"/>
            <a:ext cx="3496685" cy="2369127"/>
          </a:xfrm>
        </p:spPr>
        <p:txBody>
          <a:bodyPr>
            <a:normAutofit/>
          </a:bodyPr>
          <a:lstStyle/>
          <a:p>
            <a:r>
              <a:rPr lang="en-IN" b="1" dirty="0" smtClean="0"/>
              <a:t>Accuracy Metrics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1164" y="4777379"/>
            <a:ext cx="3233448" cy="1126283"/>
          </a:xfrm>
        </p:spPr>
        <p:txBody>
          <a:bodyPr/>
          <a:lstStyle/>
          <a:p>
            <a:r>
              <a:rPr lang="en-IN" dirty="0" smtClean="0"/>
              <a:t>	-- </a:t>
            </a:r>
            <a:r>
              <a:rPr lang="en-IN" dirty="0" err="1" smtClean="0"/>
              <a:t>Mounika</a:t>
            </a:r>
            <a:r>
              <a:rPr lang="en-IN" dirty="0" smtClean="0"/>
              <a:t> </a:t>
            </a:r>
            <a:r>
              <a:rPr lang="en-IN" dirty="0" err="1" smtClean="0"/>
              <a:t>Voriganti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3" y="228598"/>
            <a:ext cx="7438035" cy="640080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6017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819" y="720436"/>
            <a:ext cx="9772794" cy="1184564"/>
          </a:xfrm>
        </p:spPr>
        <p:txBody>
          <a:bodyPr/>
          <a:lstStyle/>
          <a:p>
            <a:r>
              <a:rPr lang="en-IN" b="1" dirty="0" smtClean="0"/>
              <a:t>Confusion Matrix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819" y="1607127"/>
            <a:ext cx="9772793" cy="43040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The technique </a:t>
            </a:r>
            <a:r>
              <a:rPr lang="en-US" sz="2000" dirty="0"/>
              <a:t>for summarizing the performance of a classification </a:t>
            </a:r>
            <a:r>
              <a:rPr lang="en-US" sz="2000" dirty="0" smtClean="0"/>
              <a:t>algorithm.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This is also </a:t>
            </a:r>
            <a:r>
              <a:rPr lang="en-US" sz="2000" dirty="0"/>
              <a:t>known as an </a:t>
            </a:r>
            <a:r>
              <a:rPr lang="en-US" sz="2000" dirty="0" smtClean="0"/>
              <a:t>“Error matrix”.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Confusion matrix is used to compare predicted and actual values</a:t>
            </a:r>
            <a:r>
              <a:rPr lang="en-US" sz="2000" dirty="0" smtClean="0"/>
              <a:t>.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IN" b="1" dirty="0" smtClean="0"/>
              <a:t>Why you need Confusion matrix 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It is extremely useful for measuring Recall, Precision, Specificity, </a:t>
            </a:r>
            <a:r>
              <a:rPr lang="en-US" sz="2000" dirty="0" smtClean="0"/>
              <a:t>Accuracy.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440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45" y="624110"/>
            <a:ext cx="9689668" cy="1280890"/>
          </a:xfrm>
        </p:spPr>
        <p:txBody>
          <a:bodyPr/>
          <a:lstStyle/>
          <a:p>
            <a:r>
              <a:rPr lang="en-IN" dirty="0" smtClean="0"/>
              <a:t>Confusion Matrix Image</a:t>
            </a:r>
            <a:endParaRPr lang="en-IN" dirty="0"/>
          </a:p>
        </p:txBody>
      </p:sp>
      <p:pic>
        <p:nvPicPr>
          <p:cNvPr id="1026" name="Picture 2" descr="https://miro.medium.com/max/356/1*Z54JgbS4DUwWSknhDCvNT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018" y="2673927"/>
            <a:ext cx="6262253" cy="386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814945" y="1662546"/>
            <a:ext cx="93933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A good model is one which has high TP and TN rates, while low FP and FN rates.</a:t>
            </a:r>
          </a:p>
        </p:txBody>
      </p:sp>
    </p:spTree>
    <p:extLst>
      <p:ext uri="{BB962C8B-B14F-4D97-AF65-F5344CB8AC3E}">
        <p14:creationId xmlns:p14="http://schemas.microsoft.com/office/powerpoint/2010/main" val="92289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978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764" y="1565564"/>
            <a:ext cx="9481848" cy="4345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/>
              <a:t>True Positive: </a:t>
            </a:r>
            <a:r>
              <a:rPr lang="en-US" sz="2400" dirty="0"/>
              <a:t>Actual Positive and Predicted as </a:t>
            </a:r>
            <a:r>
              <a:rPr lang="en-US" sz="2400" dirty="0" smtClean="0"/>
              <a:t>Positive</a:t>
            </a:r>
          </a:p>
          <a:p>
            <a:pPr>
              <a:lnSpc>
                <a:spcPct val="150000"/>
              </a:lnSpc>
            </a:pPr>
            <a:r>
              <a:rPr lang="en-US" sz="2400" u="sng" dirty="0"/>
              <a:t>True Negative</a:t>
            </a:r>
            <a:r>
              <a:rPr lang="en-US" sz="2400" dirty="0"/>
              <a:t>: Actual Negative and Predicted as </a:t>
            </a:r>
            <a:r>
              <a:rPr lang="en-US" sz="2400" dirty="0" smtClean="0"/>
              <a:t>Negative</a:t>
            </a:r>
          </a:p>
          <a:p>
            <a:pPr>
              <a:lnSpc>
                <a:spcPct val="150000"/>
              </a:lnSpc>
            </a:pPr>
            <a:r>
              <a:rPr lang="en-US" sz="2400" u="sng" dirty="0"/>
              <a:t>False Positive(Type I Error)</a:t>
            </a:r>
            <a:r>
              <a:rPr lang="en-US" sz="2400" dirty="0"/>
              <a:t>: Actual Negative but predicted as </a:t>
            </a:r>
            <a:r>
              <a:rPr lang="en-US" sz="2400" dirty="0" smtClean="0"/>
              <a:t>Positive</a:t>
            </a:r>
          </a:p>
          <a:p>
            <a:pPr>
              <a:lnSpc>
                <a:spcPct val="150000"/>
              </a:lnSpc>
            </a:pPr>
            <a:r>
              <a:rPr lang="en-US" sz="2400" u="sng" dirty="0"/>
              <a:t>False Negative(Type II Error)</a:t>
            </a:r>
            <a:r>
              <a:rPr lang="en-US" sz="2400" dirty="0"/>
              <a:t>: Actual Positive but predicted as Negative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6890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45" y="762000"/>
            <a:ext cx="9689667" cy="1142999"/>
          </a:xfrm>
        </p:spPr>
        <p:txBody>
          <a:bodyPr>
            <a:normAutofit/>
          </a:bodyPr>
          <a:lstStyle/>
          <a:p>
            <a:r>
              <a:rPr lang="en-IN" sz="2800" b="1" dirty="0"/>
              <a:t>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945" y="1496291"/>
            <a:ext cx="9689667" cy="445649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Precision should be high as possible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Precision </a:t>
            </a:r>
            <a:r>
              <a:rPr lang="en-US" dirty="0"/>
              <a:t>tells us how many of the correctly predicted cases actually turned out to be positive.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800" b="1" dirty="0" smtClean="0"/>
              <a:t>Recall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Recall tells us how many of the actual positive cases we were able to predict correctly with our model.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400" dirty="0" smtClean="0"/>
              <a:t>					</a:t>
            </a:r>
            <a:r>
              <a:rPr lang="en-US" sz="2400" b="1" dirty="0" smtClean="0"/>
              <a:t>	TP/Actual </a:t>
            </a:r>
            <a:r>
              <a:rPr lang="en-US" sz="2400" b="1" dirty="0"/>
              <a:t>Yes</a:t>
            </a:r>
            <a:endParaRPr lang="en-US" sz="2400" b="1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15" name="Picture 2" descr="https://miro.medium.com/max/249/1*QRIZDkk_FffXKs_07ZlhZ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49" y="2639290"/>
            <a:ext cx="3560040" cy="182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67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73" y="692726"/>
            <a:ext cx="9758939" cy="1212273"/>
          </a:xfrm>
        </p:spPr>
        <p:txBody>
          <a:bodyPr>
            <a:normAutofit/>
          </a:bodyPr>
          <a:lstStyle/>
          <a:p>
            <a:r>
              <a:rPr lang="en-IN" sz="3200" dirty="0" smtClean="0"/>
              <a:t>ACCURACY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673" y="1524000"/>
            <a:ext cx="9758939" cy="4387222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(TP+TN )/ Total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 smtClean="0"/>
              <a:t>i.e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0" indent="0">
              <a:buNone/>
            </a:pPr>
            <a:r>
              <a:rPr lang="en-IN" sz="3200" dirty="0" smtClean="0"/>
              <a:t>F1-Score: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F1-score is </a:t>
            </a:r>
            <a:r>
              <a:rPr lang="en-US" dirty="0" smtClean="0"/>
              <a:t>a </a:t>
            </a:r>
            <a:r>
              <a:rPr lang="en-US" dirty="0"/>
              <a:t>harmonic mean of Precision and </a:t>
            </a:r>
            <a:r>
              <a:rPr lang="en-US" dirty="0" smtClean="0"/>
              <a:t>Recall.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so </a:t>
            </a:r>
            <a:r>
              <a:rPr lang="en-US" dirty="0"/>
              <a:t>it gives a combined idea about these two metrics. It is maximum when Precision is equal to Recall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It is difficult to compare two models with low precision and high recall or vice versa. So to make them comparable, we use F-Score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/>
              <a:t>(2*Precision*Recall)/Precision*Recall</a:t>
            </a:r>
            <a:endParaRPr lang="en-IN" sz="2000" b="1" dirty="0" smtClean="0"/>
          </a:p>
        </p:txBody>
      </p:sp>
      <p:pic>
        <p:nvPicPr>
          <p:cNvPr id="5" name="Picture 2" descr="Equation_Accura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34" y="1549372"/>
            <a:ext cx="2771775" cy="157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13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4581" y="2549236"/>
            <a:ext cx="7556066" cy="2479963"/>
          </a:xfrm>
        </p:spPr>
        <p:txBody>
          <a:bodyPr>
            <a:normAutofit/>
          </a:bodyPr>
          <a:lstStyle/>
          <a:p>
            <a:r>
              <a:rPr lang="en-IN" sz="4800" b="1" dirty="0" smtClean="0"/>
              <a:t>Thank You 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4257672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2670</TotalTime>
  <Words>237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Wisp</vt:lpstr>
      <vt:lpstr>Accuracy Metrics</vt:lpstr>
      <vt:lpstr>Confusion Matrix </vt:lpstr>
      <vt:lpstr>Confusion Matrix Image</vt:lpstr>
      <vt:lpstr>PowerPoint Presentation</vt:lpstr>
      <vt:lpstr>Precision</vt:lpstr>
      <vt:lpstr>ACCURACY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Accuracy Metrics</dc:title>
  <dc:creator>User</dc:creator>
  <cp:lastModifiedBy>User</cp:lastModifiedBy>
  <cp:revision>11</cp:revision>
  <dcterms:created xsi:type="dcterms:W3CDTF">2021-06-29T13:47:06Z</dcterms:created>
  <dcterms:modified xsi:type="dcterms:W3CDTF">2021-07-12T14:17:56Z</dcterms:modified>
</cp:coreProperties>
</file>