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D1FE4BD-D1D4-4853-853B-5CA52CF55C75}" type="datetimeFigureOut">
              <a:rPr lang="en-IN" smtClean="0"/>
              <a:t>17-07-2021</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E006431-9206-4EE6-B4EF-6EECBCE4734E}" type="slidenum">
              <a:rPr lang="en-IN" smtClean="0"/>
              <a:t>‹#›</a:t>
            </a:fld>
            <a:endParaRPr lang="en-IN"/>
          </a:p>
        </p:txBody>
      </p:sp>
    </p:spTree>
    <p:extLst>
      <p:ext uri="{BB962C8B-B14F-4D97-AF65-F5344CB8AC3E}">
        <p14:creationId xmlns:p14="http://schemas.microsoft.com/office/powerpoint/2010/main" val="3775932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1FE4BD-D1D4-4853-853B-5CA52CF55C75}" type="datetimeFigureOut">
              <a:rPr lang="en-IN" smtClean="0"/>
              <a:t>17-07-2021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E006431-9206-4EE6-B4EF-6EECBCE4734E}" type="slidenum">
              <a:rPr lang="en-IN" smtClean="0"/>
              <a:t>‹#›</a:t>
            </a:fld>
            <a:endParaRPr lang="en-IN"/>
          </a:p>
        </p:txBody>
      </p:sp>
    </p:spTree>
    <p:extLst>
      <p:ext uri="{BB962C8B-B14F-4D97-AF65-F5344CB8AC3E}">
        <p14:creationId xmlns:p14="http://schemas.microsoft.com/office/powerpoint/2010/main" val="1782894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1FE4BD-D1D4-4853-853B-5CA52CF55C75}" type="datetimeFigureOut">
              <a:rPr lang="en-IN" smtClean="0"/>
              <a:t>17-07-2021</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E006431-9206-4EE6-B4EF-6EECBCE4734E}"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122707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8D1FE4BD-D1D4-4853-853B-5CA52CF55C75}" type="datetimeFigureOut">
              <a:rPr lang="en-IN" smtClean="0"/>
              <a:t>17-07-2021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E006431-9206-4EE6-B4EF-6EECBCE4734E}" type="slidenum">
              <a:rPr lang="en-IN" smtClean="0"/>
              <a:t>‹#›</a:t>
            </a:fld>
            <a:endParaRPr lang="en-IN"/>
          </a:p>
        </p:txBody>
      </p:sp>
    </p:spTree>
    <p:extLst>
      <p:ext uri="{BB962C8B-B14F-4D97-AF65-F5344CB8AC3E}">
        <p14:creationId xmlns:p14="http://schemas.microsoft.com/office/powerpoint/2010/main" val="18916361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8D1FE4BD-D1D4-4853-853B-5CA52CF55C75}" type="datetimeFigureOut">
              <a:rPr lang="en-IN" smtClean="0"/>
              <a:t>17-07-2021</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E006431-9206-4EE6-B4EF-6EECBCE4734E}"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436866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8D1FE4BD-D1D4-4853-853B-5CA52CF55C75}" type="datetimeFigureOut">
              <a:rPr lang="en-IN" smtClean="0"/>
              <a:t>17-07-2021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E006431-9206-4EE6-B4EF-6EECBCE4734E}" type="slidenum">
              <a:rPr lang="en-IN" smtClean="0"/>
              <a:t>‹#›</a:t>
            </a:fld>
            <a:endParaRPr lang="en-IN"/>
          </a:p>
        </p:txBody>
      </p:sp>
    </p:spTree>
    <p:extLst>
      <p:ext uri="{BB962C8B-B14F-4D97-AF65-F5344CB8AC3E}">
        <p14:creationId xmlns:p14="http://schemas.microsoft.com/office/powerpoint/2010/main" val="4064256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1FE4BD-D1D4-4853-853B-5CA52CF55C75}" type="datetimeFigureOut">
              <a:rPr lang="en-IN" smtClean="0"/>
              <a:t>17-07-2021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E006431-9206-4EE6-B4EF-6EECBCE4734E}" type="slidenum">
              <a:rPr lang="en-IN" smtClean="0"/>
              <a:t>‹#›</a:t>
            </a:fld>
            <a:endParaRPr lang="en-IN"/>
          </a:p>
        </p:txBody>
      </p:sp>
    </p:spTree>
    <p:extLst>
      <p:ext uri="{BB962C8B-B14F-4D97-AF65-F5344CB8AC3E}">
        <p14:creationId xmlns:p14="http://schemas.microsoft.com/office/powerpoint/2010/main" val="18465191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1FE4BD-D1D4-4853-853B-5CA52CF55C75}" type="datetimeFigureOut">
              <a:rPr lang="en-IN" smtClean="0"/>
              <a:t>17-07-2021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E006431-9206-4EE6-B4EF-6EECBCE4734E}" type="slidenum">
              <a:rPr lang="en-IN" smtClean="0"/>
              <a:t>‹#›</a:t>
            </a:fld>
            <a:endParaRPr lang="en-IN"/>
          </a:p>
        </p:txBody>
      </p:sp>
    </p:spTree>
    <p:extLst>
      <p:ext uri="{BB962C8B-B14F-4D97-AF65-F5344CB8AC3E}">
        <p14:creationId xmlns:p14="http://schemas.microsoft.com/office/powerpoint/2010/main" val="3046115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1FE4BD-D1D4-4853-853B-5CA52CF55C75}" type="datetimeFigureOut">
              <a:rPr lang="en-IN" smtClean="0"/>
              <a:t>17-07-2021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E006431-9206-4EE6-B4EF-6EECBCE4734E}" type="slidenum">
              <a:rPr lang="en-IN" smtClean="0"/>
              <a:t>‹#›</a:t>
            </a:fld>
            <a:endParaRPr lang="en-IN"/>
          </a:p>
        </p:txBody>
      </p:sp>
    </p:spTree>
    <p:extLst>
      <p:ext uri="{BB962C8B-B14F-4D97-AF65-F5344CB8AC3E}">
        <p14:creationId xmlns:p14="http://schemas.microsoft.com/office/powerpoint/2010/main" val="3602573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1FE4BD-D1D4-4853-853B-5CA52CF55C75}" type="datetimeFigureOut">
              <a:rPr lang="en-IN" smtClean="0"/>
              <a:t>17-07-2021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E006431-9206-4EE6-B4EF-6EECBCE4734E}" type="slidenum">
              <a:rPr lang="en-IN" smtClean="0"/>
              <a:t>‹#›</a:t>
            </a:fld>
            <a:endParaRPr lang="en-IN"/>
          </a:p>
        </p:txBody>
      </p:sp>
    </p:spTree>
    <p:extLst>
      <p:ext uri="{BB962C8B-B14F-4D97-AF65-F5344CB8AC3E}">
        <p14:creationId xmlns:p14="http://schemas.microsoft.com/office/powerpoint/2010/main" val="2243079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D1FE4BD-D1D4-4853-853B-5CA52CF55C75}" type="datetimeFigureOut">
              <a:rPr lang="en-IN" smtClean="0"/>
              <a:t>17-07-2021</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E006431-9206-4EE6-B4EF-6EECBCE4734E}" type="slidenum">
              <a:rPr lang="en-IN" smtClean="0"/>
              <a:t>‹#›</a:t>
            </a:fld>
            <a:endParaRPr lang="en-IN"/>
          </a:p>
        </p:txBody>
      </p:sp>
    </p:spTree>
    <p:extLst>
      <p:ext uri="{BB962C8B-B14F-4D97-AF65-F5344CB8AC3E}">
        <p14:creationId xmlns:p14="http://schemas.microsoft.com/office/powerpoint/2010/main" val="262473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D1FE4BD-D1D4-4853-853B-5CA52CF55C75}" type="datetimeFigureOut">
              <a:rPr lang="en-IN" smtClean="0"/>
              <a:t>17-07-2021</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E006431-9206-4EE6-B4EF-6EECBCE4734E}" type="slidenum">
              <a:rPr lang="en-IN" smtClean="0"/>
              <a:t>‹#›</a:t>
            </a:fld>
            <a:endParaRPr lang="en-IN"/>
          </a:p>
        </p:txBody>
      </p:sp>
    </p:spTree>
    <p:extLst>
      <p:ext uri="{BB962C8B-B14F-4D97-AF65-F5344CB8AC3E}">
        <p14:creationId xmlns:p14="http://schemas.microsoft.com/office/powerpoint/2010/main" val="3451212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D1FE4BD-D1D4-4853-853B-5CA52CF55C75}" type="datetimeFigureOut">
              <a:rPr lang="en-IN" smtClean="0"/>
              <a:t>17-07-2021</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E006431-9206-4EE6-B4EF-6EECBCE4734E}" type="slidenum">
              <a:rPr lang="en-IN" smtClean="0"/>
              <a:t>‹#›</a:t>
            </a:fld>
            <a:endParaRPr lang="en-IN"/>
          </a:p>
        </p:txBody>
      </p:sp>
    </p:spTree>
    <p:extLst>
      <p:ext uri="{BB962C8B-B14F-4D97-AF65-F5344CB8AC3E}">
        <p14:creationId xmlns:p14="http://schemas.microsoft.com/office/powerpoint/2010/main" val="945824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1FE4BD-D1D4-4853-853B-5CA52CF55C75}" type="datetimeFigureOut">
              <a:rPr lang="en-IN" smtClean="0"/>
              <a:t>17-07-2021</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E006431-9206-4EE6-B4EF-6EECBCE4734E}" type="slidenum">
              <a:rPr lang="en-IN" smtClean="0"/>
              <a:t>‹#›</a:t>
            </a:fld>
            <a:endParaRPr lang="en-IN"/>
          </a:p>
        </p:txBody>
      </p:sp>
    </p:spTree>
    <p:extLst>
      <p:ext uri="{BB962C8B-B14F-4D97-AF65-F5344CB8AC3E}">
        <p14:creationId xmlns:p14="http://schemas.microsoft.com/office/powerpoint/2010/main" val="404216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D1FE4BD-D1D4-4853-853B-5CA52CF55C75}" type="datetimeFigureOut">
              <a:rPr lang="en-IN" smtClean="0"/>
              <a:t>17-07-2021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E006431-9206-4EE6-B4EF-6EECBCE4734E}" type="slidenum">
              <a:rPr lang="en-IN" smtClean="0"/>
              <a:t>‹#›</a:t>
            </a:fld>
            <a:endParaRPr lang="en-IN"/>
          </a:p>
        </p:txBody>
      </p:sp>
    </p:spTree>
    <p:extLst>
      <p:ext uri="{BB962C8B-B14F-4D97-AF65-F5344CB8AC3E}">
        <p14:creationId xmlns:p14="http://schemas.microsoft.com/office/powerpoint/2010/main" val="3886317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D1FE4BD-D1D4-4853-853B-5CA52CF55C75}" type="datetimeFigureOut">
              <a:rPr lang="en-IN" smtClean="0"/>
              <a:t>17-07-2021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E006431-9206-4EE6-B4EF-6EECBCE4734E}" type="slidenum">
              <a:rPr lang="en-IN" smtClean="0"/>
              <a:t>‹#›</a:t>
            </a:fld>
            <a:endParaRPr lang="en-IN"/>
          </a:p>
        </p:txBody>
      </p:sp>
    </p:spTree>
    <p:extLst>
      <p:ext uri="{BB962C8B-B14F-4D97-AF65-F5344CB8AC3E}">
        <p14:creationId xmlns:p14="http://schemas.microsoft.com/office/powerpoint/2010/main" val="2064083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D1FE4BD-D1D4-4853-853B-5CA52CF55C75}" type="datetimeFigureOut">
              <a:rPr lang="en-IN" smtClean="0"/>
              <a:t>17-07-2021</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E006431-9206-4EE6-B4EF-6EECBCE4734E}" type="slidenum">
              <a:rPr lang="en-IN" smtClean="0"/>
              <a:t>‹#›</a:t>
            </a:fld>
            <a:endParaRPr lang="en-IN"/>
          </a:p>
        </p:txBody>
      </p:sp>
    </p:spTree>
    <p:extLst>
      <p:ext uri="{BB962C8B-B14F-4D97-AF65-F5344CB8AC3E}">
        <p14:creationId xmlns:p14="http://schemas.microsoft.com/office/powerpoint/2010/main" val="953522815"/>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966364" y="2514600"/>
            <a:ext cx="3976254" cy="2262779"/>
          </a:xfrm>
        </p:spPr>
        <p:txBody>
          <a:bodyPr/>
          <a:lstStyle/>
          <a:p>
            <a:r>
              <a:rPr lang="en-IN" dirty="0" smtClean="0"/>
              <a:t>DECISION 			TREE</a:t>
            </a:r>
            <a:endParaRPr lang="en-IN" dirty="0"/>
          </a:p>
        </p:txBody>
      </p:sp>
      <p:sp>
        <p:nvSpPr>
          <p:cNvPr id="5" name="Subtitle 4"/>
          <p:cNvSpPr>
            <a:spLocks noGrp="1"/>
          </p:cNvSpPr>
          <p:nvPr>
            <p:ph type="subTitle" idx="1"/>
          </p:nvPr>
        </p:nvSpPr>
        <p:spPr>
          <a:xfrm>
            <a:off x="8922327" y="4777379"/>
            <a:ext cx="2582285" cy="1126283"/>
          </a:xfrm>
        </p:spPr>
        <p:txBody>
          <a:bodyPr>
            <a:normAutofit lnSpcReduction="10000"/>
          </a:bodyPr>
          <a:lstStyle/>
          <a:p>
            <a:endParaRPr lang="en-IN" dirty="0" smtClean="0"/>
          </a:p>
          <a:p>
            <a:endParaRPr lang="en-IN" dirty="0"/>
          </a:p>
          <a:p>
            <a:r>
              <a:rPr lang="en-IN" dirty="0" smtClean="0"/>
              <a:t>-- </a:t>
            </a:r>
            <a:r>
              <a:rPr lang="en-IN" dirty="0" err="1" smtClean="0"/>
              <a:t>Mounika</a:t>
            </a:r>
            <a:r>
              <a:rPr lang="en-IN" dirty="0" smtClean="0"/>
              <a:t> </a:t>
            </a:r>
            <a:r>
              <a:rPr lang="en-IN" dirty="0" err="1" smtClean="0"/>
              <a:t>Voriganti</a:t>
            </a: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673" y="228598"/>
            <a:ext cx="7438035" cy="6400804"/>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3335824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3383" y="624110"/>
            <a:ext cx="9731230" cy="886035"/>
          </a:xfrm>
        </p:spPr>
        <p:txBody>
          <a:bodyPr/>
          <a:lstStyle/>
          <a:p>
            <a:r>
              <a:rPr lang="en-US" dirty="0"/>
              <a:t>Decision Tree algorithm</a:t>
            </a:r>
            <a:endParaRPr lang="en-IN" dirty="0"/>
          </a:p>
        </p:txBody>
      </p:sp>
      <p:sp>
        <p:nvSpPr>
          <p:cNvPr id="3" name="Content Placeholder 2"/>
          <p:cNvSpPr>
            <a:spLocks noGrp="1"/>
          </p:cNvSpPr>
          <p:nvPr>
            <p:ph idx="1"/>
          </p:nvPr>
        </p:nvSpPr>
        <p:spPr>
          <a:xfrm>
            <a:off x="1773383" y="1510145"/>
            <a:ext cx="9731229" cy="4401077"/>
          </a:xfrm>
        </p:spPr>
        <p:txBody>
          <a:bodyPr>
            <a:normAutofit/>
          </a:bodyPr>
          <a:lstStyle/>
          <a:p>
            <a:pPr>
              <a:lnSpc>
                <a:spcPct val="150000"/>
              </a:lnSpc>
              <a:buFont typeface="Wingdings" panose="05000000000000000000" pitchFamily="2" charset="2"/>
              <a:buChar char="Ø"/>
            </a:pPr>
            <a:r>
              <a:rPr lang="en-US" sz="2000" dirty="0" smtClean="0"/>
              <a:t>Belongs </a:t>
            </a:r>
            <a:r>
              <a:rPr lang="en-US" sz="2000" dirty="0"/>
              <a:t>to the family of supervised learning algorithms. Unlike other supervised learning algorithms, the decision tree algorithm can be used for solving regression</a:t>
            </a:r>
            <a:r>
              <a:rPr lang="en-US" sz="2000" b="1" dirty="0"/>
              <a:t> </a:t>
            </a:r>
            <a:r>
              <a:rPr lang="en-US" sz="2000" dirty="0"/>
              <a:t>and</a:t>
            </a:r>
            <a:r>
              <a:rPr lang="en-US" sz="2000" b="1" dirty="0"/>
              <a:t> </a:t>
            </a:r>
            <a:r>
              <a:rPr lang="en-US" sz="2000" dirty="0"/>
              <a:t>classification</a:t>
            </a:r>
            <a:r>
              <a:rPr lang="en-US" sz="2000" b="1" dirty="0"/>
              <a:t> </a:t>
            </a:r>
            <a:r>
              <a:rPr lang="en-US" sz="2000" dirty="0"/>
              <a:t>problems  in the form of a tree </a:t>
            </a:r>
            <a:r>
              <a:rPr lang="en-US" sz="2000" dirty="0" smtClean="0"/>
              <a:t>structure</a:t>
            </a:r>
            <a:r>
              <a:rPr lang="en-IN" sz="2000" dirty="0" smtClean="0"/>
              <a:t>.</a:t>
            </a:r>
          </a:p>
          <a:p>
            <a:pPr>
              <a:lnSpc>
                <a:spcPct val="150000"/>
              </a:lnSpc>
              <a:buFont typeface="Wingdings" panose="05000000000000000000" pitchFamily="2" charset="2"/>
              <a:buChar char="Ø"/>
            </a:pPr>
            <a:r>
              <a:rPr lang="en-US" sz="2000" dirty="0"/>
              <a:t>The final result is a tree with decision nodes and leaf nodes. A decision node has two or more branches</a:t>
            </a:r>
            <a:r>
              <a:rPr lang="en-US" sz="2000" dirty="0" smtClean="0"/>
              <a:t>.</a:t>
            </a:r>
          </a:p>
          <a:p>
            <a:pPr>
              <a:lnSpc>
                <a:spcPct val="150000"/>
              </a:lnSpc>
              <a:buFont typeface="Wingdings" panose="05000000000000000000" pitchFamily="2" charset="2"/>
              <a:buChar char="Ø"/>
            </a:pPr>
            <a:r>
              <a:rPr lang="en-IN" sz="2000" dirty="0"/>
              <a:t>Leaf node represents a classification or decision</a:t>
            </a:r>
            <a:r>
              <a:rPr lang="en-IN" sz="2000" dirty="0" smtClean="0"/>
              <a:t>.</a:t>
            </a:r>
          </a:p>
          <a:p>
            <a:pPr>
              <a:lnSpc>
                <a:spcPct val="150000"/>
              </a:lnSpc>
              <a:buFont typeface="Wingdings" panose="05000000000000000000" pitchFamily="2" charset="2"/>
              <a:buChar char="Ø"/>
            </a:pPr>
            <a:endParaRPr lang="en-IN" sz="2000" dirty="0" smtClean="0"/>
          </a:p>
          <a:p>
            <a:pPr>
              <a:lnSpc>
                <a:spcPct val="150000"/>
              </a:lnSpc>
              <a:buFont typeface="Wingdings" panose="05000000000000000000" pitchFamily="2" charset="2"/>
              <a:buChar char="Ø"/>
            </a:pPr>
            <a:endParaRPr lang="en-US" sz="2000" dirty="0" smtClean="0"/>
          </a:p>
          <a:p>
            <a:pPr>
              <a:lnSpc>
                <a:spcPct val="150000"/>
              </a:lnSpc>
              <a:buFont typeface="Wingdings" panose="05000000000000000000" pitchFamily="2" charset="2"/>
              <a:buChar char="Ø"/>
            </a:pPr>
            <a:endParaRPr lang="en-US" sz="2000" dirty="0" smtClean="0"/>
          </a:p>
        </p:txBody>
      </p:sp>
    </p:spTree>
    <p:extLst>
      <p:ext uri="{BB962C8B-B14F-4D97-AF65-F5344CB8AC3E}">
        <p14:creationId xmlns:p14="http://schemas.microsoft.com/office/powerpoint/2010/main" val="42312523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14946" y="748144"/>
            <a:ext cx="9689666" cy="5555674"/>
          </a:xfrm>
        </p:spPr>
        <p:txBody>
          <a:bodyPr>
            <a:normAutofit fontScale="90000"/>
          </a:bodyPr>
          <a:lstStyle/>
          <a:p>
            <a:pPr>
              <a:lnSpc>
                <a:spcPct val="200000"/>
              </a:lnSpc>
            </a:pPr>
            <a:r>
              <a:rPr lang="en-US" sz="2200" b="1" dirty="0" smtClean="0"/>
              <a:t>Root Node: </a:t>
            </a:r>
            <a:br>
              <a:rPr lang="en-US" sz="2200" b="1" dirty="0" smtClean="0"/>
            </a:br>
            <a:r>
              <a:rPr lang="en-US" sz="2200" dirty="0" smtClean="0">
                <a:solidFill>
                  <a:schemeClr val="tx1"/>
                </a:solidFill>
              </a:rPr>
              <a:t>It represents the entire population or sample and this further gets divided into two or more homogeneous sets.</a:t>
            </a:r>
            <a:r>
              <a:rPr lang="en-US" sz="2200" dirty="0" smtClean="0"/>
              <a:t/>
            </a:r>
            <a:br>
              <a:rPr lang="en-US" sz="2200" dirty="0" smtClean="0"/>
            </a:br>
            <a:r>
              <a:rPr lang="en-US" sz="2200" b="1" dirty="0" smtClean="0"/>
              <a:t>Decision Node: </a:t>
            </a:r>
            <a:br>
              <a:rPr lang="en-US" sz="2200" b="1" dirty="0" smtClean="0"/>
            </a:br>
            <a:r>
              <a:rPr lang="en-US" sz="2200" dirty="0" smtClean="0">
                <a:solidFill>
                  <a:schemeClr val="tx1"/>
                </a:solidFill>
              </a:rPr>
              <a:t>When a sub-node splits into further sub-nodes, then it is called the decision node.</a:t>
            </a:r>
            <a:r>
              <a:rPr lang="en-US" sz="2200" dirty="0" smtClean="0"/>
              <a:t/>
            </a:r>
            <a:br>
              <a:rPr lang="en-US" sz="2200" dirty="0" smtClean="0"/>
            </a:br>
            <a:r>
              <a:rPr lang="en-US" sz="2200" b="1" dirty="0" smtClean="0"/>
              <a:t>Leaf / Terminal Node: </a:t>
            </a:r>
            <a:br>
              <a:rPr lang="en-US" sz="2200" b="1" dirty="0" smtClean="0"/>
            </a:br>
            <a:r>
              <a:rPr lang="en-US" sz="2200" dirty="0" smtClean="0">
                <a:solidFill>
                  <a:schemeClr val="tx1"/>
                </a:solidFill>
              </a:rPr>
              <a:t>Nodes do not split is called Leaf or Terminal node.</a:t>
            </a:r>
            <a:r>
              <a:rPr lang="en-US" sz="2200" dirty="0" smtClean="0"/>
              <a:t/>
            </a:r>
            <a:br>
              <a:rPr lang="en-US" sz="2200" dirty="0" smtClean="0"/>
            </a:br>
            <a:r>
              <a:rPr lang="en-US" dirty="0" smtClean="0"/>
              <a:t/>
            </a:r>
            <a:br>
              <a:rPr lang="en-US" dirty="0" smtClean="0"/>
            </a:br>
            <a:endParaRPr lang="en-IN" dirty="0"/>
          </a:p>
        </p:txBody>
      </p:sp>
    </p:spTree>
    <p:extLst>
      <p:ext uri="{BB962C8B-B14F-4D97-AF65-F5344CB8AC3E}">
        <p14:creationId xmlns:p14="http://schemas.microsoft.com/office/powerpoint/2010/main" val="28887411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miro.medium.com/max/688/1*bcLAJfWN2GpVQNTVOCrrv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7345" y="734291"/>
            <a:ext cx="9005455" cy="5569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37903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4945" y="665018"/>
            <a:ext cx="9689667" cy="1239982"/>
          </a:xfrm>
        </p:spPr>
        <p:txBody>
          <a:bodyPr/>
          <a:lstStyle/>
          <a:p>
            <a:r>
              <a:rPr lang="en-IN" dirty="0" smtClean="0"/>
              <a:t>Entropy</a:t>
            </a:r>
            <a:endParaRPr lang="en-IN" dirty="0"/>
          </a:p>
        </p:txBody>
      </p:sp>
      <p:sp>
        <p:nvSpPr>
          <p:cNvPr id="3" name="Content Placeholder 2"/>
          <p:cNvSpPr>
            <a:spLocks noGrp="1"/>
          </p:cNvSpPr>
          <p:nvPr>
            <p:ph idx="1"/>
          </p:nvPr>
        </p:nvSpPr>
        <p:spPr>
          <a:xfrm>
            <a:off x="1814945" y="1537855"/>
            <a:ext cx="9689667" cy="4373367"/>
          </a:xfrm>
        </p:spPr>
        <p:txBody>
          <a:bodyPr>
            <a:normAutofit/>
          </a:bodyPr>
          <a:lstStyle/>
          <a:p>
            <a:pPr marL="0" indent="0">
              <a:lnSpc>
                <a:spcPct val="150000"/>
              </a:lnSpc>
              <a:buNone/>
            </a:pPr>
            <a:r>
              <a:rPr lang="en-US" sz="2000" dirty="0" smtClean="0"/>
              <a:t>This is </a:t>
            </a:r>
            <a:r>
              <a:rPr lang="en-US" sz="2000" dirty="0"/>
              <a:t>a measure of the randomness in the information being processed. The higher the entropy, the harder it is to draw any conclusions from that </a:t>
            </a:r>
            <a:r>
              <a:rPr lang="en-US" sz="2000" dirty="0" smtClean="0"/>
              <a:t>information.</a:t>
            </a:r>
          </a:p>
          <a:p>
            <a:pPr marL="0" indent="0">
              <a:lnSpc>
                <a:spcPct val="150000"/>
              </a:lnSpc>
              <a:buNone/>
            </a:pPr>
            <a:r>
              <a:rPr lang="en-US" sz="2800" dirty="0" smtClean="0">
                <a:solidFill>
                  <a:schemeClr val="bg2">
                    <a:lumMod val="50000"/>
                  </a:schemeClr>
                </a:solidFill>
              </a:rPr>
              <a:t>Information gain </a:t>
            </a:r>
            <a:endParaRPr lang="en-US" sz="2000" dirty="0" smtClean="0">
              <a:solidFill>
                <a:schemeClr val="bg2">
                  <a:lumMod val="50000"/>
                </a:schemeClr>
              </a:solidFill>
            </a:endParaRPr>
          </a:p>
          <a:p>
            <a:pPr marL="0" indent="0">
              <a:lnSpc>
                <a:spcPct val="150000"/>
              </a:lnSpc>
              <a:buNone/>
            </a:pPr>
            <a:r>
              <a:rPr lang="en-US" sz="2000" dirty="0" smtClean="0"/>
              <a:t> This is used for determining the best features/attributes that render maximum information about a class. Entropy - Entropy is the measurement of impurities or randomness in the data points. It basically ranges between 0-1. 0- Pure, 1-Impure</a:t>
            </a:r>
          </a:p>
          <a:p>
            <a:pPr>
              <a:lnSpc>
                <a:spcPct val="150000"/>
              </a:lnSpc>
              <a:buFont typeface="Wingdings" panose="05000000000000000000" pitchFamily="2" charset="2"/>
              <a:buChar char="Ø"/>
            </a:pPr>
            <a:endParaRPr lang="en-US" sz="2000" dirty="0" smtClean="0"/>
          </a:p>
          <a:p>
            <a:pPr>
              <a:lnSpc>
                <a:spcPct val="150000"/>
              </a:lnSpc>
              <a:buFont typeface="Wingdings" panose="05000000000000000000" pitchFamily="2" charset="2"/>
              <a:buChar char="Ø"/>
            </a:pPr>
            <a:endParaRPr lang="en-IN" sz="2000" dirty="0"/>
          </a:p>
        </p:txBody>
      </p:sp>
    </p:spTree>
    <p:extLst>
      <p:ext uri="{BB962C8B-B14F-4D97-AF65-F5344CB8AC3E}">
        <p14:creationId xmlns:p14="http://schemas.microsoft.com/office/powerpoint/2010/main" val="40213832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7965" y="624110"/>
            <a:ext cx="9786648" cy="1280890"/>
          </a:xfrm>
        </p:spPr>
        <p:txBody>
          <a:bodyPr/>
          <a:lstStyle/>
          <a:p>
            <a:r>
              <a:rPr lang="en-US" dirty="0" smtClean="0"/>
              <a:t>Process </a:t>
            </a:r>
            <a:r>
              <a:rPr lang="en-US" dirty="0"/>
              <a:t>of selecting root node in ID3</a:t>
            </a:r>
            <a:endParaRPr lang="en-IN" dirty="0"/>
          </a:p>
        </p:txBody>
      </p:sp>
      <p:sp>
        <p:nvSpPr>
          <p:cNvPr id="3" name="Content Placeholder 2"/>
          <p:cNvSpPr>
            <a:spLocks noGrp="1"/>
          </p:cNvSpPr>
          <p:nvPr>
            <p:ph idx="1"/>
          </p:nvPr>
        </p:nvSpPr>
        <p:spPr>
          <a:xfrm>
            <a:off x="1717965" y="1690255"/>
            <a:ext cx="8915400" cy="3992367"/>
          </a:xfrm>
        </p:spPr>
        <p:txBody>
          <a:bodyPr/>
          <a:lstStyle/>
          <a:p>
            <a:r>
              <a:rPr lang="en-US" dirty="0"/>
              <a:t>Find the Information gain of the target attribute</a:t>
            </a:r>
            <a:r>
              <a:rPr lang="en-US" dirty="0" smtClean="0"/>
              <a:t>.</a:t>
            </a:r>
          </a:p>
          <a:p>
            <a:r>
              <a:rPr lang="en-US" dirty="0"/>
              <a:t>Find the Entropy of rest attributes</a:t>
            </a:r>
            <a:r>
              <a:rPr lang="en-US" dirty="0" smtClean="0"/>
              <a:t>.</a:t>
            </a:r>
          </a:p>
          <a:p>
            <a:r>
              <a:rPr lang="en-US" dirty="0"/>
              <a:t>Find gain for each and every rest attribute</a:t>
            </a:r>
            <a:r>
              <a:rPr lang="en-US" dirty="0" smtClean="0"/>
              <a:t>.</a:t>
            </a:r>
          </a:p>
          <a:p>
            <a:pPr marL="0" indent="0">
              <a:buNone/>
            </a:pPr>
            <a:r>
              <a:rPr lang="en-US" dirty="0"/>
              <a:t>			Gain = IG </a:t>
            </a:r>
            <a:r>
              <a:rPr lang="en-US" dirty="0" smtClean="0"/>
              <a:t>– Entropy</a:t>
            </a:r>
          </a:p>
          <a:p>
            <a:r>
              <a:rPr lang="en-US" dirty="0"/>
              <a:t>The attribute that has highest gain will be selected as root node.</a:t>
            </a:r>
            <a:endParaRPr lang="en-IN" dirty="0"/>
          </a:p>
        </p:txBody>
      </p:sp>
    </p:spTree>
    <p:extLst>
      <p:ext uri="{BB962C8B-B14F-4D97-AF65-F5344CB8AC3E}">
        <p14:creationId xmlns:p14="http://schemas.microsoft.com/office/powerpoint/2010/main" val="4101637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1" y="678873"/>
            <a:ext cx="9828212" cy="623454"/>
          </a:xfrm>
        </p:spPr>
        <p:txBody>
          <a:bodyPr>
            <a:normAutofit fontScale="90000"/>
          </a:bodyPr>
          <a:lstStyle/>
          <a:p>
            <a:r>
              <a:rPr lang="en-IN" dirty="0" smtClean="0"/>
              <a:t>Gini Index/Gini purity</a:t>
            </a:r>
            <a:endParaRPr lang="en-IN" dirty="0"/>
          </a:p>
        </p:txBody>
      </p:sp>
      <p:sp>
        <p:nvSpPr>
          <p:cNvPr id="3" name="Content Placeholder 2"/>
          <p:cNvSpPr>
            <a:spLocks noGrp="1"/>
          </p:cNvSpPr>
          <p:nvPr>
            <p:ph idx="1"/>
          </p:nvPr>
        </p:nvSpPr>
        <p:spPr>
          <a:xfrm>
            <a:off x="1676401" y="1565564"/>
            <a:ext cx="9828211" cy="4345658"/>
          </a:xfrm>
        </p:spPr>
        <p:txBody>
          <a:bodyPr/>
          <a:lstStyle/>
          <a:p>
            <a:r>
              <a:rPr lang="en-US" dirty="0"/>
              <a:t>It </a:t>
            </a:r>
            <a:r>
              <a:rPr lang="en-US" dirty="0" smtClean="0"/>
              <a:t>measures </a:t>
            </a:r>
            <a:r>
              <a:rPr lang="en-US" dirty="0"/>
              <a:t>the impurity of the nodes. ranges between 0-1</a:t>
            </a:r>
            <a:r>
              <a:rPr lang="en-US" dirty="0" smtClean="0"/>
              <a:t>.</a:t>
            </a:r>
          </a:p>
          <a:p>
            <a:r>
              <a:rPr lang="en-IN" dirty="0"/>
              <a:t>Gini </a:t>
            </a:r>
            <a:r>
              <a:rPr lang="en-IN" dirty="0" smtClean="0"/>
              <a:t>Index/Gini </a:t>
            </a:r>
            <a:r>
              <a:rPr lang="en-IN" dirty="0"/>
              <a:t>Impurity = </a:t>
            </a:r>
            <a:r>
              <a:rPr lang="en-IN" dirty="0" smtClean="0"/>
              <a:t>1-Gini</a:t>
            </a:r>
          </a:p>
          <a:p>
            <a:r>
              <a:rPr lang="en-US" dirty="0"/>
              <a:t>1 - (/Sum of </a:t>
            </a:r>
            <a:r>
              <a:rPr lang="en-US" dirty="0" err="1"/>
              <a:t>squred</a:t>
            </a:r>
            <a:r>
              <a:rPr lang="en-US" dirty="0"/>
              <a:t> </a:t>
            </a:r>
            <a:r>
              <a:rPr lang="en-US" dirty="0" err="1"/>
              <a:t>propability</a:t>
            </a:r>
            <a:r>
              <a:rPr lang="en-US" dirty="0"/>
              <a:t> of each class</a:t>
            </a:r>
            <a:r>
              <a:rPr lang="en-US" dirty="0" smtClean="0"/>
              <a:t>)</a:t>
            </a:r>
          </a:p>
          <a:p>
            <a:r>
              <a:rPr lang="en-US" dirty="0"/>
              <a:t>0 - Data points/feature are pure. </a:t>
            </a:r>
            <a:r>
              <a:rPr lang="en-US" dirty="0" err="1"/>
              <a:t>Eg</a:t>
            </a:r>
            <a:r>
              <a:rPr lang="en-US" dirty="0"/>
              <a:t>. All </a:t>
            </a:r>
            <a:r>
              <a:rPr lang="en-US" dirty="0" smtClean="0"/>
              <a:t>Yes</a:t>
            </a:r>
          </a:p>
          <a:p>
            <a:r>
              <a:rPr lang="en-US" dirty="0"/>
              <a:t>1 - Data points/feature are impure(Randomness) </a:t>
            </a:r>
            <a:r>
              <a:rPr lang="en-US" dirty="0" err="1"/>
              <a:t>eg</a:t>
            </a:r>
            <a:r>
              <a:rPr lang="en-US" dirty="0"/>
              <a:t>. Yes, No </a:t>
            </a:r>
            <a:r>
              <a:rPr lang="en-US" dirty="0" smtClean="0"/>
              <a:t>both</a:t>
            </a:r>
          </a:p>
          <a:p>
            <a:r>
              <a:rPr lang="en-US" dirty="0"/>
              <a:t>0.5 - Equal distribution of classes. 5 yes, 5 </a:t>
            </a:r>
            <a:r>
              <a:rPr lang="en-US" dirty="0" smtClean="0"/>
              <a:t>no</a:t>
            </a:r>
          </a:p>
          <a:p>
            <a:pPr marL="0" indent="0">
              <a:buNone/>
            </a:pPr>
            <a:r>
              <a:rPr lang="en-US" dirty="0"/>
              <a:t>Gini ranges from zero to one, as it is a probability and the higher this value, the more will be the purity of the nodes. lesser value means lesser pure nodes. 1 - pure, 0 </a:t>
            </a:r>
            <a:r>
              <a:rPr lang="en-US" dirty="0" smtClean="0"/>
              <a:t>– randomness</a:t>
            </a:r>
          </a:p>
          <a:p>
            <a:pPr marL="0" indent="0">
              <a:buNone/>
            </a:pPr>
            <a:r>
              <a:rPr lang="en-US" dirty="0"/>
              <a:t>Gini works only in those scenarios where we have categorical targets. It does not work with continuous targets. attribute having least </a:t>
            </a:r>
            <a:r>
              <a:rPr lang="en-US" dirty="0" err="1"/>
              <a:t>gini</a:t>
            </a:r>
            <a:r>
              <a:rPr lang="en-US" dirty="0"/>
              <a:t> impurity value will be selected as root node.</a:t>
            </a:r>
            <a:endParaRPr lang="en-US" dirty="0" smtClean="0"/>
          </a:p>
          <a:p>
            <a:endParaRPr lang="en-US" dirty="0" smtClean="0"/>
          </a:p>
          <a:p>
            <a:endParaRPr lang="en-IN" dirty="0"/>
          </a:p>
        </p:txBody>
      </p:sp>
    </p:spTree>
    <p:extLst>
      <p:ext uri="{BB962C8B-B14F-4D97-AF65-F5344CB8AC3E}">
        <p14:creationId xmlns:p14="http://schemas.microsoft.com/office/powerpoint/2010/main" val="4166711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5673" y="624110"/>
            <a:ext cx="9758939" cy="1280890"/>
          </a:xfrm>
        </p:spPr>
        <p:txBody>
          <a:bodyPr/>
          <a:lstStyle/>
          <a:p>
            <a:r>
              <a:rPr lang="en-IN" dirty="0" smtClean="0"/>
              <a:t>Pruning </a:t>
            </a:r>
            <a:endParaRPr lang="en-IN" dirty="0"/>
          </a:p>
        </p:txBody>
      </p:sp>
      <p:sp>
        <p:nvSpPr>
          <p:cNvPr id="3" name="Content Placeholder 2"/>
          <p:cNvSpPr>
            <a:spLocks noGrp="1"/>
          </p:cNvSpPr>
          <p:nvPr>
            <p:ph idx="1"/>
          </p:nvPr>
        </p:nvSpPr>
        <p:spPr>
          <a:xfrm>
            <a:off x="1745673" y="2133600"/>
            <a:ext cx="9758939" cy="3777622"/>
          </a:xfrm>
        </p:spPr>
        <p:txBody>
          <a:bodyPr/>
          <a:lstStyle/>
          <a:p>
            <a:r>
              <a:rPr lang="en-US" dirty="0"/>
              <a:t>Pruning is one of the techniques that is used to overcome  problem of overfitting in decision tree. Pruning is the process of reducing the size of the tree by turning some branch nodes into leaf nodes, and removing the leaf nodes under the original branch</a:t>
            </a:r>
            <a:r>
              <a:rPr lang="en-US" dirty="0" smtClean="0"/>
              <a:t>.</a:t>
            </a:r>
          </a:p>
          <a:p>
            <a:r>
              <a:rPr lang="en-US" dirty="0"/>
              <a:t>It reduces the size of a Decision Tree which might slightly increase  training error but drastically decrease your testing error, hence making it more adaptable.</a:t>
            </a:r>
            <a:endParaRPr lang="en-US" dirty="0" smtClean="0"/>
          </a:p>
          <a:p>
            <a:endParaRPr lang="en-IN" dirty="0"/>
          </a:p>
        </p:txBody>
      </p:sp>
    </p:spTree>
    <p:extLst>
      <p:ext uri="{BB962C8B-B14F-4D97-AF65-F5344CB8AC3E}">
        <p14:creationId xmlns:p14="http://schemas.microsoft.com/office/powerpoint/2010/main" val="220641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53345" y="2493818"/>
            <a:ext cx="7251266" cy="2382982"/>
          </a:xfrm>
        </p:spPr>
        <p:txBody>
          <a:bodyPr/>
          <a:lstStyle/>
          <a:p>
            <a:r>
              <a:rPr lang="en-IN" dirty="0" smtClean="0"/>
              <a:t>Thank you</a:t>
            </a:r>
            <a:endParaRPr lang="en-IN" dirty="0"/>
          </a:p>
        </p:txBody>
      </p:sp>
    </p:spTree>
    <p:extLst>
      <p:ext uri="{BB962C8B-B14F-4D97-AF65-F5344CB8AC3E}">
        <p14:creationId xmlns:p14="http://schemas.microsoft.com/office/powerpoint/2010/main" val="305177403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728</TotalTime>
  <Words>361</Words>
  <Application>Microsoft Office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Century Gothic</vt:lpstr>
      <vt:lpstr>Wingdings</vt:lpstr>
      <vt:lpstr>Wingdings 3</vt:lpstr>
      <vt:lpstr>Wisp</vt:lpstr>
      <vt:lpstr>DECISION    TREE</vt:lpstr>
      <vt:lpstr>Decision Tree algorithm</vt:lpstr>
      <vt:lpstr>Root Node:  It represents the entire population or sample and this further gets divided into two or more homogeneous sets. Decision Node:  When a sub-node splits into further sub-nodes, then it is called the decision node. Leaf / Terminal Node:  Nodes do not split is called Leaf or Terminal node.  </vt:lpstr>
      <vt:lpstr>PowerPoint Presentation</vt:lpstr>
      <vt:lpstr>Entropy</vt:lpstr>
      <vt:lpstr>Process of selecting root node in ID3</vt:lpstr>
      <vt:lpstr>Gini Index/Gini purity</vt:lpstr>
      <vt:lpstr>Pruning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16</cp:revision>
  <dcterms:created xsi:type="dcterms:W3CDTF">2021-06-21T00:48:16Z</dcterms:created>
  <dcterms:modified xsi:type="dcterms:W3CDTF">2021-07-17T13:11:37Z</dcterms:modified>
</cp:coreProperties>
</file>