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0" r:id="rId5"/>
    <p:sldId id="264" r:id="rId6"/>
    <p:sldId id="261" r:id="rId7"/>
    <p:sldId id="262" r:id="rId8"/>
    <p:sldId id="265"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3D5035-C565-46F5-B688-23C64FAF069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95400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D5035-C565-46F5-B688-23C64FAF069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42235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D5035-C565-46F5-B688-23C64FAF069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2AE1B1-8D69-42A0-BD1B-E06CEFD7F72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0386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F3D5035-C565-46F5-B688-23C64FAF069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2898379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F3D5035-C565-46F5-B688-23C64FAF069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2AE1B1-8D69-42A0-BD1B-E06CEFD7F72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7500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F3D5035-C565-46F5-B688-23C64FAF069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1570172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D5035-C565-46F5-B688-23C64FAF069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3701773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D5035-C565-46F5-B688-23C64FAF069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104811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D5035-C565-46F5-B688-23C64FAF069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197732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D5035-C565-46F5-B688-23C64FAF069D}" type="datetimeFigureOut">
              <a:rPr lang="en-IN" smtClean="0"/>
              <a:t>15-07-2021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122710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3D5035-C565-46F5-B688-23C64FAF069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201904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3D5035-C565-46F5-B688-23C64FAF069D}" type="datetimeFigureOut">
              <a:rPr lang="en-IN" smtClean="0"/>
              <a:t>15-07-2021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269542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3D5035-C565-46F5-B688-23C64FAF069D}" type="datetimeFigureOut">
              <a:rPr lang="en-IN" smtClean="0"/>
              <a:t>15-07-2021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372453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D5035-C565-46F5-B688-23C64FAF069D}" type="datetimeFigureOut">
              <a:rPr lang="en-IN" smtClean="0"/>
              <a:t>15-07-2021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232842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F3D5035-C565-46F5-B688-23C64FAF069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66801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F3D5035-C565-46F5-B688-23C64FAF069D}" type="datetimeFigureOut">
              <a:rPr lang="en-IN" smtClean="0"/>
              <a:t>15-07-2021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2AE1B1-8D69-42A0-BD1B-E06CEFD7F723}" type="slidenum">
              <a:rPr lang="en-IN" smtClean="0"/>
              <a:t>‹#›</a:t>
            </a:fld>
            <a:endParaRPr lang="en-IN"/>
          </a:p>
        </p:txBody>
      </p:sp>
    </p:spTree>
    <p:extLst>
      <p:ext uri="{BB962C8B-B14F-4D97-AF65-F5344CB8AC3E}">
        <p14:creationId xmlns:p14="http://schemas.microsoft.com/office/powerpoint/2010/main" val="7303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3D5035-C565-46F5-B688-23C64FAF069D}" type="datetimeFigureOut">
              <a:rPr lang="en-IN" smtClean="0"/>
              <a:t>15-07-2021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2AE1B1-8D69-42A0-BD1B-E06CEFD7F723}" type="slidenum">
              <a:rPr lang="en-IN" smtClean="0"/>
              <a:t>‹#›</a:t>
            </a:fld>
            <a:endParaRPr lang="en-IN"/>
          </a:p>
        </p:txBody>
      </p:sp>
    </p:spTree>
    <p:extLst>
      <p:ext uri="{BB962C8B-B14F-4D97-AF65-F5344CB8AC3E}">
        <p14:creationId xmlns:p14="http://schemas.microsoft.com/office/powerpoint/2010/main" val="391741847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49491" y="2514600"/>
            <a:ext cx="4045527" cy="2262781"/>
          </a:xfrm>
        </p:spPr>
        <p:txBody>
          <a:bodyPr>
            <a:noAutofit/>
          </a:bodyPr>
          <a:lstStyle/>
          <a:p>
            <a:r>
              <a:rPr lang="en-IN" sz="4400" smtClean="0"/>
              <a:t>UNDERFITTING 				&amp;  </a:t>
            </a:r>
            <a:r>
              <a:rPr lang="en-IN" sz="4400" dirty="0" smtClean="0"/>
              <a:t>OVERFITTING</a:t>
            </a:r>
            <a:br>
              <a:rPr lang="en-IN" sz="4400" dirty="0" smtClean="0"/>
            </a:br>
            <a:endParaRPr lang="en-IN" sz="4400" dirty="0"/>
          </a:p>
        </p:txBody>
      </p:sp>
      <p:sp>
        <p:nvSpPr>
          <p:cNvPr id="3" name="Subtitle 2"/>
          <p:cNvSpPr>
            <a:spLocks noGrp="1"/>
          </p:cNvSpPr>
          <p:nvPr>
            <p:ph type="subTitle" idx="1"/>
          </p:nvPr>
        </p:nvSpPr>
        <p:spPr>
          <a:xfrm>
            <a:off x="8534400" y="4777379"/>
            <a:ext cx="2970212" cy="1126283"/>
          </a:xfrm>
        </p:spPr>
        <p:txBody>
          <a:bodyPr/>
          <a:lstStyle/>
          <a:p>
            <a:r>
              <a:rPr lang="en-IN" dirty="0" smtClean="0"/>
              <a:t>-- </a:t>
            </a:r>
            <a:r>
              <a:rPr lang="en-IN" dirty="0" err="1" smtClean="0"/>
              <a:t>Mounika</a:t>
            </a:r>
            <a:r>
              <a:rPr lang="en-IN" dirty="0" smtClean="0"/>
              <a:t> </a:t>
            </a:r>
            <a:r>
              <a:rPr lang="en-IN" dirty="0" err="1" smtClean="0"/>
              <a:t>Voriganti</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35" y="249379"/>
            <a:ext cx="7438035" cy="640080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50533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11782" y="2687782"/>
            <a:ext cx="4724400" cy="789709"/>
          </a:xfrm>
        </p:spPr>
        <p:txBody>
          <a:bodyPr>
            <a:noAutofit/>
          </a:bodyPr>
          <a:lstStyle/>
          <a:p>
            <a:r>
              <a:rPr lang="en-IN" sz="5400" b="1" dirty="0" smtClean="0"/>
              <a:t>Thank You </a:t>
            </a:r>
            <a:endParaRPr lang="en-IN" sz="5400" b="1" dirty="0"/>
          </a:p>
        </p:txBody>
      </p:sp>
    </p:spTree>
    <p:extLst>
      <p:ext uri="{BB962C8B-B14F-4D97-AF65-F5344CB8AC3E}">
        <p14:creationId xmlns:p14="http://schemas.microsoft.com/office/powerpoint/2010/main" val="386388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1277599" y="762000"/>
            <a:ext cx="227013" cy="1143000"/>
          </a:xfrm>
        </p:spPr>
        <p:txBody>
          <a:bodyPr>
            <a:normAutofit fontScale="90000"/>
          </a:bodyPr>
          <a:lstStyle/>
          <a:p>
            <a:r>
              <a:rPr lang="en-IN" dirty="0" smtClean="0"/>
              <a:t/>
            </a:r>
            <a:br>
              <a:rPr lang="en-IN" dirty="0" smtClean="0"/>
            </a:br>
            <a:endParaRPr lang="en-IN" dirty="0"/>
          </a:p>
        </p:txBody>
      </p:sp>
      <p:sp>
        <p:nvSpPr>
          <p:cNvPr id="13" name="Content Placeholder 12"/>
          <p:cNvSpPr>
            <a:spLocks noGrp="1"/>
          </p:cNvSpPr>
          <p:nvPr>
            <p:ph idx="1"/>
          </p:nvPr>
        </p:nvSpPr>
        <p:spPr>
          <a:xfrm>
            <a:off x="1745673" y="1233056"/>
            <a:ext cx="9758939" cy="4678166"/>
          </a:xfrm>
        </p:spPr>
        <p:txBody>
          <a:bodyPr/>
          <a:lstStyle/>
          <a:p>
            <a:pPr marL="0" indent="0">
              <a:buNone/>
            </a:pPr>
            <a:r>
              <a:rPr lang="en-IN" sz="2400" b="1" dirty="0" smtClean="0"/>
              <a:t>Bias :</a:t>
            </a:r>
          </a:p>
          <a:p>
            <a:pPr marL="0" indent="0">
              <a:buNone/>
            </a:pPr>
            <a:r>
              <a:rPr lang="en-US" dirty="0"/>
              <a:t>Bias Means error of the training data</a:t>
            </a:r>
            <a:r>
              <a:rPr lang="en-US" dirty="0" smtClean="0"/>
              <a:t>.</a:t>
            </a:r>
          </a:p>
          <a:p>
            <a:pPr marL="0" indent="0">
              <a:buNone/>
            </a:pPr>
            <a:r>
              <a:rPr lang="en-US" sz="2400" b="1" dirty="0" smtClean="0"/>
              <a:t>Variance</a:t>
            </a:r>
            <a:r>
              <a:rPr lang="en-US" dirty="0" smtClean="0"/>
              <a:t> :</a:t>
            </a:r>
          </a:p>
          <a:p>
            <a:pPr marL="0" indent="0">
              <a:buNone/>
            </a:pPr>
            <a:r>
              <a:rPr lang="en-US" dirty="0"/>
              <a:t>Variance means error of the testing data</a:t>
            </a:r>
            <a:r>
              <a:rPr lang="en-US" dirty="0" smtClean="0"/>
              <a:t>.</a:t>
            </a:r>
          </a:p>
          <a:p>
            <a:pPr marL="0" indent="0">
              <a:buNone/>
            </a:pPr>
            <a:r>
              <a:rPr lang="en-IN" sz="2400" b="1" dirty="0"/>
              <a:t>What is generalized </a:t>
            </a:r>
            <a:r>
              <a:rPr lang="en-IN" sz="2400" b="1" dirty="0" smtClean="0"/>
              <a:t>model :</a:t>
            </a:r>
          </a:p>
          <a:p>
            <a:pPr marL="0" indent="0">
              <a:lnSpc>
                <a:spcPct val="150000"/>
              </a:lnSpc>
              <a:buNone/>
            </a:pPr>
            <a:r>
              <a:rPr lang="en-US" dirty="0"/>
              <a:t>The goal of a good machine learning model is to generalize well from the training data to any data from the problem domain. This allows us to make predictions in the future on data the model has never seen</a:t>
            </a:r>
            <a:r>
              <a:rPr lang="en-US" dirty="0" smtClean="0"/>
              <a:t>.</a:t>
            </a:r>
          </a:p>
          <a:p>
            <a:pPr marL="0" indent="0">
              <a:lnSpc>
                <a:spcPct val="150000"/>
              </a:lnSpc>
              <a:buNone/>
            </a:pPr>
            <a:r>
              <a:rPr lang="en-US" dirty="0"/>
              <a:t>A model that generalizes well is a model that is neither </a:t>
            </a:r>
            <a:r>
              <a:rPr lang="en-US" dirty="0" err="1"/>
              <a:t>underfit</a:t>
            </a:r>
            <a:r>
              <a:rPr lang="en-US" dirty="0"/>
              <a:t> nor </a:t>
            </a:r>
            <a:r>
              <a:rPr lang="en-US" dirty="0" err="1"/>
              <a:t>overfit</a:t>
            </a:r>
            <a:r>
              <a:rPr lang="en-US" dirty="0"/>
              <a:t>.</a:t>
            </a:r>
            <a:endParaRPr lang="en-US" dirty="0" smtClean="0"/>
          </a:p>
          <a:p>
            <a:pPr marL="0" indent="0">
              <a:lnSpc>
                <a:spcPct val="150000"/>
              </a:lnSpc>
              <a:buNone/>
            </a:pPr>
            <a:endParaRPr lang="en-US" dirty="0" smtClean="0"/>
          </a:p>
          <a:p>
            <a:pPr marL="0" indent="0">
              <a:buNone/>
            </a:pPr>
            <a:endParaRPr lang="en-US" sz="2400" b="1" dirty="0" smtClean="0"/>
          </a:p>
          <a:p>
            <a:pPr marL="0" indent="0">
              <a:buNone/>
            </a:pPr>
            <a:endParaRPr lang="en-US" sz="2400" b="1" dirty="0" smtClean="0"/>
          </a:p>
          <a:p>
            <a:pPr marL="0" indent="0">
              <a:buNone/>
            </a:pPr>
            <a:endParaRPr lang="en-IN" dirty="0"/>
          </a:p>
        </p:txBody>
      </p:sp>
      <p:sp>
        <p:nvSpPr>
          <p:cNvPr id="15" name="Content Placeholder 2"/>
          <p:cNvSpPr txBox="1">
            <a:spLocks/>
          </p:cNvSpPr>
          <p:nvPr/>
        </p:nvSpPr>
        <p:spPr>
          <a:xfrm>
            <a:off x="5599361" y="5805054"/>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a:p>
        </p:txBody>
      </p:sp>
    </p:spTree>
    <p:extLst>
      <p:ext uri="{BB962C8B-B14F-4D97-AF65-F5344CB8AC3E}">
        <p14:creationId xmlns:p14="http://schemas.microsoft.com/office/powerpoint/2010/main" val="155497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45" y="706582"/>
            <a:ext cx="9842067" cy="1198418"/>
          </a:xfrm>
        </p:spPr>
        <p:txBody>
          <a:bodyPr/>
          <a:lstStyle/>
          <a:p>
            <a:r>
              <a:rPr lang="en-IN" b="1" dirty="0" smtClean="0"/>
              <a:t>Over Fitting </a:t>
            </a:r>
            <a:endParaRPr lang="en-IN" b="1" dirty="0"/>
          </a:p>
        </p:txBody>
      </p:sp>
      <p:sp>
        <p:nvSpPr>
          <p:cNvPr id="3" name="Content Placeholder 2"/>
          <p:cNvSpPr>
            <a:spLocks noGrp="1"/>
          </p:cNvSpPr>
          <p:nvPr>
            <p:ph idx="1"/>
          </p:nvPr>
        </p:nvSpPr>
        <p:spPr>
          <a:xfrm>
            <a:off x="1662545" y="1440873"/>
            <a:ext cx="9842067" cy="4470349"/>
          </a:xfrm>
        </p:spPr>
        <p:txBody>
          <a:bodyPr/>
          <a:lstStyle/>
          <a:p>
            <a:pPr>
              <a:lnSpc>
                <a:spcPct val="150000"/>
              </a:lnSpc>
            </a:pPr>
            <a:r>
              <a:rPr lang="en-US" dirty="0"/>
              <a:t>Overfitting is the case where the overall cost is really small, but the generalization of the model is unreliable. This is due to the model learning “too much” from the training data set</a:t>
            </a:r>
            <a:r>
              <a:rPr lang="en-US" dirty="0" smtClean="0"/>
              <a:t>.</a:t>
            </a:r>
          </a:p>
          <a:p>
            <a:pPr>
              <a:lnSpc>
                <a:spcPct val="150000"/>
              </a:lnSpc>
            </a:pPr>
            <a:endParaRPr lang="en-US" dirty="0" smtClean="0"/>
          </a:p>
          <a:p>
            <a:endParaRPr lang="en-IN" dirty="0"/>
          </a:p>
        </p:txBody>
      </p:sp>
      <p:sp>
        <p:nvSpPr>
          <p:cNvPr id="4" name="Content Placeholder 2"/>
          <p:cNvSpPr txBox="1">
            <a:spLocks/>
          </p:cNvSpPr>
          <p:nvPr/>
        </p:nvSpPr>
        <p:spPr>
          <a:xfrm>
            <a:off x="5599361" y="5805054"/>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a:p>
        </p:txBody>
      </p:sp>
      <p:pic>
        <p:nvPicPr>
          <p:cNvPr id="6" name="Picture 2" descr="https://miro.medium.com/max/700/1*ffYTFTzj_00JDciD9KV19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437" y="3009033"/>
            <a:ext cx="66675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675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911927" y="1496291"/>
            <a:ext cx="9592685" cy="4414931"/>
          </a:xfrm>
        </p:spPr>
        <p:txBody>
          <a:bodyPr>
            <a:normAutofit fontScale="70000" lnSpcReduction="20000"/>
          </a:bodyPr>
          <a:lstStyle/>
          <a:p>
            <a:pPr>
              <a:lnSpc>
                <a:spcPct val="160000"/>
              </a:lnSpc>
            </a:pPr>
            <a:r>
              <a:rPr lang="en-IN" sz="2400" dirty="0"/>
              <a:t>Accuracy during training is very high but accuracy during testing is very low then this condition is called overfitting</a:t>
            </a:r>
            <a:r>
              <a:rPr lang="en-IN" sz="2400" dirty="0" smtClean="0"/>
              <a:t>.</a:t>
            </a:r>
          </a:p>
          <a:p>
            <a:pPr>
              <a:lnSpc>
                <a:spcPct val="160000"/>
              </a:lnSpc>
            </a:pPr>
            <a:r>
              <a:rPr lang="en-IN" sz="2400" dirty="0" smtClean="0"/>
              <a:t> </a:t>
            </a:r>
            <a:r>
              <a:rPr lang="en-IN" sz="2400" dirty="0"/>
              <a:t>It is able to perform well on training dataset but it does not perform well on testing dataset</a:t>
            </a:r>
            <a:r>
              <a:rPr lang="en-IN" sz="2400" dirty="0" smtClean="0"/>
              <a:t>.</a:t>
            </a:r>
          </a:p>
          <a:p>
            <a:pPr>
              <a:lnSpc>
                <a:spcPct val="160000"/>
              </a:lnSpc>
            </a:pPr>
            <a:r>
              <a:rPr lang="en-IN" sz="2400" dirty="0"/>
              <a:t>Low Training </a:t>
            </a:r>
            <a:r>
              <a:rPr lang="en-IN" sz="2400" dirty="0" smtClean="0"/>
              <a:t>error</a:t>
            </a:r>
          </a:p>
          <a:p>
            <a:pPr marL="0" indent="0">
              <a:lnSpc>
                <a:spcPct val="160000"/>
              </a:lnSpc>
              <a:buNone/>
            </a:pPr>
            <a:r>
              <a:rPr lang="en-IN" sz="2400" dirty="0"/>
              <a:t>	High Testing </a:t>
            </a:r>
            <a:r>
              <a:rPr lang="en-IN" sz="2400" dirty="0" smtClean="0"/>
              <a:t>Error</a:t>
            </a:r>
          </a:p>
          <a:p>
            <a:pPr>
              <a:lnSpc>
                <a:spcPct val="160000"/>
              </a:lnSpc>
            </a:pPr>
            <a:r>
              <a:rPr lang="en-IN" sz="2400" dirty="0"/>
              <a:t>Low </a:t>
            </a:r>
            <a:r>
              <a:rPr lang="en-IN" sz="2400" dirty="0" smtClean="0"/>
              <a:t>Bias</a:t>
            </a:r>
          </a:p>
          <a:p>
            <a:pPr marL="0" indent="0">
              <a:lnSpc>
                <a:spcPct val="160000"/>
              </a:lnSpc>
              <a:buNone/>
            </a:pPr>
            <a:r>
              <a:rPr lang="en-IN" sz="2400" dirty="0"/>
              <a:t>	High </a:t>
            </a:r>
            <a:r>
              <a:rPr lang="en-IN" sz="2400" dirty="0" smtClean="0"/>
              <a:t>Variance</a:t>
            </a:r>
          </a:p>
          <a:p>
            <a:pPr>
              <a:lnSpc>
                <a:spcPct val="160000"/>
              </a:lnSpc>
            </a:pPr>
            <a:r>
              <a:rPr lang="en-US" sz="2400" dirty="0"/>
              <a:t>Training Error - 1% |  Testing Error - 25%</a:t>
            </a:r>
            <a:endParaRPr lang="en-IN" sz="2400" dirty="0" smtClean="0"/>
          </a:p>
          <a:p>
            <a:pPr marL="0" indent="0">
              <a:buNone/>
            </a:pPr>
            <a:r>
              <a:rPr lang="en-IN" dirty="0"/>
              <a:t>	</a:t>
            </a:r>
          </a:p>
          <a:p>
            <a:endParaRPr lang="en-IN" dirty="0"/>
          </a:p>
        </p:txBody>
      </p:sp>
    </p:spTree>
    <p:extLst>
      <p:ext uri="{BB962C8B-B14F-4D97-AF65-F5344CB8AC3E}">
        <p14:creationId xmlns:p14="http://schemas.microsoft.com/office/powerpoint/2010/main" val="4280690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3" y="720436"/>
            <a:ext cx="9731230" cy="1184564"/>
          </a:xfrm>
        </p:spPr>
        <p:txBody>
          <a:bodyPr/>
          <a:lstStyle/>
          <a:p>
            <a:r>
              <a:rPr lang="en-IN" dirty="0" smtClean="0"/>
              <a:t>How to Avoid Overfitting in a model</a:t>
            </a:r>
            <a:endParaRPr lang="en-IN" dirty="0"/>
          </a:p>
        </p:txBody>
      </p:sp>
      <p:sp>
        <p:nvSpPr>
          <p:cNvPr id="3" name="Content Placeholder 2"/>
          <p:cNvSpPr>
            <a:spLocks noGrp="1"/>
          </p:cNvSpPr>
          <p:nvPr>
            <p:ph idx="1"/>
          </p:nvPr>
        </p:nvSpPr>
        <p:spPr>
          <a:xfrm>
            <a:off x="1773383" y="2133600"/>
            <a:ext cx="9731229" cy="3777622"/>
          </a:xfrm>
        </p:spPr>
        <p:txBody>
          <a:bodyPr>
            <a:normAutofit/>
          </a:bodyPr>
          <a:lstStyle/>
          <a:p>
            <a:pPr>
              <a:lnSpc>
                <a:spcPct val="150000"/>
              </a:lnSpc>
            </a:pPr>
            <a:r>
              <a:rPr lang="en-US" sz="2000" dirty="0"/>
              <a:t> </a:t>
            </a:r>
            <a:r>
              <a:rPr lang="en-US" sz="2000" dirty="0" smtClean="0"/>
              <a:t>Cross-Validation</a:t>
            </a:r>
          </a:p>
          <a:p>
            <a:pPr>
              <a:lnSpc>
                <a:spcPct val="150000"/>
              </a:lnSpc>
            </a:pPr>
            <a:r>
              <a:rPr lang="en-US" sz="2000" dirty="0" smtClean="0"/>
              <a:t> </a:t>
            </a:r>
            <a:r>
              <a:rPr lang="en-US" sz="2000" dirty="0"/>
              <a:t>Training with more data </a:t>
            </a:r>
            <a:endParaRPr lang="en-US" sz="2000" dirty="0" smtClean="0"/>
          </a:p>
          <a:p>
            <a:pPr>
              <a:lnSpc>
                <a:spcPct val="150000"/>
              </a:lnSpc>
            </a:pPr>
            <a:r>
              <a:rPr lang="en-US" sz="2000" dirty="0" smtClean="0"/>
              <a:t>Removing </a:t>
            </a:r>
            <a:r>
              <a:rPr lang="en-US" sz="2000" dirty="0"/>
              <a:t>features </a:t>
            </a:r>
            <a:endParaRPr lang="en-US" sz="2000" dirty="0" smtClean="0"/>
          </a:p>
          <a:p>
            <a:pPr>
              <a:lnSpc>
                <a:spcPct val="150000"/>
              </a:lnSpc>
            </a:pPr>
            <a:r>
              <a:rPr lang="en-US" sz="2000" dirty="0" smtClean="0"/>
              <a:t>Regularization </a:t>
            </a:r>
          </a:p>
          <a:p>
            <a:pPr>
              <a:lnSpc>
                <a:spcPct val="150000"/>
              </a:lnSpc>
            </a:pPr>
            <a:r>
              <a:rPr lang="en-US" sz="2000" dirty="0" err="1" smtClean="0"/>
              <a:t>Ensembling</a:t>
            </a:r>
            <a:endParaRPr lang="en-IN" sz="2000" dirty="0"/>
          </a:p>
        </p:txBody>
      </p:sp>
    </p:spTree>
    <p:extLst>
      <p:ext uri="{BB962C8B-B14F-4D97-AF65-F5344CB8AC3E}">
        <p14:creationId xmlns:p14="http://schemas.microsoft.com/office/powerpoint/2010/main" val="2785631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527" y="624110"/>
            <a:ext cx="9745085" cy="1280890"/>
          </a:xfrm>
        </p:spPr>
        <p:txBody>
          <a:bodyPr/>
          <a:lstStyle/>
          <a:p>
            <a:r>
              <a:rPr lang="en-IN" b="1" dirty="0" smtClean="0"/>
              <a:t>Under fitting</a:t>
            </a:r>
            <a:endParaRPr lang="en-IN" b="1" dirty="0"/>
          </a:p>
        </p:txBody>
      </p:sp>
      <p:sp>
        <p:nvSpPr>
          <p:cNvPr id="3" name="Content Placeholder 2"/>
          <p:cNvSpPr>
            <a:spLocks noGrp="1"/>
          </p:cNvSpPr>
          <p:nvPr>
            <p:ph idx="1"/>
          </p:nvPr>
        </p:nvSpPr>
        <p:spPr>
          <a:xfrm>
            <a:off x="1759527" y="1662545"/>
            <a:ext cx="9745085" cy="4248677"/>
          </a:xfrm>
        </p:spPr>
        <p:txBody>
          <a:bodyPr>
            <a:normAutofit/>
          </a:bodyPr>
          <a:lstStyle/>
          <a:p>
            <a:pPr>
              <a:lnSpc>
                <a:spcPct val="150000"/>
              </a:lnSpc>
            </a:pPr>
            <a:r>
              <a:rPr lang="en-US" sz="2000" dirty="0" err="1"/>
              <a:t>Underfitting</a:t>
            </a:r>
            <a:r>
              <a:rPr lang="en-US" sz="2000" dirty="0"/>
              <a:t> is the case where the model has “ not learned enough” from the training data, resulting in low generalization and unreliable predictions.</a:t>
            </a:r>
            <a:endParaRPr lang="en-IN" sz="2000" dirty="0"/>
          </a:p>
        </p:txBody>
      </p:sp>
      <p:pic>
        <p:nvPicPr>
          <p:cNvPr id="4" name="Picture 4" descr="https://miro.medium.com/max/700/1*Gl5dciQc0H72vnZr5vIGq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466" y="2943435"/>
            <a:ext cx="6667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003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842655" y="1482436"/>
            <a:ext cx="9661957" cy="4428786"/>
          </a:xfrm>
        </p:spPr>
        <p:txBody>
          <a:bodyPr>
            <a:normAutofit/>
          </a:bodyPr>
          <a:lstStyle/>
          <a:p>
            <a:pPr>
              <a:lnSpc>
                <a:spcPct val="150000"/>
              </a:lnSpc>
            </a:pPr>
            <a:r>
              <a:rPr lang="en-US" dirty="0"/>
              <a:t>Accuracy during training is very low but accuracy during testing is very high then this condition is called overfitting</a:t>
            </a:r>
            <a:r>
              <a:rPr lang="en-US" dirty="0" smtClean="0"/>
              <a:t>.</a:t>
            </a:r>
          </a:p>
          <a:p>
            <a:pPr>
              <a:lnSpc>
                <a:spcPct val="150000"/>
              </a:lnSpc>
            </a:pPr>
            <a:r>
              <a:rPr lang="en-US" dirty="0"/>
              <a:t>It  does not perform well on training dataset as well as on testing dataset</a:t>
            </a:r>
            <a:r>
              <a:rPr lang="en-US" dirty="0" smtClean="0"/>
              <a:t>.</a:t>
            </a:r>
          </a:p>
          <a:p>
            <a:pPr>
              <a:lnSpc>
                <a:spcPct val="150000"/>
              </a:lnSpc>
            </a:pPr>
            <a:r>
              <a:rPr lang="en-IN" dirty="0"/>
              <a:t>High Training </a:t>
            </a:r>
            <a:r>
              <a:rPr lang="en-IN" dirty="0" smtClean="0"/>
              <a:t>error</a:t>
            </a:r>
          </a:p>
          <a:p>
            <a:pPr marL="0" indent="0">
              <a:lnSpc>
                <a:spcPct val="150000"/>
              </a:lnSpc>
              <a:buNone/>
            </a:pPr>
            <a:r>
              <a:rPr lang="en-IN" dirty="0"/>
              <a:t>	</a:t>
            </a:r>
            <a:r>
              <a:rPr lang="en-IN" dirty="0" smtClean="0"/>
              <a:t>High Testing error</a:t>
            </a:r>
          </a:p>
          <a:p>
            <a:pPr>
              <a:lnSpc>
                <a:spcPct val="150000"/>
              </a:lnSpc>
            </a:pPr>
            <a:r>
              <a:rPr lang="en-IN" dirty="0" smtClean="0"/>
              <a:t>High Bias</a:t>
            </a:r>
          </a:p>
          <a:p>
            <a:pPr marL="0" indent="0">
              <a:lnSpc>
                <a:spcPct val="150000"/>
              </a:lnSpc>
              <a:buNone/>
            </a:pPr>
            <a:r>
              <a:rPr lang="en-IN" dirty="0"/>
              <a:t>	</a:t>
            </a:r>
            <a:r>
              <a:rPr lang="en-IN" dirty="0" smtClean="0"/>
              <a:t>High </a:t>
            </a:r>
            <a:r>
              <a:rPr lang="en-IN" dirty="0" err="1" smtClean="0"/>
              <a:t>Varience</a:t>
            </a:r>
            <a:endParaRPr lang="en-IN" dirty="0" smtClean="0"/>
          </a:p>
          <a:p>
            <a:pPr>
              <a:lnSpc>
                <a:spcPct val="150000"/>
              </a:lnSpc>
            </a:pPr>
            <a:r>
              <a:rPr lang="en-US" dirty="0"/>
              <a:t>Training Error - 20% | Testing Error - 20%</a:t>
            </a:r>
            <a:endParaRPr lang="en-IN" dirty="0"/>
          </a:p>
        </p:txBody>
      </p:sp>
    </p:spTree>
    <p:extLst>
      <p:ext uri="{BB962C8B-B14F-4D97-AF65-F5344CB8AC3E}">
        <p14:creationId xmlns:p14="http://schemas.microsoft.com/office/powerpoint/2010/main" val="624410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27" y="706582"/>
            <a:ext cx="9897485" cy="1198418"/>
          </a:xfrm>
        </p:spPr>
        <p:txBody>
          <a:bodyPr/>
          <a:lstStyle/>
          <a:p>
            <a:r>
              <a:rPr lang="en-IN" dirty="0" smtClean="0"/>
              <a:t>How to avoid under fitting in a model</a:t>
            </a:r>
            <a:endParaRPr lang="en-IN" dirty="0"/>
          </a:p>
        </p:txBody>
      </p:sp>
      <p:sp>
        <p:nvSpPr>
          <p:cNvPr id="3" name="Content Placeholder 2"/>
          <p:cNvSpPr>
            <a:spLocks noGrp="1"/>
          </p:cNvSpPr>
          <p:nvPr>
            <p:ph idx="1"/>
          </p:nvPr>
        </p:nvSpPr>
        <p:spPr>
          <a:xfrm>
            <a:off x="1607127" y="2133600"/>
            <a:ext cx="9897485" cy="3777622"/>
          </a:xfrm>
        </p:spPr>
        <p:txBody>
          <a:bodyPr>
            <a:normAutofit/>
          </a:bodyPr>
          <a:lstStyle/>
          <a:p>
            <a:r>
              <a:rPr lang="en-IN" sz="2000" dirty="0" smtClean="0"/>
              <a:t> </a:t>
            </a:r>
            <a:r>
              <a:rPr lang="en-IN" sz="2000" dirty="0"/>
              <a:t>Increase model </a:t>
            </a:r>
            <a:r>
              <a:rPr lang="en-IN" sz="2000" dirty="0" smtClean="0"/>
              <a:t>complexity</a:t>
            </a:r>
          </a:p>
          <a:p>
            <a:r>
              <a:rPr lang="en-US" sz="2000" dirty="0" smtClean="0"/>
              <a:t> Increase </a:t>
            </a:r>
            <a:r>
              <a:rPr lang="en-US" sz="2000" dirty="0"/>
              <a:t>number of features</a:t>
            </a:r>
            <a:endParaRPr lang="en-IN" sz="2000" dirty="0"/>
          </a:p>
        </p:txBody>
      </p:sp>
    </p:spTree>
    <p:extLst>
      <p:ext uri="{BB962C8B-B14F-4D97-AF65-F5344CB8AC3E}">
        <p14:creationId xmlns:p14="http://schemas.microsoft.com/office/powerpoint/2010/main" val="117478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818" y="651819"/>
            <a:ext cx="9772794" cy="1280890"/>
          </a:xfrm>
        </p:spPr>
        <p:txBody>
          <a:bodyPr/>
          <a:lstStyle/>
          <a:p>
            <a:r>
              <a:rPr lang="en-IN" b="1" dirty="0" smtClean="0"/>
              <a:t>Bias </a:t>
            </a:r>
            <a:r>
              <a:rPr lang="en-IN" b="1" dirty="0"/>
              <a:t>variance </a:t>
            </a:r>
            <a:r>
              <a:rPr lang="en-IN" b="1" dirty="0" smtClean="0"/>
              <a:t>trade off :</a:t>
            </a:r>
            <a:endParaRPr lang="en-IN" b="1" dirty="0"/>
          </a:p>
        </p:txBody>
      </p:sp>
      <p:sp>
        <p:nvSpPr>
          <p:cNvPr id="3" name="Content Placeholder 2"/>
          <p:cNvSpPr>
            <a:spLocks noGrp="1"/>
          </p:cNvSpPr>
          <p:nvPr>
            <p:ph idx="1"/>
          </p:nvPr>
        </p:nvSpPr>
        <p:spPr>
          <a:xfrm>
            <a:off x="1731818" y="1565564"/>
            <a:ext cx="9772794" cy="4345658"/>
          </a:xfrm>
        </p:spPr>
        <p:txBody>
          <a:bodyPr/>
          <a:lstStyle/>
          <a:p>
            <a:pPr>
              <a:lnSpc>
                <a:spcPct val="150000"/>
              </a:lnSpc>
            </a:pPr>
            <a:r>
              <a:rPr lang="en-US" dirty="0"/>
              <a:t>We need to have a model that is neither </a:t>
            </a:r>
            <a:r>
              <a:rPr lang="en-US" dirty="0" err="1"/>
              <a:t>underfitting</a:t>
            </a:r>
            <a:r>
              <a:rPr lang="en-US" dirty="0"/>
              <a:t> and nor overfitting. which is called as Bias-Variance trade-off</a:t>
            </a:r>
            <a:r>
              <a:rPr lang="en-US" dirty="0" smtClean="0"/>
              <a:t>.</a:t>
            </a:r>
          </a:p>
          <a:p>
            <a:pPr>
              <a:lnSpc>
                <a:spcPct val="150000"/>
              </a:lnSpc>
            </a:pPr>
            <a:r>
              <a:rPr lang="en-US" dirty="0" smtClean="0"/>
              <a:t> </a:t>
            </a:r>
            <a:r>
              <a:rPr lang="en-US" dirty="0"/>
              <a:t>If there is no balance between variance and bias then the model will not be able to generalize a failure to perform well on new data</a:t>
            </a:r>
            <a:r>
              <a:rPr lang="en-US" dirty="0" smtClean="0"/>
              <a:t>.</a:t>
            </a:r>
          </a:p>
          <a:p>
            <a:pPr>
              <a:lnSpc>
                <a:spcPct val="150000"/>
              </a:lnSpc>
            </a:pPr>
            <a:r>
              <a:rPr lang="en-US" dirty="0"/>
              <a:t>In short, a simple model with fewer parameters has high bias and low variance. In contrast, a model with many parameters has high variance and low bias. For any supervised model, a search for a right/good balance without overfitting and </a:t>
            </a:r>
            <a:r>
              <a:rPr lang="en-US" dirty="0" err="1"/>
              <a:t>underfitting</a:t>
            </a:r>
            <a:r>
              <a:rPr lang="en-US" dirty="0"/>
              <a:t> the data is required. An optimal balance of bias and variance prevents both </a:t>
            </a:r>
            <a:r>
              <a:rPr lang="en-US" dirty="0" err="1"/>
              <a:t>overfiting</a:t>
            </a:r>
            <a:r>
              <a:rPr lang="en-US" dirty="0"/>
              <a:t> and </a:t>
            </a:r>
            <a:r>
              <a:rPr lang="en-US" dirty="0" err="1"/>
              <a:t>underfiting</a:t>
            </a:r>
            <a:r>
              <a:rPr lang="en-US" dirty="0"/>
              <a:t> of the model.</a:t>
            </a:r>
            <a:endParaRPr lang="en-IN" dirty="0"/>
          </a:p>
        </p:txBody>
      </p:sp>
    </p:spTree>
    <p:extLst>
      <p:ext uri="{BB962C8B-B14F-4D97-AF65-F5344CB8AC3E}">
        <p14:creationId xmlns:p14="http://schemas.microsoft.com/office/powerpoint/2010/main" val="1094304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138</TotalTime>
  <Words>392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UNDERFITTING     &amp;  OVERFITTING </vt:lpstr>
      <vt:lpstr> </vt:lpstr>
      <vt:lpstr>Over Fitting </vt:lpstr>
      <vt:lpstr>PowerPoint Presentation</vt:lpstr>
      <vt:lpstr>How to Avoid Overfitting in a model</vt:lpstr>
      <vt:lpstr>Under fitting</vt:lpstr>
      <vt:lpstr>PowerPoint Presentation</vt:lpstr>
      <vt:lpstr>How to avoid under fitting in a model</vt:lpstr>
      <vt:lpstr>Bias variance trade off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UNDERFITTING &amp;  OVERFITTING</dc:title>
  <dc:creator>User</dc:creator>
  <cp:lastModifiedBy>User</cp:lastModifiedBy>
  <cp:revision>17</cp:revision>
  <dcterms:created xsi:type="dcterms:W3CDTF">2021-06-18T12:00:50Z</dcterms:created>
  <dcterms:modified xsi:type="dcterms:W3CDTF">2021-07-15T01:21:31Z</dcterms:modified>
</cp:coreProperties>
</file>