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1" r:id="rId5"/>
    <p:sldId id="259"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9E9B4F-DD5D-4463-BF60-129EB26DB266}"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ABC9F7F-2B4E-4A2F-8D19-F3F4C0A88BFD}" type="slidenum">
              <a:rPr lang="en-IN" smtClean="0"/>
              <a:t>‹#›</a:t>
            </a:fld>
            <a:endParaRPr lang="en-IN"/>
          </a:p>
        </p:txBody>
      </p:sp>
    </p:spTree>
    <p:extLst>
      <p:ext uri="{BB962C8B-B14F-4D97-AF65-F5344CB8AC3E}">
        <p14:creationId xmlns:p14="http://schemas.microsoft.com/office/powerpoint/2010/main" val="248741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9E9B4F-DD5D-4463-BF60-129EB26DB266}"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BC9F7F-2B4E-4A2F-8D19-F3F4C0A88BFD}" type="slidenum">
              <a:rPr lang="en-IN" smtClean="0"/>
              <a:t>‹#›</a:t>
            </a:fld>
            <a:endParaRPr lang="en-IN"/>
          </a:p>
        </p:txBody>
      </p:sp>
    </p:spTree>
    <p:extLst>
      <p:ext uri="{BB962C8B-B14F-4D97-AF65-F5344CB8AC3E}">
        <p14:creationId xmlns:p14="http://schemas.microsoft.com/office/powerpoint/2010/main" val="1313183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9E9B4F-DD5D-4463-BF60-129EB26DB266}"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BC9F7F-2B4E-4A2F-8D19-F3F4C0A88BF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2526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D9E9B4F-DD5D-4463-BF60-129EB26DB266}"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BC9F7F-2B4E-4A2F-8D19-F3F4C0A88BFD}" type="slidenum">
              <a:rPr lang="en-IN" smtClean="0"/>
              <a:t>‹#›</a:t>
            </a:fld>
            <a:endParaRPr lang="en-IN"/>
          </a:p>
        </p:txBody>
      </p:sp>
    </p:spTree>
    <p:extLst>
      <p:ext uri="{BB962C8B-B14F-4D97-AF65-F5344CB8AC3E}">
        <p14:creationId xmlns:p14="http://schemas.microsoft.com/office/powerpoint/2010/main" val="2768941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D9E9B4F-DD5D-4463-BF60-129EB26DB266}"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BC9F7F-2B4E-4A2F-8D19-F3F4C0A88BF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8481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D9E9B4F-DD5D-4463-BF60-129EB26DB266}"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BC9F7F-2B4E-4A2F-8D19-F3F4C0A88BFD}" type="slidenum">
              <a:rPr lang="en-IN" smtClean="0"/>
              <a:t>‹#›</a:t>
            </a:fld>
            <a:endParaRPr lang="en-IN"/>
          </a:p>
        </p:txBody>
      </p:sp>
    </p:spTree>
    <p:extLst>
      <p:ext uri="{BB962C8B-B14F-4D97-AF65-F5344CB8AC3E}">
        <p14:creationId xmlns:p14="http://schemas.microsoft.com/office/powerpoint/2010/main" val="3640456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E9B4F-DD5D-4463-BF60-129EB26DB266}"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BC9F7F-2B4E-4A2F-8D19-F3F4C0A88BFD}" type="slidenum">
              <a:rPr lang="en-IN" smtClean="0"/>
              <a:t>‹#›</a:t>
            </a:fld>
            <a:endParaRPr lang="en-IN"/>
          </a:p>
        </p:txBody>
      </p:sp>
    </p:spTree>
    <p:extLst>
      <p:ext uri="{BB962C8B-B14F-4D97-AF65-F5344CB8AC3E}">
        <p14:creationId xmlns:p14="http://schemas.microsoft.com/office/powerpoint/2010/main" val="2867975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E9B4F-DD5D-4463-BF60-129EB26DB266}"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BC9F7F-2B4E-4A2F-8D19-F3F4C0A88BFD}" type="slidenum">
              <a:rPr lang="en-IN" smtClean="0"/>
              <a:t>‹#›</a:t>
            </a:fld>
            <a:endParaRPr lang="en-IN"/>
          </a:p>
        </p:txBody>
      </p:sp>
    </p:spTree>
    <p:extLst>
      <p:ext uri="{BB962C8B-B14F-4D97-AF65-F5344CB8AC3E}">
        <p14:creationId xmlns:p14="http://schemas.microsoft.com/office/powerpoint/2010/main" val="4041864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E9B4F-DD5D-4463-BF60-129EB26DB266}"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BC9F7F-2B4E-4A2F-8D19-F3F4C0A88BFD}" type="slidenum">
              <a:rPr lang="en-IN" smtClean="0"/>
              <a:t>‹#›</a:t>
            </a:fld>
            <a:endParaRPr lang="en-IN"/>
          </a:p>
        </p:txBody>
      </p:sp>
    </p:spTree>
    <p:extLst>
      <p:ext uri="{BB962C8B-B14F-4D97-AF65-F5344CB8AC3E}">
        <p14:creationId xmlns:p14="http://schemas.microsoft.com/office/powerpoint/2010/main" val="255083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9E9B4F-DD5D-4463-BF60-129EB26DB266}"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BC9F7F-2B4E-4A2F-8D19-F3F4C0A88BFD}" type="slidenum">
              <a:rPr lang="en-IN" smtClean="0"/>
              <a:t>‹#›</a:t>
            </a:fld>
            <a:endParaRPr lang="en-IN"/>
          </a:p>
        </p:txBody>
      </p:sp>
    </p:spTree>
    <p:extLst>
      <p:ext uri="{BB962C8B-B14F-4D97-AF65-F5344CB8AC3E}">
        <p14:creationId xmlns:p14="http://schemas.microsoft.com/office/powerpoint/2010/main" val="120650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9E9B4F-DD5D-4463-BF60-129EB26DB266}"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ABC9F7F-2B4E-4A2F-8D19-F3F4C0A88BFD}" type="slidenum">
              <a:rPr lang="en-IN" smtClean="0"/>
              <a:t>‹#›</a:t>
            </a:fld>
            <a:endParaRPr lang="en-IN"/>
          </a:p>
        </p:txBody>
      </p:sp>
    </p:spTree>
    <p:extLst>
      <p:ext uri="{BB962C8B-B14F-4D97-AF65-F5344CB8AC3E}">
        <p14:creationId xmlns:p14="http://schemas.microsoft.com/office/powerpoint/2010/main" val="186814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9E9B4F-DD5D-4463-BF60-129EB26DB266}" type="datetimeFigureOut">
              <a:rPr lang="en-IN" smtClean="0"/>
              <a:t>19-07-2021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ABC9F7F-2B4E-4A2F-8D19-F3F4C0A88BFD}" type="slidenum">
              <a:rPr lang="en-IN" smtClean="0"/>
              <a:t>‹#›</a:t>
            </a:fld>
            <a:endParaRPr lang="en-IN"/>
          </a:p>
        </p:txBody>
      </p:sp>
    </p:spTree>
    <p:extLst>
      <p:ext uri="{BB962C8B-B14F-4D97-AF65-F5344CB8AC3E}">
        <p14:creationId xmlns:p14="http://schemas.microsoft.com/office/powerpoint/2010/main" val="110928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9E9B4F-DD5D-4463-BF60-129EB26DB266}" type="datetimeFigureOut">
              <a:rPr lang="en-IN" smtClean="0"/>
              <a:t>19-07-2021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ABC9F7F-2B4E-4A2F-8D19-F3F4C0A88BFD}" type="slidenum">
              <a:rPr lang="en-IN" smtClean="0"/>
              <a:t>‹#›</a:t>
            </a:fld>
            <a:endParaRPr lang="en-IN"/>
          </a:p>
        </p:txBody>
      </p:sp>
    </p:spTree>
    <p:extLst>
      <p:ext uri="{BB962C8B-B14F-4D97-AF65-F5344CB8AC3E}">
        <p14:creationId xmlns:p14="http://schemas.microsoft.com/office/powerpoint/2010/main" val="396812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9E9B4F-DD5D-4463-BF60-129EB26DB266}" type="datetimeFigureOut">
              <a:rPr lang="en-IN" smtClean="0"/>
              <a:t>19-07-2021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ABC9F7F-2B4E-4A2F-8D19-F3F4C0A88BFD}" type="slidenum">
              <a:rPr lang="en-IN" smtClean="0"/>
              <a:t>‹#›</a:t>
            </a:fld>
            <a:endParaRPr lang="en-IN"/>
          </a:p>
        </p:txBody>
      </p:sp>
    </p:spTree>
    <p:extLst>
      <p:ext uri="{BB962C8B-B14F-4D97-AF65-F5344CB8AC3E}">
        <p14:creationId xmlns:p14="http://schemas.microsoft.com/office/powerpoint/2010/main" val="172424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D9E9B4F-DD5D-4463-BF60-129EB26DB266}"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ABC9F7F-2B4E-4A2F-8D19-F3F4C0A88BFD}" type="slidenum">
              <a:rPr lang="en-IN" smtClean="0"/>
              <a:t>‹#›</a:t>
            </a:fld>
            <a:endParaRPr lang="en-IN"/>
          </a:p>
        </p:txBody>
      </p:sp>
    </p:spTree>
    <p:extLst>
      <p:ext uri="{BB962C8B-B14F-4D97-AF65-F5344CB8AC3E}">
        <p14:creationId xmlns:p14="http://schemas.microsoft.com/office/powerpoint/2010/main" val="63146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D9E9B4F-DD5D-4463-BF60-129EB26DB266}"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BC9F7F-2B4E-4A2F-8D19-F3F4C0A88BFD}" type="slidenum">
              <a:rPr lang="en-IN" smtClean="0"/>
              <a:t>‹#›</a:t>
            </a:fld>
            <a:endParaRPr lang="en-IN"/>
          </a:p>
        </p:txBody>
      </p:sp>
    </p:spTree>
    <p:extLst>
      <p:ext uri="{BB962C8B-B14F-4D97-AF65-F5344CB8AC3E}">
        <p14:creationId xmlns:p14="http://schemas.microsoft.com/office/powerpoint/2010/main" val="1152180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D9E9B4F-DD5D-4463-BF60-129EB26DB266}" type="datetimeFigureOut">
              <a:rPr lang="en-IN" smtClean="0"/>
              <a:t>19-07-2021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ABC9F7F-2B4E-4A2F-8D19-F3F4C0A88BFD}" type="slidenum">
              <a:rPr lang="en-IN" smtClean="0"/>
              <a:t>‹#›</a:t>
            </a:fld>
            <a:endParaRPr lang="en-IN"/>
          </a:p>
        </p:txBody>
      </p:sp>
    </p:spTree>
    <p:extLst>
      <p:ext uri="{BB962C8B-B14F-4D97-AF65-F5344CB8AC3E}">
        <p14:creationId xmlns:p14="http://schemas.microsoft.com/office/powerpoint/2010/main" val="30677050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3745" y="2514600"/>
            <a:ext cx="5361709" cy="1537039"/>
          </a:xfrm>
        </p:spPr>
        <p:txBody>
          <a:bodyPr>
            <a:normAutofit fontScale="90000"/>
          </a:bodyPr>
          <a:lstStyle/>
          <a:p>
            <a:r>
              <a:rPr lang="en-IN" dirty="0" smtClean="0"/>
              <a:t>Regularization</a:t>
            </a:r>
            <a:br>
              <a:rPr lang="en-IN" dirty="0" smtClean="0"/>
            </a:br>
            <a:r>
              <a:rPr lang="en-IN" dirty="0" smtClean="0"/>
              <a:t>Technique</a:t>
            </a:r>
            <a:endParaRPr lang="en-IN" dirty="0"/>
          </a:p>
        </p:txBody>
      </p:sp>
      <p:sp>
        <p:nvSpPr>
          <p:cNvPr id="3" name="Subtitle 2"/>
          <p:cNvSpPr>
            <a:spLocks noGrp="1"/>
          </p:cNvSpPr>
          <p:nvPr>
            <p:ph type="subTitle" idx="1"/>
          </p:nvPr>
        </p:nvSpPr>
        <p:spPr>
          <a:xfrm>
            <a:off x="9254836" y="4777379"/>
            <a:ext cx="3796146" cy="1126283"/>
          </a:xfrm>
        </p:spPr>
        <p:txBody>
          <a:bodyPr/>
          <a:lstStyle/>
          <a:p>
            <a:r>
              <a:rPr lang="en-IN" dirty="0" smtClean="0"/>
              <a:t>-- </a:t>
            </a:r>
            <a:r>
              <a:rPr lang="en-IN" dirty="0" err="1" smtClean="0"/>
              <a:t>Mounika</a:t>
            </a:r>
            <a:r>
              <a:rPr lang="en-IN" dirty="0" smtClean="0"/>
              <a:t> </a:t>
            </a:r>
            <a:r>
              <a:rPr lang="en-IN" dirty="0" err="1" smtClean="0"/>
              <a:t>Voriganti</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27" y="124691"/>
            <a:ext cx="6691745" cy="648392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31443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965" y="609600"/>
            <a:ext cx="9786648" cy="1295400"/>
          </a:xfrm>
        </p:spPr>
        <p:txBody>
          <a:bodyPr/>
          <a:lstStyle/>
          <a:p>
            <a:r>
              <a:rPr lang="en-IN" dirty="0" smtClean="0"/>
              <a:t>Introduction </a:t>
            </a:r>
            <a:endParaRPr lang="en-IN" dirty="0"/>
          </a:p>
        </p:txBody>
      </p:sp>
      <p:sp>
        <p:nvSpPr>
          <p:cNvPr id="3" name="Content Placeholder 2"/>
          <p:cNvSpPr>
            <a:spLocks noGrp="1"/>
          </p:cNvSpPr>
          <p:nvPr>
            <p:ph idx="1"/>
          </p:nvPr>
        </p:nvSpPr>
        <p:spPr>
          <a:xfrm>
            <a:off x="1717965" y="1510144"/>
            <a:ext cx="9786647" cy="4530438"/>
          </a:xfrm>
        </p:spPr>
        <p:txBody>
          <a:bodyPr>
            <a:normAutofit/>
          </a:bodyPr>
          <a:lstStyle/>
          <a:p>
            <a:pPr>
              <a:lnSpc>
                <a:spcPct val="150000"/>
              </a:lnSpc>
              <a:buFont typeface="Wingdings" panose="05000000000000000000" pitchFamily="2" charset="2"/>
              <a:buChar char="Ø"/>
            </a:pPr>
            <a:r>
              <a:rPr lang="en-US" dirty="0"/>
              <a:t>It is one of the most important concepts of machine learning. This technique prevents the model from overfitting by adding </a:t>
            </a:r>
            <a:r>
              <a:rPr lang="en-US" b="1" dirty="0" smtClean="0"/>
              <a:t>extra </a:t>
            </a:r>
            <a:r>
              <a:rPr lang="en-US" b="1" dirty="0"/>
              <a:t>information</a:t>
            </a:r>
            <a:r>
              <a:rPr lang="en-US" dirty="0"/>
              <a:t> to it</a:t>
            </a:r>
            <a:r>
              <a:rPr lang="en-US" dirty="0" smtClean="0"/>
              <a:t>.</a:t>
            </a:r>
          </a:p>
          <a:p>
            <a:pPr>
              <a:lnSpc>
                <a:spcPct val="150000"/>
              </a:lnSpc>
              <a:buFont typeface="Wingdings" panose="05000000000000000000" pitchFamily="2" charset="2"/>
              <a:buChar char="Ø"/>
            </a:pPr>
            <a:r>
              <a:rPr lang="en-US" dirty="0" smtClean="0"/>
              <a:t>Regularization works by adding a penalty or complexity term or shrinkage term with Residual Sum of Squares (RSS) to the complex model.</a:t>
            </a:r>
          </a:p>
          <a:p>
            <a:pPr>
              <a:lnSpc>
                <a:spcPct val="150000"/>
              </a:lnSpc>
              <a:buFont typeface="Wingdings" panose="05000000000000000000" pitchFamily="2" charset="2"/>
              <a:buChar char="Ø"/>
            </a:pPr>
            <a:r>
              <a:rPr lang="en-US" b="1" dirty="0" smtClean="0"/>
              <a:t>Techniques </a:t>
            </a:r>
            <a:r>
              <a:rPr lang="en-US" b="1" dirty="0"/>
              <a:t>of Regularization</a:t>
            </a:r>
          </a:p>
          <a:p>
            <a:pPr marL="0" indent="0">
              <a:lnSpc>
                <a:spcPct val="150000"/>
              </a:lnSpc>
              <a:buNone/>
            </a:pPr>
            <a:r>
              <a:rPr lang="en-US" dirty="0"/>
              <a:t>Mainly, there are two types of regularization techniques, which are given below:</a:t>
            </a:r>
          </a:p>
          <a:p>
            <a:pPr>
              <a:lnSpc>
                <a:spcPct val="150000"/>
              </a:lnSpc>
              <a:buFont typeface="Wingdings" panose="05000000000000000000" pitchFamily="2" charset="2"/>
              <a:buChar char="Ø"/>
            </a:pPr>
            <a:r>
              <a:rPr lang="en-US" dirty="0" smtClean="0"/>
              <a:t>Ridge </a:t>
            </a:r>
            <a:r>
              <a:rPr lang="en-US" dirty="0"/>
              <a:t>Regression</a:t>
            </a:r>
          </a:p>
          <a:p>
            <a:pPr>
              <a:lnSpc>
                <a:spcPct val="150000"/>
              </a:lnSpc>
              <a:buFont typeface="Wingdings" panose="05000000000000000000" pitchFamily="2" charset="2"/>
              <a:buChar char="Ø"/>
            </a:pPr>
            <a:r>
              <a:rPr lang="en-US" dirty="0"/>
              <a:t>Lasso Regression</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0666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819" y="706582"/>
            <a:ext cx="9772794" cy="1198418"/>
          </a:xfrm>
        </p:spPr>
        <p:txBody>
          <a:bodyPr/>
          <a:lstStyle/>
          <a:p>
            <a:r>
              <a:rPr lang="en-US" dirty="0"/>
              <a:t>Ridge Regression</a:t>
            </a:r>
            <a:br>
              <a:rPr lang="en-US" dirty="0"/>
            </a:br>
            <a:endParaRPr lang="en-IN" dirty="0"/>
          </a:p>
        </p:txBody>
      </p:sp>
      <p:sp>
        <p:nvSpPr>
          <p:cNvPr id="3" name="Content Placeholder 2"/>
          <p:cNvSpPr>
            <a:spLocks noGrp="1"/>
          </p:cNvSpPr>
          <p:nvPr>
            <p:ph idx="1"/>
          </p:nvPr>
        </p:nvSpPr>
        <p:spPr>
          <a:xfrm>
            <a:off x="1731819" y="1731818"/>
            <a:ext cx="9772793" cy="4179404"/>
          </a:xfrm>
        </p:spPr>
        <p:txBody>
          <a:bodyPr/>
          <a:lstStyle/>
          <a:p>
            <a:pPr>
              <a:lnSpc>
                <a:spcPct val="150000"/>
              </a:lnSpc>
              <a:buFont typeface="Wingdings" panose="05000000000000000000" pitchFamily="2" charset="2"/>
              <a:buChar char="Ø"/>
            </a:pPr>
            <a:r>
              <a:rPr lang="en-US" dirty="0" smtClean="0"/>
              <a:t>This is </a:t>
            </a:r>
            <a:r>
              <a:rPr lang="en-US" dirty="0"/>
              <a:t>one of the types of linear regression in which we introduce a small amount of bias, known as </a:t>
            </a:r>
            <a:r>
              <a:rPr lang="en-US" b="1" dirty="0"/>
              <a:t>Ridge regression penalty</a:t>
            </a:r>
            <a:r>
              <a:rPr lang="en-US" dirty="0"/>
              <a:t> so that we can get better long-term predictions</a:t>
            </a:r>
            <a:r>
              <a:rPr lang="en-US" dirty="0" smtClean="0"/>
              <a:t>.</a:t>
            </a:r>
          </a:p>
          <a:p>
            <a:pPr>
              <a:lnSpc>
                <a:spcPct val="150000"/>
              </a:lnSpc>
              <a:buFont typeface="Wingdings" panose="05000000000000000000" pitchFamily="2" charset="2"/>
              <a:buChar char="Ø"/>
            </a:pPr>
            <a:r>
              <a:rPr lang="en-US" dirty="0"/>
              <a:t>I</a:t>
            </a:r>
            <a:r>
              <a:rPr lang="en-US" dirty="0" smtClean="0"/>
              <a:t>t </a:t>
            </a:r>
            <a:r>
              <a:rPr lang="en-US" dirty="0"/>
              <a:t>is </a:t>
            </a:r>
            <a:r>
              <a:rPr lang="en-US" dirty="0" smtClean="0"/>
              <a:t>also known </a:t>
            </a:r>
            <a:r>
              <a:rPr lang="en-US" dirty="0"/>
              <a:t>as </a:t>
            </a:r>
            <a:r>
              <a:rPr lang="en-US" b="1" dirty="0"/>
              <a:t> </a:t>
            </a:r>
            <a:r>
              <a:rPr lang="en-US" b="1" dirty="0" smtClean="0"/>
              <a:t>L-2 </a:t>
            </a:r>
            <a:r>
              <a:rPr lang="en-IN" b="1" dirty="0"/>
              <a:t>R</a:t>
            </a:r>
            <a:r>
              <a:rPr lang="en-IN" b="1" dirty="0" smtClean="0"/>
              <a:t>egularization</a:t>
            </a:r>
            <a:r>
              <a:rPr lang="en-US" dirty="0" smtClean="0"/>
              <a:t>.</a:t>
            </a:r>
          </a:p>
          <a:p>
            <a:pPr>
              <a:lnSpc>
                <a:spcPct val="150000"/>
              </a:lnSpc>
              <a:buFont typeface="Wingdings" panose="05000000000000000000" pitchFamily="2" charset="2"/>
              <a:buChar char="Ø"/>
            </a:pPr>
            <a:r>
              <a:rPr lang="en-US" dirty="0"/>
              <a:t> In this technique, the cost function is altered by adding the penalty term (shrinkage term), which multiplies the lambda with the squared weight of each individual feature. Therefore, the optimization function(cost function) </a:t>
            </a:r>
            <a:r>
              <a:rPr lang="en-US" dirty="0" smtClean="0"/>
              <a:t>becomes</a:t>
            </a:r>
          </a:p>
          <a:p>
            <a:pPr>
              <a:buFont typeface="Wingdings" panose="05000000000000000000" pitchFamily="2" charset="2"/>
              <a:buChar char="Ø"/>
            </a:pPr>
            <a:r>
              <a:rPr lang="en-IN" dirty="0" smtClean="0"/>
              <a:t>R = Loss </a:t>
            </a:r>
            <a:r>
              <a:rPr lang="en-IN" dirty="0"/>
              <a:t>+ lambda (w)^2</a:t>
            </a:r>
          </a:p>
        </p:txBody>
      </p:sp>
    </p:spTree>
    <p:extLst>
      <p:ext uri="{BB962C8B-B14F-4D97-AF65-F5344CB8AC3E}">
        <p14:creationId xmlns:p14="http://schemas.microsoft.com/office/powerpoint/2010/main" val="911188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062739" y="1607127"/>
            <a:ext cx="8915400" cy="3777622"/>
          </a:xfrm>
        </p:spPr>
        <p:txBody>
          <a:bodyPr/>
          <a:lstStyle/>
          <a:p>
            <a:pPr>
              <a:lnSpc>
                <a:spcPct val="200000"/>
              </a:lnSpc>
              <a:buFont typeface="Wingdings" panose="05000000000000000000" pitchFamily="2" charset="2"/>
              <a:buChar char="Ø"/>
            </a:pPr>
            <a:r>
              <a:rPr lang="en-US" dirty="0" smtClean="0"/>
              <a:t>According </a:t>
            </a:r>
            <a:r>
              <a:rPr lang="en-US" dirty="0"/>
              <a:t>to the above mathematical formulation, the ridge regression is described by </a:t>
            </a:r>
            <a:r>
              <a:rPr lang="en-US" b="1" dirty="0"/>
              <a:t>β1² + β2² ≤ s.</a:t>
            </a:r>
            <a:endParaRPr lang="en-US" dirty="0"/>
          </a:p>
          <a:p>
            <a:pPr>
              <a:lnSpc>
                <a:spcPct val="200000"/>
              </a:lnSpc>
              <a:buFont typeface="Wingdings" panose="05000000000000000000" pitchFamily="2" charset="2"/>
              <a:buChar char="Ø"/>
            </a:pPr>
            <a:r>
              <a:rPr lang="en-US" dirty="0"/>
              <a:t>This implies that ridge regression coefficients have the smallest RSS (loss function) for all points that lie within the circle given by </a:t>
            </a:r>
            <a:r>
              <a:rPr lang="en-US" b="1" dirty="0"/>
              <a:t>β1² + β2² ≤ s</a:t>
            </a:r>
            <a:r>
              <a:rPr lang="en-US" dirty="0"/>
              <a: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11032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819" y="678872"/>
            <a:ext cx="9772794" cy="1226127"/>
          </a:xfrm>
        </p:spPr>
        <p:txBody>
          <a:bodyPr>
            <a:normAutofit fontScale="90000"/>
          </a:bodyPr>
          <a:lstStyle/>
          <a:p>
            <a:r>
              <a:rPr lang="en-US" dirty="0"/>
              <a:t>Lasso Regression</a:t>
            </a:r>
            <a:br>
              <a:rPr lang="en-US" dirty="0"/>
            </a:br>
            <a:r>
              <a:rPr lang="en-IN" b="1" dirty="0"/>
              <a:t/>
            </a:r>
            <a:br>
              <a:rPr lang="en-IN" b="1" dirty="0"/>
            </a:br>
            <a:r>
              <a:rPr lang="en-IN" dirty="0"/>
              <a:t/>
            </a:r>
            <a:br>
              <a:rPr lang="en-IN" dirty="0"/>
            </a:br>
            <a:endParaRPr lang="en-IN" dirty="0"/>
          </a:p>
        </p:txBody>
      </p:sp>
      <p:sp>
        <p:nvSpPr>
          <p:cNvPr id="3" name="Content Placeholder 2"/>
          <p:cNvSpPr>
            <a:spLocks noGrp="1"/>
          </p:cNvSpPr>
          <p:nvPr>
            <p:ph idx="1"/>
          </p:nvPr>
        </p:nvSpPr>
        <p:spPr>
          <a:xfrm>
            <a:off x="1731819" y="1510145"/>
            <a:ext cx="9772793" cy="4401077"/>
          </a:xfrm>
        </p:spPr>
        <p:txBody>
          <a:bodyPr>
            <a:normAutofit/>
          </a:bodyPr>
          <a:lstStyle/>
          <a:p>
            <a:pPr>
              <a:lnSpc>
                <a:spcPct val="150000"/>
              </a:lnSpc>
              <a:buFont typeface="Wingdings" panose="05000000000000000000" pitchFamily="2" charset="2"/>
              <a:buChar char="Ø"/>
            </a:pPr>
            <a:r>
              <a:rPr lang="en-US" dirty="0" smtClean="0"/>
              <a:t>This is </a:t>
            </a:r>
            <a:r>
              <a:rPr lang="en-US" dirty="0"/>
              <a:t>another variant of the regularization technique used to reduce the complexity of the model. It stands for </a:t>
            </a:r>
            <a:r>
              <a:rPr lang="en-US" b="1" dirty="0"/>
              <a:t>Least Absolute and Selection Operator</a:t>
            </a:r>
            <a:r>
              <a:rPr lang="en-US" dirty="0" smtClean="0"/>
              <a:t>.</a:t>
            </a:r>
          </a:p>
          <a:p>
            <a:pPr>
              <a:lnSpc>
                <a:spcPct val="150000"/>
              </a:lnSpc>
              <a:buFont typeface="Wingdings" panose="05000000000000000000" pitchFamily="2" charset="2"/>
              <a:buChar char="Ø"/>
            </a:pPr>
            <a:r>
              <a:rPr lang="en-US" dirty="0"/>
              <a:t> It is similar to the Ridge Regression except that the penalty term includes the absolute weights instead of a square of </a:t>
            </a:r>
            <a:r>
              <a:rPr lang="en-US" dirty="0" smtClean="0"/>
              <a:t>weights</a:t>
            </a:r>
          </a:p>
          <a:p>
            <a:pPr>
              <a:lnSpc>
                <a:spcPct val="150000"/>
              </a:lnSpc>
              <a:buFont typeface="Wingdings" panose="05000000000000000000" pitchFamily="2" charset="2"/>
              <a:buChar char="Ø"/>
            </a:pPr>
            <a:r>
              <a:rPr lang="en-IN" dirty="0" smtClean="0"/>
              <a:t>L = </a:t>
            </a:r>
            <a:r>
              <a:rPr lang="pl-PL" dirty="0" smtClean="0"/>
              <a:t>Loss </a:t>
            </a:r>
            <a:r>
              <a:rPr lang="pl-PL" dirty="0"/>
              <a:t>+ lambda l W </a:t>
            </a:r>
            <a:r>
              <a:rPr lang="pl-PL" dirty="0" smtClean="0"/>
              <a:t>l</a:t>
            </a:r>
            <a:endParaRPr lang="en-IN" dirty="0" smtClean="0"/>
          </a:p>
          <a:p>
            <a:pPr>
              <a:lnSpc>
                <a:spcPct val="150000"/>
              </a:lnSpc>
              <a:buFont typeface="Wingdings" panose="05000000000000000000" pitchFamily="2" charset="2"/>
              <a:buChar char="Ø"/>
            </a:pPr>
            <a:r>
              <a:rPr lang="en-US" dirty="0" smtClean="0"/>
              <a:t> It </a:t>
            </a:r>
            <a:r>
              <a:rPr lang="en-US" dirty="0"/>
              <a:t>is </a:t>
            </a:r>
            <a:r>
              <a:rPr lang="en-US" dirty="0" smtClean="0"/>
              <a:t>also known as</a:t>
            </a:r>
            <a:r>
              <a:rPr lang="en-US" dirty="0"/>
              <a:t> </a:t>
            </a:r>
            <a:r>
              <a:rPr lang="en-US" b="1" dirty="0"/>
              <a:t>L-1 </a:t>
            </a:r>
            <a:r>
              <a:rPr lang="en-US" b="1" dirty="0" smtClean="0"/>
              <a:t>Regression</a:t>
            </a:r>
            <a:r>
              <a:rPr lang="en-US" dirty="0" smtClean="0"/>
              <a:t>. </a:t>
            </a:r>
          </a:p>
        </p:txBody>
      </p:sp>
    </p:spTree>
    <p:extLst>
      <p:ext uri="{BB962C8B-B14F-4D97-AF65-F5344CB8AC3E}">
        <p14:creationId xmlns:p14="http://schemas.microsoft.com/office/powerpoint/2010/main" val="4110487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8125" y="457855"/>
            <a:ext cx="8911687" cy="1280890"/>
          </a:xfrm>
        </p:spPr>
        <p:txBody>
          <a:bodyPr/>
          <a:lstStyle/>
          <a:p>
            <a:endParaRPr lang="en-IN" dirty="0"/>
          </a:p>
        </p:txBody>
      </p:sp>
      <p:sp>
        <p:nvSpPr>
          <p:cNvPr id="3" name="Content Placeholder 2"/>
          <p:cNvSpPr>
            <a:spLocks noGrp="1"/>
          </p:cNvSpPr>
          <p:nvPr>
            <p:ph idx="1"/>
          </p:nvPr>
        </p:nvSpPr>
        <p:spPr>
          <a:xfrm>
            <a:off x="1856509" y="1399309"/>
            <a:ext cx="9648103" cy="4511913"/>
          </a:xfrm>
        </p:spPr>
        <p:txBody>
          <a:bodyPr/>
          <a:lstStyle/>
          <a:p>
            <a:pPr>
              <a:lnSpc>
                <a:spcPct val="150000"/>
              </a:lnSpc>
              <a:buFont typeface="Wingdings" panose="05000000000000000000" pitchFamily="2" charset="2"/>
              <a:buChar char="Ø"/>
            </a:pPr>
            <a:r>
              <a:rPr lang="en-US" dirty="0"/>
              <a:t> In this technique, the L1 penalty has the eﬀect of forcing some of the coeﬃcient estimates to be exactly equal to zero which means there is a complete removal of some of the features for model evaluation when the tuning parameter λ is suﬃciently large</a:t>
            </a:r>
            <a:r>
              <a:rPr lang="en-US" dirty="0" smtClean="0"/>
              <a:t>.</a:t>
            </a:r>
            <a:r>
              <a:rPr lang="en-IN" dirty="0" smtClean="0"/>
              <a:t> </a:t>
            </a:r>
          </a:p>
          <a:p>
            <a:pPr>
              <a:lnSpc>
                <a:spcPct val="150000"/>
              </a:lnSpc>
              <a:buFont typeface="Wingdings" panose="05000000000000000000" pitchFamily="2" charset="2"/>
              <a:buChar char="Ø"/>
            </a:pPr>
            <a:r>
              <a:rPr lang="en-US" dirty="0"/>
              <a:t>According to the above mathematical formulation, the equation becomes,</a:t>
            </a:r>
            <a:r>
              <a:rPr lang="en-US" b="1" dirty="0"/>
              <a:t>|β1|+|β2|≤ s</a:t>
            </a:r>
            <a:r>
              <a:rPr lang="en-US" dirty="0"/>
              <a:t>.</a:t>
            </a:r>
          </a:p>
          <a:p>
            <a:pPr>
              <a:lnSpc>
                <a:spcPct val="150000"/>
              </a:lnSpc>
              <a:buFont typeface="Wingdings" panose="05000000000000000000" pitchFamily="2" charset="2"/>
              <a:buChar char="Ø"/>
            </a:pPr>
            <a:r>
              <a:rPr lang="en-US" dirty="0"/>
              <a:t>This implies that the coefficients for lasso regression have the smallest RSS (loss function) for all points that lie within the diamond given by </a:t>
            </a:r>
            <a:r>
              <a:rPr lang="en-US" b="1" dirty="0"/>
              <a:t>|β1|+|β2|≤ s</a:t>
            </a:r>
            <a:r>
              <a:rPr lang="en-US" dirty="0"/>
              <a:t>.</a:t>
            </a:r>
          </a:p>
          <a:p>
            <a:pPr>
              <a:lnSpc>
                <a:spcPct val="150000"/>
              </a:lnSpc>
              <a:buFont typeface="Wingdings" panose="05000000000000000000" pitchFamily="2" charset="2"/>
              <a:buChar char="Ø"/>
            </a:pPr>
            <a:endParaRPr lang="en-IN" dirty="0"/>
          </a:p>
          <a:p>
            <a:pPr marL="0" indent="0">
              <a:buNone/>
            </a:pPr>
            <a:endParaRPr lang="en-IN" dirty="0"/>
          </a:p>
        </p:txBody>
      </p:sp>
    </p:spTree>
    <p:extLst>
      <p:ext uri="{BB962C8B-B14F-4D97-AF65-F5344CB8AC3E}">
        <p14:creationId xmlns:p14="http://schemas.microsoft.com/office/powerpoint/2010/main" val="2276156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819" y="748144"/>
            <a:ext cx="9772794" cy="1156855"/>
          </a:xfrm>
        </p:spPr>
        <p:txBody>
          <a:bodyPr>
            <a:normAutofit/>
          </a:bodyPr>
          <a:lstStyle/>
          <a:p>
            <a:r>
              <a:rPr lang="en-US" sz="2800" dirty="0"/>
              <a:t>Difference between L2 Regularization and L1 </a:t>
            </a:r>
            <a:r>
              <a:rPr lang="en-US" sz="2800" dirty="0" smtClean="0"/>
              <a:t>Regularization</a:t>
            </a:r>
            <a:endParaRPr lang="en-IN" sz="2800" dirty="0"/>
          </a:p>
        </p:txBody>
      </p:sp>
      <p:sp>
        <p:nvSpPr>
          <p:cNvPr id="3" name="Content Placeholder 2"/>
          <p:cNvSpPr>
            <a:spLocks noGrp="1"/>
          </p:cNvSpPr>
          <p:nvPr>
            <p:ph idx="1"/>
          </p:nvPr>
        </p:nvSpPr>
        <p:spPr>
          <a:xfrm>
            <a:off x="1731819" y="1904998"/>
            <a:ext cx="9772793" cy="4006223"/>
          </a:xfrm>
        </p:spPr>
        <p:txBody>
          <a:bodyPr/>
          <a:lstStyle/>
          <a:p>
            <a:pPr>
              <a:lnSpc>
                <a:spcPct val="150000"/>
              </a:lnSpc>
              <a:buFont typeface="Wingdings" panose="05000000000000000000" pitchFamily="2" charset="2"/>
              <a:buChar char="Ø"/>
            </a:pPr>
            <a:r>
              <a:rPr lang="en-US" dirty="0"/>
              <a:t>L1 regularization can produce a sparse weight matrix, </a:t>
            </a:r>
            <a:r>
              <a:rPr lang="en-US" dirty="0" err="1"/>
              <a:t>ie</a:t>
            </a:r>
            <a:r>
              <a:rPr lang="en-US" dirty="0"/>
              <a:t> a sparse model can be used for feature </a:t>
            </a:r>
            <a:r>
              <a:rPr lang="en-US" dirty="0" smtClean="0"/>
              <a:t>selection.</a:t>
            </a:r>
          </a:p>
          <a:p>
            <a:pPr>
              <a:lnSpc>
                <a:spcPct val="150000"/>
              </a:lnSpc>
              <a:buFont typeface="Wingdings" panose="05000000000000000000" pitchFamily="2" charset="2"/>
              <a:buChar char="Ø"/>
            </a:pPr>
            <a:r>
              <a:rPr lang="en-US" dirty="0" smtClean="0"/>
              <a:t>L2 </a:t>
            </a:r>
            <a:r>
              <a:rPr lang="en-US" dirty="0"/>
              <a:t>regularization can prevent the model from overfitting; to a certain extent, L1 can also prevent overfitting</a:t>
            </a:r>
            <a:endParaRPr lang="en-IN" dirty="0"/>
          </a:p>
        </p:txBody>
      </p:sp>
    </p:spTree>
    <p:extLst>
      <p:ext uri="{BB962C8B-B14F-4D97-AF65-F5344CB8AC3E}">
        <p14:creationId xmlns:p14="http://schemas.microsoft.com/office/powerpoint/2010/main" val="422800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509" y="692726"/>
            <a:ext cx="9648103" cy="1212273"/>
          </a:xfrm>
        </p:spPr>
        <p:txBody>
          <a:bodyPr/>
          <a:lstStyle/>
          <a:p>
            <a:r>
              <a:rPr lang="en-IN" dirty="0"/>
              <a:t>What is lambda?</a:t>
            </a:r>
          </a:p>
        </p:txBody>
      </p:sp>
      <p:sp>
        <p:nvSpPr>
          <p:cNvPr id="3" name="Content Placeholder 2"/>
          <p:cNvSpPr>
            <a:spLocks noGrp="1"/>
          </p:cNvSpPr>
          <p:nvPr>
            <p:ph idx="1"/>
          </p:nvPr>
        </p:nvSpPr>
        <p:spPr>
          <a:xfrm>
            <a:off x="1856509" y="1565564"/>
            <a:ext cx="9648103" cy="4345658"/>
          </a:xfrm>
        </p:spPr>
        <p:txBody>
          <a:bodyPr>
            <a:normAutofit/>
          </a:bodyPr>
          <a:lstStyle/>
          <a:p>
            <a:pPr>
              <a:lnSpc>
                <a:spcPct val="150000"/>
              </a:lnSpc>
              <a:buFont typeface="Wingdings" panose="05000000000000000000" pitchFamily="2" charset="2"/>
              <a:buChar char="Ø"/>
            </a:pPr>
            <a:r>
              <a:rPr lang="en-US" dirty="0"/>
              <a:t>λ is the tuning parameter used in regularization that decides how much we want to penalize the flexibility of our model </a:t>
            </a:r>
            <a:r>
              <a:rPr lang="en-US" dirty="0" err="1"/>
              <a:t>i.e</a:t>
            </a:r>
            <a:r>
              <a:rPr lang="en-US" dirty="0"/>
              <a:t>, </a:t>
            </a:r>
            <a:r>
              <a:rPr lang="en-US" b="1" dirty="0"/>
              <a:t>controls the impact on bias and variance</a:t>
            </a:r>
            <a:r>
              <a:rPr lang="en-US" dirty="0"/>
              <a:t>.</a:t>
            </a:r>
          </a:p>
          <a:p>
            <a:pPr>
              <a:lnSpc>
                <a:spcPct val="150000"/>
              </a:lnSpc>
              <a:buFont typeface="Wingdings" panose="05000000000000000000" pitchFamily="2" charset="2"/>
              <a:buChar char="Ø"/>
            </a:pPr>
            <a:r>
              <a:rPr lang="en-US" dirty="0"/>
              <a:t>When </a:t>
            </a:r>
            <a:r>
              <a:rPr lang="en-US" b="1" dirty="0"/>
              <a:t>λ = 0</a:t>
            </a:r>
            <a:r>
              <a:rPr lang="en-US" dirty="0"/>
              <a:t>, the penalty term has no eﬀect, the equation becomes the cost function of the linear regression model. Hence, for the minimum value of λ </a:t>
            </a:r>
            <a:r>
              <a:rPr lang="en-US" dirty="0" err="1"/>
              <a:t>i.e</a:t>
            </a:r>
            <a:r>
              <a:rPr lang="en-US" dirty="0"/>
              <a:t>, λ=0, the model will resemble the linear regression model. So, the estimates produced by ridge regression will be equal to least squares.</a:t>
            </a:r>
          </a:p>
          <a:p>
            <a:pPr>
              <a:lnSpc>
                <a:spcPct val="150000"/>
              </a:lnSpc>
              <a:buFont typeface="Wingdings" panose="05000000000000000000" pitchFamily="2" charset="2"/>
              <a:buChar char="Ø"/>
            </a:pPr>
            <a:r>
              <a:rPr lang="en-US" dirty="0"/>
              <a:t>However, as </a:t>
            </a:r>
            <a:r>
              <a:rPr lang="en-US" b="1" dirty="0"/>
              <a:t>λ→∞</a:t>
            </a:r>
            <a:r>
              <a:rPr lang="en-US" dirty="0"/>
              <a:t> (tends to infinity), the impact of the shrinkage penalty increases, and the ridge regression coeﬃcient estimates will approach zero.</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54025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0109" y="3311236"/>
            <a:ext cx="5514109" cy="1482436"/>
          </a:xfrm>
        </p:spPr>
        <p:txBody>
          <a:bodyPr>
            <a:normAutofit/>
          </a:bodyPr>
          <a:lstStyle/>
          <a:p>
            <a:r>
              <a:rPr lang="en-IN" sz="5400" dirty="0" smtClean="0"/>
              <a:t>THANK YOU</a:t>
            </a:r>
            <a:endParaRPr lang="en-IN" sz="5400" dirty="0"/>
          </a:p>
        </p:txBody>
      </p:sp>
    </p:spTree>
    <p:extLst>
      <p:ext uri="{BB962C8B-B14F-4D97-AF65-F5344CB8AC3E}">
        <p14:creationId xmlns:p14="http://schemas.microsoft.com/office/powerpoint/2010/main" val="7706675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83</TotalTime>
  <Words>159</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Wisp</vt:lpstr>
      <vt:lpstr>Regularization Technique</vt:lpstr>
      <vt:lpstr>Introduction </vt:lpstr>
      <vt:lpstr>Ridge Regression </vt:lpstr>
      <vt:lpstr>PowerPoint Presentation</vt:lpstr>
      <vt:lpstr>Lasso Regression   </vt:lpstr>
      <vt:lpstr>PowerPoint Presentation</vt:lpstr>
      <vt:lpstr>Difference between L2 Regularization and L1 Regularization</vt:lpstr>
      <vt:lpstr>What is lambda?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Regularization Techique</dc:title>
  <dc:creator>User</dc:creator>
  <cp:lastModifiedBy>User</cp:lastModifiedBy>
  <cp:revision>8</cp:revision>
  <dcterms:created xsi:type="dcterms:W3CDTF">2021-07-19T09:06:38Z</dcterms:created>
  <dcterms:modified xsi:type="dcterms:W3CDTF">2021-07-19T10:30:25Z</dcterms:modified>
</cp:coreProperties>
</file>