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338E62-FE91-4643-8966-4F09E5D3C8B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3173036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38E62-FE91-4643-8966-4F09E5D3C8B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106183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38E62-FE91-4643-8966-4F09E5D3C8B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97BFB-5413-4D79-BA83-72F9F5146E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3233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38E62-FE91-4643-8966-4F09E5D3C8B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1914046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38E62-FE91-4643-8966-4F09E5D3C8B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97BFB-5413-4D79-BA83-72F9F5146E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3145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38E62-FE91-4643-8966-4F09E5D3C8B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3152997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38E62-FE91-4643-8966-4F09E5D3C8B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1738170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38E62-FE91-4643-8966-4F09E5D3C8B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302060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38E62-FE91-4643-8966-4F09E5D3C8B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393419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38E62-FE91-4643-8966-4F09E5D3C8B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193274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338E62-FE91-4643-8966-4F09E5D3C8B6}"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212781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338E62-FE91-4643-8966-4F09E5D3C8B6}" type="datetimeFigureOut">
              <a:rPr lang="en-IN" smtClean="0"/>
              <a:t>22-07-2021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383960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338E62-FE91-4643-8966-4F09E5D3C8B6}" type="datetimeFigureOut">
              <a:rPr lang="en-IN" smtClean="0"/>
              <a:t>22-07-2021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71582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38E62-FE91-4643-8966-4F09E5D3C8B6}" type="datetimeFigureOut">
              <a:rPr lang="en-IN" smtClean="0"/>
              <a:t>22-07-2021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63310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338E62-FE91-4643-8966-4F09E5D3C8B6}"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319274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A338E62-FE91-4643-8966-4F09E5D3C8B6}"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97BFB-5413-4D79-BA83-72F9F5146E5D}" type="slidenum">
              <a:rPr lang="en-IN" smtClean="0"/>
              <a:t>‹#›</a:t>
            </a:fld>
            <a:endParaRPr lang="en-IN"/>
          </a:p>
        </p:txBody>
      </p:sp>
    </p:spTree>
    <p:extLst>
      <p:ext uri="{BB962C8B-B14F-4D97-AF65-F5344CB8AC3E}">
        <p14:creationId xmlns:p14="http://schemas.microsoft.com/office/powerpoint/2010/main" val="200061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338E62-FE91-4643-8966-4F09E5D3C8B6}" type="datetimeFigureOut">
              <a:rPr lang="en-IN" smtClean="0"/>
              <a:t>22-07-2021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E97BFB-5413-4D79-BA83-72F9F5146E5D}" type="slidenum">
              <a:rPr lang="en-IN" smtClean="0"/>
              <a:t>‹#›</a:t>
            </a:fld>
            <a:endParaRPr lang="en-IN"/>
          </a:p>
        </p:txBody>
      </p:sp>
    </p:spTree>
    <p:extLst>
      <p:ext uri="{BB962C8B-B14F-4D97-AF65-F5344CB8AC3E}">
        <p14:creationId xmlns:p14="http://schemas.microsoft.com/office/powerpoint/2010/main" val="3709723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Support V</a:t>
            </a:r>
            <a:r>
              <a:rPr lang="en-IN" dirty="0" smtClean="0"/>
              <a:t>ector Machine</a:t>
            </a:r>
            <a:endParaRPr lang="en-IN" dirty="0"/>
          </a:p>
        </p:txBody>
      </p:sp>
      <p:sp>
        <p:nvSpPr>
          <p:cNvPr id="3" name="Subtitle 2"/>
          <p:cNvSpPr>
            <a:spLocks noGrp="1"/>
          </p:cNvSpPr>
          <p:nvPr>
            <p:ph type="subTitle" idx="1"/>
          </p:nvPr>
        </p:nvSpPr>
        <p:spPr>
          <a:xfrm>
            <a:off x="5929745" y="4599709"/>
            <a:ext cx="3344258" cy="548023"/>
          </a:xfrm>
        </p:spPr>
        <p:txBody>
          <a:bodyPr/>
          <a:lstStyle/>
          <a:p>
            <a:r>
              <a:rPr lang="en-IN" dirty="0" smtClean="0"/>
              <a:t>--</a:t>
            </a:r>
            <a:r>
              <a:rPr lang="en-IN" dirty="0" err="1" smtClean="0"/>
              <a:t>Mounika</a:t>
            </a:r>
            <a:r>
              <a:rPr lang="en-IN" dirty="0" smtClean="0"/>
              <a:t> </a:t>
            </a:r>
            <a:r>
              <a:rPr lang="en-IN" dirty="0" err="1" smtClean="0"/>
              <a:t>Voriganti</a:t>
            </a:r>
            <a:endParaRPr lang="en-IN" dirty="0"/>
          </a:p>
        </p:txBody>
      </p:sp>
    </p:spTree>
    <p:extLst>
      <p:ext uri="{BB962C8B-B14F-4D97-AF65-F5344CB8AC3E}">
        <p14:creationId xmlns:p14="http://schemas.microsoft.com/office/powerpoint/2010/main" val="679557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76255" y="3269672"/>
            <a:ext cx="2521528" cy="831273"/>
          </a:xfrm>
        </p:spPr>
        <p:txBody>
          <a:bodyPr/>
          <a:lstStyle/>
          <a:p>
            <a:r>
              <a:rPr lang="en-IN" dirty="0" smtClean="0"/>
              <a:t>Thank you</a:t>
            </a:r>
            <a:endParaRPr lang="en-IN" dirty="0"/>
          </a:p>
        </p:txBody>
      </p:sp>
    </p:spTree>
    <p:extLst>
      <p:ext uri="{BB962C8B-B14F-4D97-AF65-F5344CB8AC3E}">
        <p14:creationId xmlns:p14="http://schemas.microsoft.com/office/powerpoint/2010/main" val="86158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677334" y="1385455"/>
            <a:ext cx="8596668" cy="4655907"/>
          </a:xfrm>
        </p:spPr>
        <p:txBody>
          <a:bodyPr/>
          <a:lstStyle/>
          <a:p>
            <a:pPr>
              <a:lnSpc>
                <a:spcPct val="150000"/>
              </a:lnSpc>
            </a:pPr>
            <a:r>
              <a:rPr lang="en-US" dirty="0"/>
              <a:t>SVM is one of the most popular Supervised Learning </a:t>
            </a:r>
            <a:r>
              <a:rPr lang="en-US" dirty="0" smtClean="0"/>
              <a:t>algorithms </a:t>
            </a:r>
            <a:r>
              <a:rPr lang="en-US" dirty="0"/>
              <a:t>which can be used for both classification or regression challenges. However,  it is mostly used in classification problems.</a:t>
            </a:r>
            <a:endParaRPr lang="en-US" dirty="0" smtClean="0"/>
          </a:p>
          <a:p>
            <a:pPr>
              <a:lnSpc>
                <a:spcPct val="150000"/>
              </a:lnSpc>
            </a:pPr>
            <a:r>
              <a:rPr lang="en-US" dirty="0"/>
              <a:t>T</a:t>
            </a:r>
            <a:r>
              <a:rPr lang="en-US" dirty="0" smtClean="0"/>
              <a:t>he </a:t>
            </a:r>
            <a:r>
              <a:rPr lang="en-US" dirty="0"/>
              <a:t>SVM algorithm helps to find the best line or decision boundary, called hyperplane that classify the data points </a:t>
            </a:r>
            <a:endParaRPr lang="en-US" dirty="0" smtClean="0"/>
          </a:p>
          <a:p>
            <a:endParaRPr lang="en-IN" dirty="0"/>
          </a:p>
        </p:txBody>
      </p:sp>
      <p:pic>
        <p:nvPicPr>
          <p:cNvPr id="6" name="Picture 2" descr="SVM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449" y="3713408"/>
            <a:ext cx="39052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84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SVM</a:t>
            </a:r>
          </a:p>
        </p:txBody>
      </p:sp>
      <p:sp>
        <p:nvSpPr>
          <p:cNvPr id="4" name="Content Placeholder 3"/>
          <p:cNvSpPr>
            <a:spLocks noGrp="1"/>
          </p:cNvSpPr>
          <p:nvPr>
            <p:ph idx="1"/>
          </p:nvPr>
        </p:nvSpPr>
        <p:spPr>
          <a:xfrm>
            <a:off x="677334" y="1219201"/>
            <a:ext cx="8596668" cy="4822162"/>
          </a:xfrm>
        </p:spPr>
        <p:txBody>
          <a:bodyPr/>
          <a:lstStyle/>
          <a:p>
            <a:pPr marL="0" indent="0">
              <a:lnSpc>
                <a:spcPct val="150000"/>
              </a:lnSpc>
              <a:buNone/>
            </a:pPr>
            <a:r>
              <a:rPr lang="en-US" sz="2000" dirty="0" smtClean="0"/>
              <a:t>Linear </a:t>
            </a:r>
            <a:r>
              <a:rPr lang="en-US" sz="2000" dirty="0"/>
              <a:t>SVM(LSVM): </a:t>
            </a:r>
            <a:endParaRPr lang="en-US" sz="2000" dirty="0" smtClean="0"/>
          </a:p>
          <a:p>
            <a:pPr marL="800100" lvl="2" indent="0">
              <a:lnSpc>
                <a:spcPct val="150000"/>
              </a:lnSpc>
              <a:buNone/>
            </a:pPr>
            <a:r>
              <a:rPr lang="en-US" sz="1800" dirty="0" smtClean="0"/>
              <a:t>This is </a:t>
            </a:r>
            <a:r>
              <a:rPr lang="en-US" sz="1800" dirty="0"/>
              <a:t>used for linearly separable data, which means if a dataset can be classified into two classes by using a single straight line, then such data is termed as linearly separable data, and classifier is used called as Linear SVM </a:t>
            </a:r>
            <a:r>
              <a:rPr lang="en-US" sz="1800" dirty="0" smtClean="0"/>
              <a:t>classifier.</a:t>
            </a:r>
          </a:p>
          <a:p>
            <a:pPr marL="0" indent="0">
              <a:lnSpc>
                <a:spcPct val="150000"/>
              </a:lnSpc>
              <a:buNone/>
            </a:pPr>
            <a:r>
              <a:rPr lang="en-US" sz="2000" dirty="0" smtClean="0"/>
              <a:t>Non-linear </a:t>
            </a:r>
            <a:r>
              <a:rPr lang="en-US" sz="2000" dirty="0"/>
              <a:t>SVM(NLSVM): </a:t>
            </a:r>
            <a:endParaRPr lang="en-US" sz="2000" dirty="0" smtClean="0"/>
          </a:p>
          <a:p>
            <a:pPr marL="800100" lvl="2" indent="0">
              <a:lnSpc>
                <a:spcPct val="150000"/>
              </a:lnSpc>
              <a:buNone/>
            </a:pPr>
            <a:r>
              <a:rPr lang="en-US" sz="1800" dirty="0" smtClean="0"/>
              <a:t>This is </a:t>
            </a:r>
            <a:r>
              <a:rPr lang="en-US" sz="1800" dirty="0"/>
              <a:t>used for non-linearly separated data, which means if a dataset cannot be classified by using a straight line, then such data is termed as non-linear data and classifier used is called as Non-linear SVM classifier.</a:t>
            </a:r>
          </a:p>
          <a:p>
            <a:pPr marL="800100" lvl="2" indent="0">
              <a:lnSpc>
                <a:spcPct val="150000"/>
              </a:lnSpc>
              <a:buNone/>
            </a:pPr>
            <a:endParaRPr lang="en-US" sz="1800" dirty="0" smtClean="0"/>
          </a:p>
        </p:txBody>
      </p:sp>
    </p:spTree>
    <p:extLst>
      <p:ext uri="{BB962C8B-B14F-4D97-AF65-F5344CB8AC3E}">
        <p14:creationId xmlns:p14="http://schemas.microsoft.com/office/powerpoint/2010/main" val="411380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77334" y="609599"/>
            <a:ext cx="8596668" cy="6068291"/>
          </a:xfrm>
        </p:spPr>
        <p:txBody>
          <a:bodyPr>
            <a:normAutofit fontScale="90000"/>
          </a:bodyPr>
          <a:lstStyle/>
          <a:p>
            <a:pPr>
              <a:lnSpc>
                <a:spcPct val="150000"/>
              </a:lnSpc>
            </a:pPr>
            <a:r>
              <a:rPr lang="en-IN" sz="2800" dirty="0"/>
              <a:t>Support </a:t>
            </a:r>
            <a:r>
              <a:rPr lang="en-IN" sz="2800" dirty="0" smtClean="0"/>
              <a:t>Vectors:</a:t>
            </a:r>
            <a:br>
              <a:rPr lang="en-IN" sz="2800" dirty="0" smtClean="0"/>
            </a:br>
            <a:r>
              <a:rPr lang="en-US" sz="2000" dirty="0">
                <a:solidFill>
                  <a:schemeClr val="tx1">
                    <a:lumMod val="65000"/>
                    <a:lumOff val="35000"/>
                  </a:schemeClr>
                </a:solidFill>
              </a:rPr>
              <a:t>The data points or vectors that are the closest to the hyperplane. SVM algorithm finds the closest point of the lines from both the classes. These points are called support vectors.</a:t>
            </a:r>
            <a:br>
              <a:rPr lang="en-US" sz="2000" dirty="0">
                <a:solidFill>
                  <a:schemeClr val="tx1">
                    <a:lumMod val="65000"/>
                    <a:lumOff val="35000"/>
                  </a:schemeClr>
                </a:solidFill>
              </a:rPr>
            </a:br>
            <a:r>
              <a:rPr lang="en-US" sz="2800" dirty="0">
                <a:solidFill>
                  <a:schemeClr val="accent2"/>
                </a:solidFill>
              </a:rPr>
              <a:t>Hyperplane: </a:t>
            </a:r>
            <a:r>
              <a:rPr lang="en-US" sz="2000" dirty="0" smtClean="0">
                <a:solidFill>
                  <a:schemeClr val="tx1">
                    <a:lumMod val="65000"/>
                    <a:lumOff val="35000"/>
                  </a:schemeClr>
                </a:solidFill>
              </a:rPr>
              <a:t/>
            </a:r>
            <a:br>
              <a:rPr lang="en-US" sz="2000" dirty="0" smtClean="0">
                <a:solidFill>
                  <a:schemeClr val="tx1">
                    <a:lumMod val="65000"/>
                    <a:lumOff val="35000"/>
                  </a:schemeClr>
                </a:solidFill>
              </a:rPr>
            </a:br>
            <a:r>
              <a:rPr lang="en-US" sz="2000" dirty="0" smtClean="0">
                <a:solidFill>
                  <a:schemeClr val="tx1">
                    <a:lumMod val="65000"/>
                    <a:lumOff val="35000"/>
                  </a:schemeClr>
                </a:solidFill>
              </a:rPr>
              <a:t>The </a:t>
            </a:r>
            <a:r>
              <a:rPr lang="en-US" sz="2000" dirty="0">
                <a:solidFill>
                  <a:schemeClr val="tx1">
                    <a:lumMod val="65000"/>
                    <a:lumOff val="35000"/>
                  </a:schemeClr>
                </a:solidFill>
              </a:rPr>
              <a:t>SVM algorithm helps to find the best line or decision boundary, this best boundary or region is called as a hyperplane. We always create a hyperplane that has a maximum margin, which means the maximum distance between the data points. The hyperplane with maximum margin is called the optimal hyperplane.</a:t>
            </a:r>
            <a:br>
              <a:rPr lang="en-US" sz="2000" dirty="0">
                <a:solidFill>
                  <a:schemeClr val="tx1">
                    <a:lumMod val="65000"/>
                    <a:lumOff val="35000"/>
                  </a:schemeClr>
                </a:solidFill>
              </a:rPr>
            </a:br>
            <a:r>
              <a:rPr lang="en-US" sz="2800" dirty="0">
                <a:solidFill>
                  <a:schemeClr val="accent2"/>
                </a:solidFill>
              </a:rPr>
              <a:t>Margin: </a:t>
            </a:r>
            <a:r>
              <a:rPr lang="en-US" sz="2000" dirty="0" smtClean="0">
                <a:solidFill>
                  <a:schemeClr val="tx1">
                    <a:lumMod val="65000"/>
                    <a:lumOff val="35000"/>
                  </a:schemeClr>
                </a:solidFill>
              </a:rPr>
              <a:t/>
            </a:r>
            <a:br>
              <a:rPr lang="en-US" sz="2000" dirty="0" smtClean="0">
                <a:solidFill>
                  <a:schemeClr val="tx1">
                    <a:lumMod val="65000"/>
                    <a:lumOff val="35000"/>
                  </a:schemeClr>
                </a:solidFill>
              </a:rPr>
            </a:br>
            <a:r>
              <a:rPr lang="en-US" sz="2000" dirty="0" smtClean="0">
                <a:solidFill>
                  <a:schemeClr val="tx1">
                    <a:lumMod val="65000"/>
                    <a:lumOff val="35000"/>
                  </a:schemeClr>
                </a:solidFill>
              </a:rPr>
              <a:t>The </a:t>
            </a:r>
            <a:r>
              <a:rPr lang="en-US" sz="2000" dirty="0">
                <a:solidFill>
                  <a:schemeClr val="tx1">
                    <a:lumMod val="65000"/>
                    <a:lumOff val="35000"/>
                  </a:schemeClr>
                </a:solidFill>
              </a:rPr>
              <a:t>distance between the support vectors  is called as margin  and the goal of SVM is to maximize this margin.</a:t>
            </a:r>
            <a:r>
              <a:rPr lang="en-US" sz="2000" dirty="0" smtClean="0">
                <a:solidFill>
                  <a:schemeClr val="tx1">
                    <a:lumMod val="65000"/>
                    <a:lumOff val="35000"/>
                  </a:schemeClr>
                </a:solidFill>
              </a:rPr>
              <a:t/>
            </a:r>
            <a:br>
              <a:rPr lang="en-US" sz="2000" dirty="0" smtClean="0">
                <a:solidFill>
                  <a:schemeClr val="tx1">
                    <a:lumMod val="65000"/>
                    <a:lumOff val="35000"/>
                  </a:schemeClr>
                </a:solidFill>
              </a:rPr>
            </a:br>
            <a:r>
              <a:rPr lang="en-IN" sz="2000" dirty="0" smtClean="0"/>
              <a:t/>
            </a:r>
            <a:br>
              <a:rPr lang="en-IN" sz="2000" dirty="0" smtClean="0"/>
            </a:br>
            <a:r>
              <a:rPr lang="en-IN" dirty="0" smtClean="0"/>
              <a:t/>
            </a:r>
            <a:br>
              <a:rPr lang="en-IN" dirty="0" smtClean="0"/>
            </a:br>
            <a:endParaRPr lang="en-IN" sz="2000" dirty="0"/>
          </a:p>
        </p:txBody>
      </p:sp>
    </p:spTree>
    <p:extLst>
      <p:ext uri="{BB962C8B-B14F-4D97-AF65-F5344CB8AC3E}">
        <p14:creationId xmlns:p14="http://schemas.microsoft.com/office/powerpoint/2010/main" val="411409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pport Vector Machine (SVM) Algorithm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491" y="762000"/>
            <a:ext cx="7744691" cy="568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992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609600"/>
            <a:ext cx="8596668" cy="180109"/>
          </a:xfrm>
        </p:spPr>
        <p:txBody>
          <a:bodyPr>
            <a:normAutofit fontScale="90000"/>
          </a:bodyPr>
          <a:lstStyle/>
          <a:p>
            <a:endParaRPr lang="en-IN" dirty="0"/>
          </a:p>
        </p:txBody>
      </p:sp>
      <p:sp>
        <p:nvSpPr>
          <p:cNvPr id="7" name="Text Placeholder 6"/>
          <p:cNvSpPr>
            <a:spLocks noGrp="1"/>
          </p:cNvSpPr>
          <p:nvPr>
            <p:ph type="body" idx="1"/>
          </p:nvPr>
        </p:nvSpPr>
        <p:spPr>
          <a:xfrm>
            <a:off x="675745" y="1219201"/>
            <a:ext cx="4185623" cy="554182"/>
          </a:xfrm>
        </p:spPr>
        <p:txBody>
          <a:bodyPr/>
          <a:lstStyle/>
          <a:p>
            <a:r>
              <a:rPr lang="en-US" dirty="0" smtClean="0"/>
              <a:t>Linearly </a:t>
            </a:r>
            <a:r>
              <a:rPr lang="en-US" dirty="0"/>
              <a:t>Separable Dataset</a:t>
            </a:r>
            <a:endParaRPr lang="en-IN" dirty="0"/>
          </a:p>
        </p:txBody>
      </p:sp>
      <p:sp>
        <p:nvSpPr>
          <p:cNvPr id="8" name="Content Placeholder 7"/>
          <p:cNvSpPr>
            <a:spLocks noGrp="1"/>
          </p:cNvSpPr>
          <p:nvPr>
            <p:ph sz="half" idx="2"/>
          </p:nvPr>
        </p:nvSpPr>
        <p:spPr>
          <a:xfrm>
            <a:off x="675745" y="1939637"/>
            <a:ext cx="4185623" cy="4101726"/>
          </a:xfrm>
        </p:spPr>
        <p:txBody>
          <a:bodyPr/>
          <a:lstStyle/>
          <a:p>
            <a:r>
              <a:rPr lang="en-US" dirty="0"/>
              <a:t>A dataset is said to be linearly separable if it is possible to draw a line that can separate the red and green points from each other</a:t>
            </a:r>
            <a:r>
              <a:rPr lang="en-US" dirty="0" smtClean="0"/>
              <a:t>.</a:t>
            </a:r>
          </a:p>
          <a:p>
            <a:endParaRPr lang="en-US" dirty="0"/>
          </a:p>
          <a:p>
            <a:endParaRPr lang="en-IN" dirty="0"/>
          </a:p>
        </p:txBody>
      </p:sp>
      <p:sp>
        <p:nvSpPr>
          <p:cNvPr id="9" name="Text Placeholder 8"/>
          <p:cNvSpPr>
            <a:spLocks noGrp="1"/>
          </p:cNvSpPr>
          <p:nvPr>
            <p:ph type="body" sz="quarter" idx="3"/>
          </p:nvPr>
        </p:nvSpPr>
        <p:spPr>
          <a:xfrm>
            <a:off x="5088382" y="1219201"/>
            <a:ext cx="5011581" cy="554182"/>
          </a:xfrm>
        </p:spPr>
        <p:txBody>
          <a:bodyPr/>
          <a:lstStyle/>
          <a:p>
            <a:r>
              <a:rPr lang="en-US" dirty="0" smtClean="0"/>
              <a:t>Non </a:t>
            </a:r>
            <a:r>
              <a:rPr lang="en-US" dirty="0"/>
              <a:t>Linearly Separable Dataset</a:t>
            </a:r>
            <a:endParaRPr lang="en-IN" dirty="0"/>
          </a:p>
        </p:txBody>
      </p:sp>
      <p:pic>
        <p:nvPicPr>
          <p:cNvPr id="12" name="Picture 2" descr="https://static.commonlounge.com/fp/original/zFLIFoonPPTXwNNJXCl09LILU1520492069_k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590" y="3717261"/>
            <a:ext cx="34671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tatic.commonlounge.com/fp/600w/M1i182aVN7KYH1t5GIYcYD4dc1520492089_kc"/>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735782" y="3297381"/>
            <a:ext cx="3538393" cy="263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800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609600"/>
            <a:ext cx="8596668" cy="845127"/>
          </a:xfrm>
        </p:spPr>
        <p:txBody>
          <a:bodyPr/>
          <a:lstStyle/>
          <a:p>
            <a:r>
              <a:rPr lang="en-IN" dirty="0"/>
              <a:t>Kernel Trick / Kernel function:</a:t>
            </a:r>
            <a:endParaRPr lang="en-IN" dirty="0"/>
          </a:p>
        </p:txBody>
      </p:sp>
      <p:sp>
        <p:nvSpPr>
          <p:cNvPr id="8" name="Content Placeholder 7"/>
          <p:cNvSpPr>
            <a:spLocks noGrp="1"/>
          </p:cNvSpPr>
          <p:nvPr>
            <p:ph idx="1"/>
          </p:nvPr>
        </p:nvSpPr>
        <p:spPr>
          <a:xfrm>
            <a:off x="677334" y="1454727"/>
            <a:ext cx="8596668" cy="4586635"/>
          </a:xfrm>
        </p:spPr>
        <p:txBody>
          <a:bodyPr>
            <a:normAutofit/>
          </a:bodyPr>
          <a:lstStyle/>
          <a:p>
            <a:pPr>
              <a:lnSpc>
                <a:spcPct val="150000"/>
              </a:lnSpc>
            </a:pPr>
            <a:r>
              <a:rPr lang="en-US" sz="2000" dirty="0"/>
              <a:t>A kernel transforms a low-dimensional input data space into a higher dimensional space. </a:t>
            </a:r>
            <a:endParaRPr lang="en-US" sz="2000" dirty="0" smtClean="0"/>
          </a:p>
          <a:p>
            <a:pPr>
              <a:lnSpc>
                <a:spcPct val="150000"/>
              </a:lnSpc>
            </a:pPr>
            <a:r>
              <a:rPr lang="en-US" sz="2000" dirty="0"/>
              <a:t>So, it converts non-linear separable problems to linear separable problems by adding more dimensions to it. </a:t>
            </a:r>
            <a:endParaRPr lang="en-US" sz="2000" dirty="0" smtClean="0"/>
          </a:p>
          <a:p>
            <a:pPr>
              <a:lnSpc>
                <a:spcPct val="150000"/>
              </a:lnSpc>
            </a:pPr>
            <a:r>
              <a:rPr lang="en-US" sz="2000" dirty="0"/>
              <a:t>the kernel trick helps us to build a more accurate classifier. Hence, it is useful in non-linear separation problems.</a:t>
            </a:r>
            <a:endParaRPr lang="en-IN" sz="2000" dirty="0"/>
          </a:p>
        </p:txBody>
      </p:sp>
    </p:spTree>
    <p:extLst>
      <p:ext uri="{BB962C8B-B14F-4D97-AF65-F5344CB8AC3E}">
        <p14:creationId xmlns:p14="http://schemas.microsoft.com/office/powerpoint/2010/main" val="347180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kernel</a:t>
            </a:r>
            <a:endParaRPr lang="en-IN" dirty="0"/>
          </a:p>
        </p:txBody>
      </p:sp>
      <p:sp>
        <p:nvSpPr>
          <p:cNvPr id="3" name="Content Placeholder 2"/>
          <p:cNvSpPr>
            <a:spLocks noGrp="1"/>
          </p:cNvSpPr>
          <p:nvPr>
            <p:ph idx="1"/>
          </p:nvPr>
        </p:nvSpPr>
        <p:spPr>
          <a:xfrm>
            <a:off x="815880" y="1578698"/>
            <a:ext cx="8596668" cy="3880773"/>
          </a:xfrm>
        </p:spPr>
        <p:txBody>
          <a:bodyPr>
            <a:normAutofit/>
          </a:bodyPr>
          <a:lstStyle/>
          <a:p>
            <a:r>
              <a:rPr lang="en-IN" sz="2400" dirty="0"/>
              <a:t>Linear </a:t>
            </a:r>
            <a:r>
              <a:rPr lang="en-IN" sz="2400" dirty="0" smtClean="0"/>
              <a:t>Kernel</a:t>
            </a:r>
          </a:p>
          <a:p>
            <a:r>
              <a:rPr lang="en-IN" sz="2400" dirty="0" smtClean="0"/>
              <a:t>Polynomial Kernel</a:t>
            </a:r>
          </a:p>
          <a:p>
            <a:r>
              <a:rPr lang="en-IN" sz="2400" dirty="0"/>
              <a:t>Radial basis function(RBF</a:t>
            </a:r>
            <a:r>
              <a:rPr lang="en-IN" sz="2400" dirty="0" smtClean="0"/>
              <a:t>)</a:t>
            </a:r>
          </a:p>
          <a:p>
            <a:r>
              <a:rPr lang="en-IN" sz="2400" dirty="0"/>
              <a:t>Sigmoid </a:t>
            </a:r>
            <a:r>
              <a:rPr lang="en-IN" sz="2400" dirty="0" smtClean="0"/>
              <a:t>Kernel</a:t>
            </a:r>
            <a:endParaRPr lang="en-IN" sz="2400" dirty="0"/>
          </a:p>
        </p:txBody>
      </p:sp>
    </p:spTree>
    <p:extLst>
      <p:ext uri="{BB962C8B-B14F-4D97-AF65-F5344CB8AC3E}">
        <p14:creationId xmlns:p14="http://schemas.microsoft.com/office/powerpoint/2010/main" val="185702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flipV="1">
            <a:off x="677334" y="540327"/>
            <a:ext cx="8596668" cy="69273"/>
          </a:xfrm>
        </p:spPr>
        <p:txBody>
          <a:bodyPr>
            <a:normAutofit fontScale="90000"/>
          </a:bodyPr>
          <a:lstStyle/>
          <a:p>
            <a:endParaRPr lang="en-IN" dirty="0"/>
          </a:p>
        </p:txBody>
      </p:sp>
      <p:sp>
        <p:nvSpPr>
          <p:cNvPr id="5" name="Text Placeholder 4"/>
          <p:cNvSpPr>
            <a:spLocks noGrp="1"/>
          </p:cNvSpPr>
          <p:nvPr>
            <p:ph type="body" idx="1"/>
          </p:nvPr>
        </p:nvSpPr>
        <p:spPr>
          <a:xfrm>
            <a:off x="675745" y="1122217"/>
            <a:ext cx="4185623" cy="484909"/>
          </a:xfrm>
        </p:spPr>
        <p:txBody>
          <a:bodyPr/>
          <a:lstStyle/>
          <a:p>
            <a:r>
              <a:rPr lang="en-IN" u="sng" dirty="0"/>
              <a:t>Radial basis function(RBF</a:t>
            </a:r>
            <a:r>
              <a:rPr lang="en-IN" dirty="0"/>
              <a:t>)</a:t>
            </a:r>
            <a:endParaRPr lang="en-IN" dirty="0"/>
          </a:p>
        </p:txBody>
      </p:sp>
      <p:sp>
        <p:nvSpPr>
          <p:cNvPr id="6" name="Content Placeholder 5"/>
          <p:cNvSpPr>
            <a:spLocks noGrp="1"/>
          </p:cNvSpPr>
          <p:nvPr>
            <p:ph sz="half" idx="2"/>
          </p:nvPr>
        </p:nvSpPr>
        <p:spPr>
          <a:xfrm>
            <a:off x="675745" y="1884219"/>
            <a:ext cx="4185623" cy="4157144"/>
          </a:xfrm>
        </p:spPr>
        <p:txBody>
          <a:bodyPr/>
          <a:lstStyle/>
          <a:p>
            <a:r>
              <a:rPr lang="en-US" dirty="0" smtClean="0"/>
              <a:t>This is </a:t>
            </a:r>
            <a:r>
              <a:rPr lang="en-US" dirty="0"/>
              <a:t>the most popular support vector machine kernel choice, and the default one used in </a:t>
            </a:r>
            <a:r>
              <a:rPr lang="en-US" dirty="0" err="1"/>
              <a:t>sklearn</a:t>
            </a:r>
            <a:r>
              <a:rPr lang="en-US" dirty="0"/>
              <a:t>. RBF is short for "radial basis function“. It is a general-purpose kernel; used when there is no prior knowledge about the data.</a:t>
            </a:r>
            <a:endParaRPr lang="en-IN" dirty="0"/>
          </a:p>
        </p:txBody>
      </p:sp>
      <p:sp>
        <p:nvSpPr>
          <p:cNvPr id="7" name="Text Placeholder 6"/>
          <p:cNvSpPr>
            <a:spLocks noGrp="1"/>
          </p:cNvSpPr>
          <p:nvPr>
            <p:ph type="body" sz="quarter" idx="3"/>
          </p:nvPr>
        </p:nvSpPr>
        <p:spPr>
          <a:xfrm>
            <a:off x="5088383" y="886691"/>
            <a:ext cx="4185618" cy="720436"/>
          </a:xfrm>
        </p:spPr>
        <p:txBody>
          <a:bodyPr/>
          <a:lstStyle/>
          <a:p>
            <a:r>
              <a:rPr lang="en-IN" u="sng" dirty="0"/>
              <a:t>Sigmoid Kernel</a:t>
            </a:r>
            <a:endParaRPr lang="en-IN" u="sng" dirty="0"/>
          </a:p>
        </p:txBody>
      </p:sp>
      <p:sp>
        <p:nvSpPr>
          <p:cNvPr id="8" name="Content Placeholder 7"/>
          <p:cNvSpPr>
            <a:spLocks noGrp="1"/>
          </p:cNvSpPr>
          <p:nvPr>
            <p:ph sz="quarter" idx="4"/>
          </p:nvPr>
        </p:nvSpPr>
        <p:spPr>
          <a:xfrm>
            <a:off x="5088384" y="1884219"/>
            <a:ext cx="4185617" cy="4157144"/>
          </a:xfrm>
        </p:spPr>
        <p:txBody>
          <a:bodyPr/>
          <a:lstStyle/>
          <a:p>
            <a:r>
              <a:rPr lang="en-US" dirty="0"/>
              <a:t>Mostly, it is used in deep learning, to solve ANN based problems.</a:t>
            </a:r>
            <a:endParaRPr lang="en-IN" dirty="0"/>
          </a:p>
        </p:txBody>
      </p:sp>
    </p:spTree>
    <p:extLst>
      <p:ext uri="{BB962C8B-B14F-4D97-AF65-F5344CB8AC3E}">
        <p14:creationId xmlns:p14="http://schemas.microsoft.com/office/powerpoint/2010/main" val="12518540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285</TotalTime>
  <Words>304</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Support Vector Machine</vt:lpstr>
      <vt:lpstr>Introduction</vt:lpstr>
      <vt:lpstr>Types of SVM</vt:lpstr>
      <vt:lpstr>Support Vectors: The data points or vectors that are the closest to the hyperplane. SVM algorithm finds the closest point of the lines from both the classes. These points are called support vectors. Hyperplane:  The SVM algorithm helps to find the best line or decision boundary, this best boundary or region is called as a hyperplane. We always create a hyperplane that has a maximum margin, which means the maximum distance between the data points. The hyperplane with maximum margin is called the optimal hyperplane. Margin:  The distance between the support vectors  is called as margin  and the goal of SVM is to maximize this margin.   </vt:lpstr>
      <vt:lpstr>PowerPoint Presentation</vt:lpstr>
      <vt:lpstr>PowerPoint Presentation</vt:lpstr>
      <vt:lpstr>Kernel Trick / Kernel function:</vt:lpstr>
      <vt:lpstr>Types of kernel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dc:title>
  <dc:creator>User</dc:creator>
  <cp:lastModifiedBy>User</cp:lastModifiedBy>
  <cp:revision>8</cp:revision>
  <dcterms:created xsi:type="dcterms:W3CDTF">2021-07-19T12:00:10Z</dcterms:created>
  <dcterms:modified xsi:type="dcterms:W3CDTF">2021-07-22T07:05:17Z</dcterms:modified>
</cp:coreProperties>
</file>