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E2FCA3-EBDA-476B-84B0-81E0E0DED2F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181530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E2FCA3-EBDA-476B-84B0-81E0E0DED2F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390739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E2FCA3-EBDA-476B-84B0-81E0E0DED2F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EB05FA-34BF-4A79-B162-CD83677B660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8199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AE2FCA3-EBDA-476B-84B0-81E0E0DED2F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248885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AE2FCA3-EBDA-476B-84B0-81E0E0DED2F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EB05FA-34BF-4A79-B162-CD83677B660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978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AE2FCA3-EBDA-476B-84B0-81E0E0DED2F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921797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E2FCA3-EBDA-476B-84B0-81E0E0DED2F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2200879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E2FCA3-EBDA-476B-84B0-81E0E0DED2F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426210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E2FCA3-EBDA-476B-84B0-81E0E0DED2F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365888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E2FCA3-EBDA-476B-84B0-81E0E0DED2F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30106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E2FCA3-EBDA-476B-84B0-81E0E0DED2F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138308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E2FCA3-EBDA-476B-84B0-81E0E0DED2F5}" type="datetimeFigureOut">
              <a:rPr lang="en-IN" smtClean="0"/>
              <a:t>14-07-2021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325264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E2FCA3-EBDA-476B-84B0-81E0E0DED2F5}"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223035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2FCA3-EBDA-476B-84B0-81E0E0DED2F5}" type="datetimeFigureOut">
              <a:rPr lang="en-IN" smtClean="0"/>
              <a:t>14-07-2021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172944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E2FCA3-EBDA-476B-84B0-81E0E0DED2F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286988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E2FCA3-EBDA-476B-84B0-81E0E0DED2F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EB05FA-34BF-4A79-B162-CD83677B660A}" type="slidenum">
              <a:rPr lang="en-IN" smtClean="0"/>
              <a:t>‹#›</a:t>
            </a:fld>
            <a:endParaRPr lang="en-IN"/>
          </a:p>
        </p:txBody>
      </p:sp>
    </p:spTree>
    <p:extLst>
      <p:ext uri="{BB962C8B-B14F-4D97-AF65-F5344CB8AC3E}">
        <p14:creationId xmlns:p14="http://schemas.microsoft.com/office/powerpoint/2010/main" val="101250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E2FCA3-EBDA-476B-84B0-81E0E0DED2F5}" type="datetimeFigureOut">
              <a:rPr lang="en-IN" smtClean="0"/>
              <a:t>14-07-2021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EB05FA-34BF-4A79-B162-CD83677B660A}" type="slidenum">
              <a:rPr lang="en-IN" smtClean="0"/>
              <a:t>‹#›</a:t>
            </a:fld>
            <a:endParaRPr lang="en-IN"/>
          </a:p>
        </p:txBody>
      </p:sp>
    </p:spTree>
    <p:extLst>
      <p:ext uri="{BB962C8B-B14F-4D97-AF65-F5344CB8AC3E}">
        <p14:creationId xmlns:p14="http://schemas.microsoft.com/office/powerpoint/2010/main" val="28260278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eattle,_Washington" TargetMode="External"/><Relationship Id="rId2" Type="http://schemas.openxmlformats.org/officeDocument/2006/relationships/hyperlink" Target="https://en.wikipedia.org/wiki/Mountain_View,_Californi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4045527"/>
            <a:ext cx="8915399" cy="1163782"/>
          </a:xfrm>
        </p:spPr>
        <p:txBody>
          <a:bodyPr>
            <a:normAutofit/>
          </a:bodyPr>
          <a:lstStyle/>
          <a:p>
            <a:r>
              <a:rPr lang="en-IN" sz="6600" b="1" dirty="0" smtClean="0"/>
              <a:t>INTRODUCTION</a:t>
            </a:r>
            <a:endParaRPr lang="en-IN" sz="6600" b="1" dirty="0"/>
          </a:p>
        </p:txBody>
      </p:sp>
      <p:sp>
        <p:nvSpPr>
          <p:cNvPr id="3" name="Subtitle 2"/>
          <p:cNvSpPr>
            <a:spLocks noGrp="1"/>
          </p:cNvSpPr>
          <p:nvPr>
            <p:ph type="subTitle" idx="1"/>
          </p:nvPr>
        </p:nvSpPr>
        <p:spPr/>
        <p:txBody>
          <a:bodyPr/>
          <a:lstStyle/>
          <a:p>
            <a:r>
              <a:rPr lang="en-IN" dirty="0" smtClean="0"/>
              <a:t>																																																		-- </a:t>
            </a:r>
            <a:r>
              <a:rPr lang="en-IN" dirty="0" err="1" smtClean="0"/>
              <a:t>Mounika</a:t>
            </a:r>
            <a:r>
              <a:rPr lang="en-IN" dirty="0" smtClean="0"/>
              <a:t> </a:t>
            </a:r>
            <a:r>
              <a:rPr lang="en-IN" dirty="0" err="1" smtClean="0"/>
              <a:t>Voriganti</a:t>
            </a:r>
            <a:r>
              <a:rPr lang="en-IN" dirty="0" smtClean="0"/>
              <a:t> [BDS]</a:t>
            </a:r>
            <a:endParaRPr lang="en-IN" dirty="0"/>
          </a:p>
        </p:txBody>
      </p:sp>
      <p:sp>
        <p:nvSpPr>
          <p:cNvPr id="4" name="AutoShape 2" descr="Tableau Software Vector Logo - Download Free SVG Icon | Worldvector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Content Placeholder 1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326583" y="492969"/>
            <a:ext cx="3178030" cy="263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5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720436"/>
            <a:ext cx="9675812" cy="1184564"/>
          </a:xfrm>
        </p:spPr>
        <p:txBody>
          <a:bodyPr/>
          <a:lstStyle/>
          <a:p>
            <a:r>
              <a:rPr lang="en-IN" dirty="0"/>
              <a:t>What is </a:t>
            </a:r>
            <a:r>
              <a:rPr lang="en-IN" dirty="0" smtClean="0"/>
              <a:t>tableau ?</a:t>
            </a:r>
            <a:endParaRPr lang="en-IN" dirty="0"/>
          </a:p>
        </p:txBody>
      </p:sp>
      <p:sp>
        <p:nvSpPr>
          <p:cNvPr id="9" name="AutoShape 12" descr="https://www.lib.washington.edu/dataservices/images/Tableau_Software_logo.png/image"/>
          <p:cNvSpPr>
            <a:spLocks noChangeAspect="1" noChangeArrowheads="1"/>
          </p:cNvSpPr>
          <p:nvPr/>
        </p:nvSpPr>
        <p:spPr bwMode="auto">
          <a:xfrm>
            <a:off x="155575" y="-144463"/>
            <a:ext cx="6392842" cy="6392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Content Placeholder 12"/>
          <p:cNvSpPr>
            <a:spLocks noGrp="1"/>
          </p:cNvSpPr>
          <p:nvPr>
            <p:ph idx="1"/>
          </p:nvPr>
        </p:nvSpPr>
        <p:spPr>
          <a:xfrm>
            <a:off x="1828801" y="1648691"/>
            <a:ext cx="9675811" cy="4599709"/>
          </a:xfrm>
        </p:spPr>
        <p:txBody>
          <a:bodyPr>
            <a:normAutofit/>
          </a:bodyPr>
          <a:lstStyle/>
          <a:p>
            <a:pPr>
              <a:lnSpc>
                <a:spcPct val="150000"/>
              </a:lnSpc>
              <a:buFont typeface="Wingdings" panose="05000000000000000000" pitchFamily="2" charset="2"/>
              <a:buChar char="Ø"/>
            </a:pPr>
            <a:r>
              <a:rPr lang="en-US" sz="2000" dirty="0" smtClean="0"/>
              <a:t>It</a:t>
            </a:r>
            <a:r>
              <a:rPr lang="en-US" sz="2000" dirty="0"/>
              <a:t> is a powerful and fastest growing data visualization tool used in the Business Intelligence Industry</a:t>
            </a:r>
            <a:r>
              <a:rPr lang="en-US" sz="2000" dirty="0" smtClean="0"/>
              <a:t>.</a:t>
            </a:r>
          </a:p>
          <a:p>
            <a:pPr>
              <a:lnSpc>
                <a:spcPct val="150000"/>
              </a:lnSpc>
              <a:buFont typeface="Wingdings" panose="05000000000000000000" pitchFamily="2" charset="2"/>
              <a:buChar char="Ø"/>
            </a:pPr>
            <a:r>
              <a:rPr lang="en-US" sz="2000" dirty="0"/>
              <a:t> It helps in simplifying raw data in a very easily understandable format. </a:t>
            </a:r>
            <a:endParaRPr lang="en-US" sz="2000" dirty="0" smtClean="0"/>
          </a:p>
          <a:p>
            <a:pPr>
              <a:lnSpc>
                <a:spcPct val="150000"/>
              </a:lnSpc>
              <a:buFont typeface="Wingdings" panose="05000000000000000000" pitchFamily="2" charset="2"/>
              <a:buChar char="Ø"/>
            </a:pPr>
            <a:r>
              <a:rPr lang="en-US" sz="2000" dirty="0"/>
              <a:t> It also allows non-technical users to create customized dashboards.</a:t>
            </a:r>
            <a:endParaRPr lang="en-US" sz="2000" dirty="0" smtClean="0"/>
          </a:p>
          <a:p>
            <a:pPr>
              <a:lnSpc>
                <a:spcPct val="150000"/>
              </a:lnSpc>
              <a:buFont typeface="Wingdings" panose="05000000000000000000" pitchFamily="2" charset="2"/>
              <a:buChar char="Ø"/>
            </a:pPr>
            <a:r>
              <a:rPr lang="en-US" sz="2000" dirty="0" smtClean="0"/>
              <a:t>Tableau </a:t>
            </a:r>
            <a:r>
              <a:rPr lang="en-US" sz="2000" dirty="0"/>
              <a:t>is a visual analytics platform transforming the way we use data to solve </a:t>
            </a:r>
            <a:r>
              <a:rPr lang="en-US" sz="2000" dirty="0" smtClean="0"/>
              <a:t>problems empowering </a:t>
            </a:r>
            <a:r>
              <a:rPr lang="en-US" sz="2000" dirty="0"/>
              <a:t>people and organizations to make the most of their data.</a:t>
            </a:r>
          </a:p>
          <a:p>
            <a:pPr>
              <a:buFont typeface="Wingdings" panose="05000000000000000000" pitchFamily="2" charset="2"/>
              <a:buChar char="Ø"/>
            </a:pPr>
            <a:r>
              <a:rPr lang="en-US" sz="2000" dirty="0" smtClean="0"/>
              <a:t>It </a:t>
            </a:r>
            <a:r>
              <a:rPr lang="en-US" sz="2000" dirty="0"/>
              <a:t>was founded in 2003 in </a:t>
            </a:r>
            <a:r>
              <a:rPr lang="en-US" sz="2000" dirty="0">
                <a:hlinkClick r:id="rId2" tooltip="Mountain View, California"/>
              </a:rPr>
              <a:t>Mountain View, California</a:t>
            </a:r>
            <a:r>
              <a:rPr lang="en-US" sz="2000" dirty="0"/>
              <a:t>, and is currently headquartered in </a:t>
            </a:r>
            <a:r>
              <a:rPr lang="en-US" sz="2000" dirty="0">
                <a:hlinkClick r:id="rId3" tooltip="Seattle, Washington"/>
              </a:rPr>
              <a:t>Seattle, Washington</a:t>
            </a:r>
            <a:r>
              <a:rPr lang="en-US" sz="2000" dirty="0"/>
              <a:t>.</a:t>
            </a:r>
            <a:endParaRPr lang="en-IN" sz="2000" dirty="0"/>
          </a:p>
        </p:txBody>
      </p:sp>
    </p:spTree>
    <p:extLst>
      <p:ext uri="{BB962C8B-B14F-4D97-AF65-F5344CB8AC3E}">
        <p14:creationId xmlns:p14="http://schemas.microsoft.com/office/powerpoint/2010/main" val="333137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37" y="624110"/>
            <a:ext cx="11042072" cy="1280890"/>
          </a:xfrm>
        </p:spPr>
        <p:txBody>
          <a:bodyPr>
            <a:noAutofit/>
          </a:bodyPr>
          <a:lstStyle/>
          <a:p>
            <a:r>
              <a:rPr lang="en-US" dirty="0"/>
              <a:t>O</a:t>
            </a:r>
            <a:r>
              <a:rPr lang="en-US" dirty="0" smtClean="0"/>
              <a:t>ption </a:t>
            </a:r>
            <a:r>
              <a:rPr lang="en-US" dirty="0" smtClean="0"/>
              <a:t>of the start page of </a:t>
            </a:r>
            <a:r>
              <a:rPr lang="en-US" dirty="0" smtClean="0"/>
              <a:t>tableau desktop</a:t>
            </a:r>
            <a:r>
              <a:rPr lang="en-US" dirty="0" smtClean="0"/>
              <a:t>.</a:t>
            </a:r>
            <a:endParaRPr lang="en-IN" dirty="0"/>
          </a:p>
        </p:txBody>
      </p:sp>
      <p:sp>
        <p:nvSpPr>
          <p:cNvPr id="5" name="Content Placeholder 4"/>
          <p:cNvSpPr>
            <a:spLocks noGrp="1"/>
          </p:cNvSpPr>
          <p:nvPr>
            <p:ph idx="1"/>
          </p:nvPr>
        </p:nvSpPr>
        <p:spPr>
          <a:xfrm>
            <a:off x="1634837" y="1482436"/>
            <a:ext cx="9869775" cy="4428786"/>
          </a:xfrm>
        </p:spPr>
        <p:txBody>
          <a:bodyPr/>
          <a:lstStyle/>
          <a:p>
            <a:pPr marL="0" indent="0">
              <a:lnSpc>
                <a:spcPct val="150000"/>
              </a:lnSpc>
              <a:buNone/>
            </a:pPr>
            <a:r>
              <a:rPr lang="en-US" dirty="0"/>
              <a:t>The start page consists of three panes: </a:t>
            </a:r>
            <a:r>
              <a:rPr lang="en-US" b="1" dirty="0" smtClean="0"/>
              <a:t>Connect</a:t>
            </a:r>
            <a:r>
              <a:rPr lang="en-US" dirty="0"/>
              <a:t>, </a:t>
            </a:r>
            <a:r>
              <a:rPr lang="en-US" b="1" dirty="0"/>
              <a:t>Open</a:t>
            </a:r>
            <a:r>
              <a:rPr lang="en-US" dirty="0"/>
              <a:t>, and </a:t>
            </a:r>
            <a:r>
              <a:rPr lang="en-US" b="1" dirty="0" smtClean="0"/>
              <a:t>Discover</a:t>
            </a:r>
            <a:r>
              <a:rPr lang="en-US" dirty="0" smtClean="0"/>
              <a:t>.</a:t>
            </a:r>
          </a:p>
          <a:p>
            <a:pPr>
              <a:lnSpc>
                <a:spcPct val="150000"/>
              </a:lnSpc>
              <a:buFont typeface="Wingdings" panose="05000000000000000000" pitchFamily="2" charset="2"/>
              <a:buChar char="Ø"/>
            </a:pPr>
            <a:r>
              <a:rPr lang="en-US" b="1" u="sng" dirty="0" smtClean="0"/>
              <a:t>Connect</a:t>
            </a:r>
            <a:r>
              <a:rPr lang="en-US" dirty="0" smtClean="0"/>
              <a:t> :  </a:t>
            </a:r>
            <a:r>
              <a:rPr lang="en-IN" dirty="0"/>
              <a:t>Under to a file, </a:t>
            </a:r>
            <a:r>
              <a:rPr lang="en-US" dirty="0"/>
              <a:t>connect to data stored in Microsoft Excel files, text files,   </a:t>
            </a:r>
            <a:r>
              <a:rPr lang="en-US" dirty="0" smtClean="0"/>
              <a:t>Access </a:t>
            </a:r>
            <a:r>
              <a:rPr lang="en-US" dirty="0"/>
              <a:t>files, Tableau extract files, and statistical files, such as SAS, SPSS, 				    and R. Under </a:t>
            </a:r>
            <a:r>
              <a:rPr lang="en-US" b="1" dirty="0"/>
              <a:t>To a Server</a:t>
            </a:r>
            <a:r>
              <a:rPr lang="en-US" dirty="0"/>
              <a:t>, connect to data stored in databases like </a:t>
            </a:r>
            <a:r>
              <a:rPr lang="en-US" dirty="0" smtClean="0"/>
              <a:t>  Microsoft </a:t>
            </a:r>
            <a:r>
              <a:rPr lang="en-US" dirty="0"/>
              <a:t>SQL Server or Oracle</a:t>
            </a:r>
            <a:r>
              <a:rPr lang="en-US" dirty="0" smtClean="0"/>
              <a:t>.</a:t>
            </a:r>
          </a:p>
          <a:p>
            <a:pPr>
              <a:lnSpc>
                <a:spcPct val="150000"/>
              </a:lnSpc>
              <a:buFont typeface="Wingdings" panose="05000000000000000000" pitchFamily="2" charset="2"/>
              <a:buChar char="Ø"/>
            </a:pPr>
            <a:r>
              <a:rPr lang="en-US" b="1" u="sng" dirty="0" smtClean="0"/>
              <a:t>Open</a:t>
            </a:r>
            <a:r>
              <a:rPr lang="en-US" b="1" u="sng" dirty="0"/>
              <a:t>:</a:t>
            </a:r>
            <a:r>
              <a:rPr lang="en-US" dirty="0"/>
              <a:t>  You can open your existing workbook or workbook in which you have work earlier. By clicking on open you can access earlier version of workbook that you have created for visualization.</a:t>
            </a:r>
          </a:p>
          <a:p>
            <a:pPr>
              <a:lnSpc>
                <a:spcPct val="150000"/>
              </a:lnSpc>
              <a:buFont typeface="Wingdings" panose="05000000000000000000" pitchFamily="2" charset="2"/>
              <a:buChar char="Ø"/>
            </a:pPr>
            <a:endParaRPr lang="en-US" dirty="0" smtClean="0"/>
          </a:p>
          <a:p>
            <a:pPr marL="1371600" lvl="3" indent="0">
              <a:lnSpc>
                <a:spcPct val="150000"/>
              </a:lnSpc>
              <a:buNone/>
            </a:pPr>
            <a:endParaRPr lang="en-US" sz="1800" dirty="0" smtClean="0"/>
          </a:p>
          <a:p>
            <a:pPr marL="0" indent="0">
              <a:buNone/>
            </a:pPr>
            <a:endParaRPr lang="en-IN" b="1" dirty="0"/>
          </a:p>
        </p:txBody>
      </p:sp>
    </p:spTree>
    <p:extLst>
      <p:ext uri="{BB962C8B-B14F-4D97-AF65-F5344CB8AC3E}">
        <p14:creationId xmlns:p14="http://schemas.microsoft.com/office/powerpoint/2010/main" val="186748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773382" y="624110"/>
            <a:ext cx="9776947" cy="1280890"/>
          </a:xfrm>
        </p:spPr>
        <p:txBody>
          <a:bodyPr/>
          <a:lstStyle/>
          <a:p>
            <a:endParaRPr lang="en-IN" dirty="0"/>
          </a:p>
        </p:txBody>
      </p:sp>
      <p:sp>
        <p:nvSpPr>
          <p:cNvPr id="3" name="Content Placeholder 2"/>
          <p:cNvSpPr>
            <a:spLocks noGrp="1"/>
          </p:cNvSpPr>
          <p:nvPr>
            <p:ph idx="1"/>
          </p:nvPr>
        </p:nvSpPr>
        <p:spPr>
          <a:xfrm>
            <a:off x="1773383" y="1510145"/>
            <a:ext cx="9731230" cy="4401077"/>
          </a:xfrm>
        </p:spPr>
        <p:txBody>
          <a:bodyPr>
            <a:normAutofit/>
          </a:bodyPr>
          <a:lstStyle/>
          <a:p>
            <a:pPr>
              <a:lnSpc>
                <a:spcPct val="150000"/>
              </a:lnSpc>
              <a:buFont typeface="Wingdings" panose="05000000000000000000" pitchFamily="2" charset="2"/>
              <a:buChar char="Ø"/>
            </a:pPr>
            <a:r>
              <a:rPr lang="en-US" sz="2000" b="1" u="sng" dirty="0"/>
              <a:t>Open:</a:t>
            </a:r>
            <a:r>
              <a:rPr lang="en-US" sz="2000" dirty="0"/>
              <a:t>  You can open your existing workbook or workbook in which you have work earlier. By clicking on open you can access earlier version of workbook that you have created for visualization.</a:t>
            </a:r>
          </a:p>
          <a:p>
            <a:pPr>
              <a:lnSpc>
                <a:spcPct val="150000"/>
              </a:lnSpc>
              <a:buFont typeface="Wingdings" panose="05000000000000000000" pitchFamily="2" charset="2"/>
              <a:buChar char="Ø"/>
            </a:pPr>
            <a:r>
              <a:rPr lang="en-IN" sz="2000" b="1" u="sng" dirty="0" smtClean="0"/>
              <a:t>Discover </a:t>
            </a:r>
            <a:r>
              <a:rPr lang="en-IN" sz="2000" dirty="0" smtClean="0"/>
              <a:t>: </a:t>
            </a:r>
            <a:r>
              <a:rPr lang="en-US" sz="2000" dirty="0"/>
              <a:t> </a:t>
            </a:r>
            <a:r>
              <a:rPr lang="en-US" sz="2000" dirty="0" smtClean="0"/>
              <a:t>In this section , we can read </a:t>
            </a:r>
            <a:r>
              <a:rPr lang="en-US" sz="2000" dirty="0"/>
              <a:t>blog posts and news about Tableau, and </a:t>
            </a:r>
            <a:r>
              <a:rPr lang="en-US" sz="2000" dirty="0" smtClean="0"/>
              <a:t>also training </a:t>
            </a:r>
            <a:r>
              <a:rPr lang="en-US" sz="2000" dirty="0"/>
              <a:t>videos and tutorials to help you get started.</a:t>
            </a:r>
            <a:endParaRPr lang="en-IN" sz="2000" b="1" u="sng" dirty="0"/>
          </a:p>
        </p:txBody>
      </p:sp>
    </p:spTree>
    <p:extLst>
      <p:ext uri="{BB962C8B-B14F-4D97-AF65-F5344CB8AC3E}">
        <p14:creationId xmlns:p14="http://schemas.microsoft.com/office/powerpoint/2010/main" val="238298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6510" y="599881"/>
            <a:ext cx="8499314" cy="5939466"/>
          </a:xfrm>
          <a:prstGeom prst="rect">
            <a:avLst/>
          </a:prstGeom>
        </p:spPr>
      </p:pic>
    </p:spTree>
    <p:extLst>
      <p:ext uri="{BB962C8B-B14F-4D97-AF65-F5344CB8AC3E}">
        <p14:creationId xmlns:p14="http://schemas.microsoft.com/office/powerpoint/2010/main" val="415721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945" y="678872"/>
            <a:ext cx="9689667" cy="1226127"/>
          </a:xfrm>
        </p:spPr>
        <p:txBody>
          <a:bodyPr/>
          <a:lstStyle/>
          <a:p>
            <a:r>
              <a:rPr lang="en-IN" dirty="0" smtClean="0"/>
              <a:t>Tableau architecture :</a:t>
            </a:r>
            <a:endParaRPr lang="en-IN" dirty="0"/>
          </a:p>
        </p:txBody>
      </p:sp>
      <p:sp>
        <p:nvSpPr>
          <p:cNvPr id="3" name="Content Placeholder 2"/>
          <p:cNvSpPr>
            <a:spLocks noGrp="1"/>
          </p:cNvSpPr>
          <p:nvPr>
            <p:ph idx="1"/>
          </p:nvPr>
        </p:nvSpPr>
        <p:spPr>
          <a:xfrm>
            <a:off x="1814945" y="1468582"/>
            <a:ext cx="9689667" cy="4442640"/>
          </a:xfrm>
        </p:spPr>
        <p:txBody>
          <a:bodyPr/>
          <a:lstStyle/>
          <a:p>
            <a:pPr marL="0" indent="0">
              <a:buNone/>
            </a:pPr>
            <a:r>
              <a:rPr lang="en-US" dirty="0"/>
              <a:t>Basically  Tableau architecture is basically divided into 2 parts</a:t>
            </a:r>
            <a:r>
              <a:rPr lang="en-US" dirty="0" smtClean="0"/>
              <a:t>.</a:t>
            </a:r>
          </a:p>
          <a:p>
            <a:pPr>
              <a:buAutoNum type="arabicPeriod"/>
            </a:pPr>
            <a:r>
              <a:rPr lang="en-IN" dirty="0" smtClean="0"/>
              <a:t>Create</a:t>
            </a:r>
          </a:p>
          <a:p>
            <a:pPr>
              <a:buAutoNum type="arabicPeriod"/>
            </a:pPr>
            <a:r>
              <a:rPr lang="en-IN" dirty="0" smtClean="0"/>
              <a:t>Share</a:t>
            </a:r>
          </a:p>
          <a:p>
            <a:pPr marL="800100" lvl="1" indent="-400050">
              <a:buFont typeface="+mj-lt"/>
              <a:buAutoNum type="romanLcPeriod"/>
            </a:pPr>
            <a:r>
              <a:rPr lang="en-IN" dirty="0" smtClean="0"/>
              <a:t>Tableau Server </a:t>
            </a:r>
          </a:p>
          <a:p>
            <a:pPr marL="800100" lvl="1" indent="-400050">
              <a:buFont typeface="+mj-lt"/>
              <a:buAutoNum type="romanLcPeriod"/>
            </a:pPr>
            <a:r>
              <a:rPr lang="en-IN" dirty="0" smtClean="0"/>
              <a:t>Tableau Online</a:t>
            </a:r>
          </a:p>
          <a:p>
            <a:pPr marL="800100" lvl="1" indent="-400050">
              <a:buFont typeface="+mj-lt"/>
              <a:buAutoNum type="romanLcPeriod"/>
            </a:pPr>
            <a:r>
              <a:rPr lang="en-IN" dirty="0" smtClean="0"/>
              <a:t>Reader</a:t>
            </a:r>
            <a:r>
              <a:rPr lang="en-IN" dirty="0"/>
              <a:t>	</a:t>
            </a:r>
            <a:endParaRPr lang="en-IN" dirty="0" smtClean="0"/>
          </a:p>
          <a:p>
            <a:pPr>
              <a:buAutoNum type="arabicPeriod"/>
            </a:pPr>
            <a:endParaRPr lang="en-IN" dirty="0"/>
          </a:p>
          <a:p>
            <a:pPr marL="0" indent="0">
              <a:buNone/>
            </a:pPr>
            <a:r>
              <a:rPr lang="en-US" u="sng" dirty="0"/>
              <a:t>Create</a:t>
            </a:r>
            <a:r>
              <a:rPr lang="en-US" dirty="0"/>
              <a:t> help us to create the </a:t>
            </a:r>
            <a:r>
              <a:rPr lang="en-US" dirty="0" smtClean="0"/>
              <a:t>visualization</a:t>
            </a:r>
          </a:p>
          <a:p>
            <a:pPr marL="0" indent="0">
              <a:buNone/>
            </a:pPr>
            <a:r>
              <a:rPr lang="en-US" u="sng" dirty="0"/>
              <a:t>share </a:t>
            </a:r>
            <a:r>
              <a:rPr lang="en-US" dirty="0"/>
              <a:t>component help in sharing whatever we have created</a:t>
            </a:r>
            <a:endParaRPr lang="en-IN" dirty="0" smtClean="0"/>
          </a:p>
          <a:p>
            <a:pPr marL="0" indent="0">
              <a:buNone/>
            </a:pPr>
            <a:endParaRPr lang="en-IN" dirty="0"/>
          </a:p>
        </p:txBody>
      </p:sp>
    </p:spTree>
    <p:extLst>
      <p:ext uri="{BB962C8B-B14F-4D97-AF65-F5344CB8AC3E}">
        <p14:creationId xmlns:p14="http://schemas.microsoft.com/office/powerpoint/2010/main" val="291490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09" y="624110"/>
            <a:ext cx="9800503" cy="1280890"/>
          </a:xfrm>
        </p:spPr>
        <p:txBody>
          <a:bodyPr/>
          <a:lstStyle/>
          <a:p>
            <a:r>
              <a:rPr lang="en-US" dirty="0" smtClean="0"/>
              <a:t>Steps </a:t>
            </a:r>
            <a:r>
              <a:rPr lang="en-US" dirty="0"/>
              <a:t>of process flow of BI Project</a:t>
            </a:r>
            <a:endParaRPr lang="en-IN" dirty="0"/>
          </a:p>
        </p:txBody>
      </p:sp>
      <p:sp>
        <p:nvSpPr>
          <p:cNvPr id="3" name="Content Placeholder 2"/>
          <p:cNvSpPr>
            <a:spLocks noGrp="1"/>
          </p:cNvSpPr>
          <p:nvPr>
            <p:ph idx="1"/>
          </p:nvPr>
        </p:nvSpPr>
        <p:spPr>
          <a:xfrm>
            <a:off x="1704109" y="1385455"/>
            <a:ext cx="9800503" cy="5153890"/>
          </a:xfrm>
        </p:spPr>
        <p:txBody>
          <a:bodyPr>
            <a:normAutofit fontScale="92500" lnSpcReduction="20000"/>
          </a:bodyPr>
          <a:lstStyle/>
          <a:p>
            <a:pPr>
              <a:lnSpc>
                <a:spcPct val="150000"/>
              </a:lnSpc>
              <a:buFont typeface="Wingdings" panose="05000000000000000000" pitchFamily="2" charset="2"/>
              <a:buChar char="Ø"/>
            </a:pPr>
            <a:r>
              <a:rPr lang="en-US" dirty="0"/>
              <a:t>BI has a direct impact on organization's strategic, tactical and operational business </a:t>
            </a:r>
            <a:r>
              <a:rPr lang="en-US" dirty="0" smtClean="0"/>
              <a:t>decisions.</a:t>
            </a:r>
          </a:p>
          <a:p>
            <a:pPr>
              <a:lnSpc>
                <a:spcPct val="150000"/>
              </a:lnSpc>
              <a:buFont typeface="Wingdings" panose="05000000000000000000" pitchFamily="2" charset="2"/>
              <a:buChar char="Ø"/>
            </a:pPr>
            <a:r>
              <a:rPr lang="en-US" dirty="0"/>
              <a:t>BI tools perform data analysis and create reports, summaries, dashboards, maps, graphs, and charts to provide users with detailed intelligence about the nature of the business</a:t>
            </a:r>
            <a:r>
              <a:rPr lang="en-US" dirty="0" smtClean="0"/>
              <a:t>.</a:t>
            </a:r>
          </a:p>
          <a:p>
            <a:pPr>
              <a:lnSpc>
                <a:spcPct val="150000"/>
              </a:lnSpc>
              <a:buFont typeface="Wingdings" panose="05000000000000000000" pitchFamily="2" charset="2"/>
              <a:buChar char="Ø"/>
            </a:pPr>
            <a:r>
              <a:rPr lang="en-US" dirty="0" smtClean="0"/>
              <a:t>The process flow of BI project is </a:t>
            </a:r>
          </a:p>
          <a:p>
            <a:pPr marL="0" indent="0">
              <a:lnSpc>
                <a:spcPct val="150000"/>
              </a:lnSpc>
              <a:buNone/>
            </a:pPr>
            <a:r>
              <a:rPr lang="en-US" dirty="0"/>
              <a:t>	1. Business </a:t>
            </a:r>
            <a:r>
              <a:rPr lang="en-US" dirty="0" smtClean="0"/>
              <a:t>understanding</a:t>
            </a:r>
          </a:p>
          <a:p>
            <a:pPr marL="0" indent="0">
              <a:lnSpc>
                <a:spcPct val="150000"/>
              </a:lnSpc>
              <a:buNone/>
            </a:pPr>
            <a:r>
              <a:rPr lang="en-US" dirty="0"/>
              <a:t>	2. Data </a:t>
            </a:r>
            <a:r>
              <a:rPr lang="en-US" dirty="0" smtClean="0"/>
              <a:t>understand</a:t>
            </a:r>
          </a:p>
          <a:p>
            <a:pPr marL="0" indent="0">
              <a:lnSpc>
                <a:spcPct val="150000"/>
              </a:lnSpc>
              <a:buNone/>
            </a:pPr>
            <a:r>
              <a:rPr lang="en-US" dirty="0"/>
              <a:t>	3. Data </a:t>
            </a:r>
            <a:r>
              <a:rPr lang="en-US" dirty="0" smtClean="0"/>
              <a:t>Preparation</a:t>
            </a:r>
          </a:p>
          <a:p>
            <a:pPr marL="0" indent="0">
              <a:lnSpc>
                <a:spcPct val="150000"/>
              </a:lnSpc>
              <a:buNone/>
            </a:pPr>
            <a:r>
              <a:rPr lang="en-US" dirty="0"/>
              <a:t>	4. </a:t>
            </a:r>
            <a:r>
              <a:rPr lang="en-US" dirty="0" smtClean="0"/>
              <a:t>Modeling</a:t>
            </a:r>
          </a:p>
          <a:p>
            <a:pPr marL="0" indent="0">
              <a:lnSpc>
                <a:spcPct val="150000"/>
              </a:lnSpc>
              <a:buNone/>
            </a:pPr>
            <a:r>
              <a:rPr lang="en-US" dirty="0"/>
              <a:t>	5. </a:t>
            </a:r>
            <a:r>
              <a:rPr lang="en-US" dirty="0" smtClean="0"/>
              <a:t>Evaluation</a:t>
            </a:r>
          </a:p>
          <a:p>
            <a:pPr marL="0" indent="0">
              <a:lnSpc>
                <a:spcPct val="150000"/>
              </a:lnSpc>
              <a:buNone/>
            </a:pPr>
            <a:r>
              <a:rPr lang="en-US" dirty="0" smtClean="0"/>
              <a:t>	6</a:t>
            </a:r>
            <a:r>
              <a:rPr lang="en-US" dirty="0"/>
              <a:t>. D</a:t>
            </a:r>
            <a:r>
              <a:rPr lang="en-US" dirty="0" smtClean="0"/>
              <a:t>eployment</a:t>
            </a:r>
            <a:br>
              <a:rPr lang="en-US" dirty="0" smtClean="0"/>
            </a:br>
            <a:endParaRPr lang="en-IN" dirty="0"/>
          </a:p>
        </p:txBody>
      </p:sp>
    </p:spTree>
    <p:extLst>
      <p:ext uri="{BB962C8B-B14F-4D97-AF65-F5344CB8AC3E}">
        <p14:creationId xmlns:p14="http://schemas.microsoft.com/office/powerpoint/2010/main" val="116455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17818" y="2687782"/>
            <a:ext cx="7486793" cy="2036618"/>
          </a:xfrm>
        </p:spPr>
        <p:txBody>
          <a:bodyPr>
            <a:normAutofit/>
          </a:bodyPr>
          <a:lstStyle/>
          <a:p>
            <a:r>
              <a:rPr lang="en-IN" sz="6000" dirty="0" smtClean="0"/>
              <a:t>Thank You</a:t>
            </a:r>
            <a:endParaRPr lang="en-IN" sz="6000" dirty="0"/>
          </a:p>
        </p:txBody>
      </p:sp>
    </p:spTree>
    <p:extLst>
      <p:ext uri="{BB962C8B-B14F-4D97-AF65-F5344CB8AC3E}">
        <p14:creationId xmlns:p14="http://schemas.microsoft.com/office/powerpoint/2010/main" val="23903186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264</TotalTime>
  <Words>143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INTRODUCTION</vt:lpstr>
      <vt:lpstr>What is tableau ?</vt:lpstr>
      <vt:lpstr>Option of the start page of tableau desktop.</vt:lpstr>
      <vt:lpstr>PowerPoint Presentation</vt:lpstr>
      <vt:lpstr>PowerPoint Presentation</vt:lpstr>
      <vt:lpstr>Tableau architecture :</vt:lpstr>
      <vt:lpstr>Steps of process flow of BI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19</cp:revision>
  <dcterms:created xsi:type="dcterms:W3CDTF">2021-07-14T07:40:22Z</dcterms:created>
  <dcterms:modified xsi:type="dcterms:W3CDTF">2021-07-14T13:18:51Z</dcterms:modified>
</cp:coreProperties>
</file>