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B4A83D-FA7F-494D-86F1-E679D4E89AC6}" type="datetimeFigureOut">
              <a:rPr lang="en-IN" smtClean="0"/>
              <a:t>08-04-2025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01D750-AB82-4A18-A268-C329B1AC2A23}" type="slidenum">
              <a:rPr lang="en-IN" smtClean="0"/>
              <a:t>‹#›</a:t>
            </a:fld>
            <a:endParaRPr lang="en-IN"/>
          </a:p>
        </p:txBody>
      </p:sp>
    </p:spTree>
    <p:extLst>
      <p:ext uri="{BB962C8B-B14F-4D97-AF65-F5344CB8AC3E}">
        <p14:creationId xmlns:p14="http://schemas.microsoft.com/office/powerpoint/2010/main" val="354632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F01D750-AB82-4A18-A268-C329B1AC2A23}" type="slidenum">
              <a:rPr lang="en-IN" smtClean="0"/>
              <a:t>2</a:t>
            </a:fld>
            <a:endParaRPr lang="en-IN"/>
          </a:p>
        </p:txBody>
      </p:sp>
    </p:spTree>
    <p:extLst>
      <p:ext uri="{BB962C8B-B14F-4D97-AF65-F5344CB8AC3E}">
        <p14:creationId xmlns:p14="http://schemas.microsoft.com/office/powerpoint/2010/main" val="3192730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4/8/2025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4/8/2025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4/8/2025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4/8/2025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4/8/2025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4/8/2025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4/8/2025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4/8/2025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7B638-4BEB-7808-35F5-643A15403C9A}"/>
              </a:ext>
            </a:extLst>
          </p:cNvPr>
          <p:cNvSpPr>
            <a:spLocks noGrp="1"/>
          </p:cNvSpPr>
          <p:nvPr>
            <p:ph type="ctrTitle"/>
          </p:nvPr>
        </p:nvSpPr>
        <p:spPr>
          <a:xfrm>
            <a:off x="1206632" y="1788454"/>
            <a:ext cx="9069726" cy="2098226"/>
          </a:xfrm>
        </p:spPr>
        <p:txBody>
          <a:bodyPr/>
          <a:lstStyle/>
          <a:p>
            <a:r>
              <a:rPr lang="en-US" sz="4400" dirty="0"/>
              <a:t>📊 </a:t>
            </a:r>
            <a:r>
              <a:rPr lang="en-US" sz="4400" b="1" dirty="0"/>
              <a:t>Dashboard Summary: Tracking Growth &amp; Opportunities in Superstore</a:t>
            </a:r>
            <a:endParaRPr lang="en-IN" sz="4400" dirty="0"/>
          </a:p>
        </p:txBody>
      </p:sp>
      <p:sp>
        <p:nvSpPr>
          <p:cNvPr id="3" name="Subtitle 2">
            <a:extLst>
              <a:ext uri="{FF2B5EF4-FFF2-40B4-BE49-F238E27FC236}">
                <a16:creationId xmlns:a16="http://schemas.microsoft.com/office/drawing/2014/main" id="{7D5FE845-2745-1DD6-6E28-831E37EA51E8}"/>
              </a:ext>
            </a:extLst>
          </p:cNvPr>
          <p:cNvSpPr>
            <a:spLocks noGrp="1"/>
          </p:cNvSpPr>
          <p:nvPr>
            <p:ph type="subTitle" idx="1"/>
          </p:nvPr>
        </p:nvSpPr>
        <p:spPr>
          <a:xfrm>
            <a:off x="2679906" y="3956279"/>
            <a:ext cx="6831673" cy="1511267"/>
          </a:xfrm>
        </p:spPr>
        <p:txBody>
          <a:bodyPr>
            <a:normAutofit fontScale="47500" lnSpcReduction="20000"/>
          </a:bodyPr>
          <a:lstStyle/>
          <a:p>
            <a:pPr>
              <a:buNone/>
            </a:pPr>
            <a:r>
              <a:rPr lang="en-US" b="1" dirty="0"/>
              <a:t>📌 </a:t>
            </a:r>
            <a:r>
              <a:rPr lang="en-US" sz="3800" b="1" dirty="0">
                <a:latin typeface="Franklin Gothic Book" panose="020B0503020102020204" pitchFamily="34" charset="0"/>
              </a:rPr>
              <a:t>Overview:</a:t>
            </a:r>
          </a:p>
          <a:p>
            <a:r>
              <a:rPr lang="en-US" sz="3800" dirty="0">
                <a:latin typeface="Franklin Gothic Book" panose="020B0503020102020204" pitchFamily="34" charset="0"/>
              </a:rPr>
              <a:t>This dashboard presents a comprehensive analysis of sales performance for a fictional Superstore across customer segments, product categories, regions, and time. The insights aim to identify growth trends and strategic opportunities to boost performance.</a:t>
            </a:r>
          </a:p>
          <a:p>
            <a:endParaRPr lang="en-IN" dirty="0"/>
          </a:p>
        </p:txBody>
      </p:sp>
    </p:spTree>
    <p:extLst>
      <p:ext uri="{BB962C8B-B14F-4D97-AF65-F5344CB8AC3E}">
        <p14:creationId xmlns:p14="http://schemas.microsoft.com/office/powerpoint/2010/main" val="205353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4139-C618-54C9-2939-63E44DC10B61}"/>
              </a:ext>
            </a:extLst>
          </p:cNvPr>
          <p:cNvSpPr>
            <a:spLocks noGrp="1"/>
          </p:cNvSpPr>
          <p:nvPr>
            <p:ph type="title"/>
          </p:nvPr>
        </p:nvSpPr>
        <p:spPr>
          <a:xfrm>
            <a:off x="1371600" y="315799"/>
            <a:ext cx="9601200" cy="2154024"/>
          </a:xfrm>
        </p:spPr>
        <p:txBody>
          <a:bodyPr>
            <a:normAutofit fontScale="90000"/>
          </a:bodyPr>
          <a:lstStyle/>
          <a:p>
            <a:r>
              <a:rPr lang="en-US" sz="2000" b="1" dirty="0"/>
              <a:t>📈</a:t>
            </a:r>
            <a:r>
              <a:rPr lang="en-US" b="1" dirty="0"/>
              <a:t> </a:t>
            </a:r>
            <a:r>
              <a:rPr lang="en-US" sz="2000" b="1" dirty="0">
                <a:solidFill>
                  <a:srgbClr val="FF0000"/>
                </a:solidFill>
                <a:highlight>
                  <a:srgbClr val="FFFF00"/>
                </a:highlight>
              </a:rPr>
              <a:t>Overall Sales Performance</a:t>
            </a:r>
            <a:br>
              <a:rPr lang="en-US" sz="1800" b="1" dirty="0"/>
            </a:br>
            <a:r>
              <a:rPr lang="en-US" sz="2000" b="1" dirty="0"/>
              <a:t>Total Sales</a:t>
            </a:r>
            <a:r>
              <a:rPr lang="en-US" sz="2000" dirty="0"/>
              <a:t> reached </a:t>
            </a:r>
            <a:r>
              <a:rPr lang="en-US" sz="2000" b="1" dirty="0"/>
              <a:t>2.26M</a:t>
            </a:r>
            <a:r>
              <a:rPr lang="en-US" sz="2000" dirty="0"/>
              <a:t> over the period.</a:t>
            </a:r>
            <a:br>
              <a:rPr lang="en-US" sz="2000" dirty="0"/>
            </a:br>
            <a:br>
              <a:rPr lang="en-US" sz="2000" dirty="0"/>
            </a:br>
            <a:r>
              <a:rPr lang="en-US" sz="2000" dirty="0"/>
              <a:t>The business experienced a </a:t>
            </a:r>
            <a:r>
              <a:rPr lang="en-US" sz="2000" b="1" dirty="0"/>
              <a:t>dip in 2016</a:t>
            </a:r>
            <a:r>
              <a:rPr lang="en-US" sz="2000" dirty="0"/>
              <a:t>, followed by </a:t>
            </a:r>
            <a:r>
              <a:rPr lang="en-US" sz="2000" b="1" dirty="0"/>
              <a:t>strong and steady growth</a:t>
            </a:r>
            <a:r>
              <a:rPr lang="en-US" sz="2000" dirty="0"/>
              <a:t>, with sales peaking at </a:t>
            </a:r>
            <a:r>
              <a:rPr lang="en-US" sz="2000" b="1" dirty="0"/>
              <a:t>722K in 2018</a:t>
            </a:r>
            <a:r>
              <a:rPr lang="en-US" sz="2000" dirty="0"/>
              <a:t>.</a:t>
            </a:r>
            <a:br>
              <a:rPr lang="en-US" sz="2000" dirty="0"/>
            </a:br>
            <a:br>
              <a:rPr lang="en-US" sz="2000" dirty="0"/>
            </a:br>
            <a:r>
              <a:rPr lang="en-US" sz="2000" dirty="0"/>
              <a:t>This growth highlights successful strategies in later years and potential to scale further</a:t>
            </a:r>
            <a:r>
              <a:rPr lang="en-US" sz="1800" dirty="0"/>
              <a:t>.</a:t>
            </a:r>
            <a:endParaRPr lang="en-IN" dirty="0"/>
          </a:p>
        </p:txBody>
      </p:sp>
      <p:sp>
        <p:nvSpPr>
          <p:cNvPr id="3" name="Content Placeholder 2">
            <a:extLst>
              <a:ext uri="{FF2B5EF4-FFF2-40B4-BE49-F238E27FC236}">
                <a16:creationId xmlns:a16="http://schemas.microsoft.com/office/drawing/2014/main" id="{DFA31AA5-5EFA-F35D-6D3A-CCCD68F7263B}"/>
              </a:ext>
            </a:extLst>
          </p:cNvPr>
          <p:cNvSpPr>
            <a:spLocks noGrp="1"/>
          </p:cNvSpPr>
          <p:nvPr>
            <p:ph idx="1"/>
          </p:nvPr>
        </p:nvSpPr>
        <p:spPr>
          <a:xfrm>
            <a:off x="1371600" y="2545236"/>
            <a:ext cx="9601200" cy="3996966"/>
          </a:xfrm>
        </p:spPr>
        <p:txBody>
          <a:bodyPr>
            <a:normAutofit fontScale="92500" lnSpcReduction="10000"/>
          </a:bodyPr>
          <a:lstStyle/>
          <a:p>
            <a:pPr>
              <a:buNone/>
            </a:pPr>
            <a:r>
              <a:rPr lang="en-US" b="1" dirty="0"/>
              <a:t>🛒 </a:t>
            </a:r>
            <a:r>
              <a:rPr lang="en-US" b="1" dirty="0">
                <a:solidFill>
                  <a:srgbClr val="FF0000"/>
                </a:solidFill>
                <a:highlight>
                  <a:srgbClr val="FFFF00"/>
                </a:highlight>
              </a:rPr>
              <a:t>Top-Performing Categories</a:t>
            </a:r>
          </a:p>
          <a:p>
            <a:pPr>
              <a:buFont typeface="Arial" panose="020B0604020202020204" pitchFamily="34" charset="0"/>
              <a:buChar char="•"/>
            </a:pPr>
            <a:r>
              <a:rPr lang="en-US" b="1" dirty="0"/>
              <a:t>Furniture</a:t>
            </a:r>
            <a:r>
              <a:rPr lang="en-US" dirty="0"/>
              <a:t> is the leading category by total sales, especially driven by:</a:t>
            </a:r>
          </a:p>
          <a:p>
            <a:pPr marL="742950" lvl="1" indent="-285750">
              <a:buFont typeface="Arial" panose="020B0604020202020204" pitchFamily="34" charset="0"/>
              <a:buChar char="•"/>
            </a:pPr>
            <a:r>
              <a:rPr lang="en-US" b="1" dirty="0"/>
              <a:t>Chairs (323K)</a:t>
            </a:r>
            <a:endParaRPr lang="en-US" dirty="0"/>
          </a:p>
          <a:p>
            <a:pPr marL="742950" lvl="1" indent="-285750">
              <a:buFont typeface="Arial" panose="020B0604020202020204" pitchFamily="34" charset="0"/>
              <a:buChar char="•"/>
            </a:pPr>
            <a:r>
              <a:rPr lang="en-US" b="1" dirty="0"/>
              <a:t>Tables (203K)</a:t>
            </a:r>
            <a:endParaRPr lang="en-US" dirty="0"/>
          </a:p>
          <a:p>
            <a:pPr>
              <a:buFont typeface="Arial" panose="020B0604020202020204" pitchFamily="34" charset="0"/>
              <a:buChar char="•"/>
            </a:pPr>
            <a:r>
              <a:rPr lang="en-US" b="1" dirty="0"/>
              <a:t>Phones</a:t>
            </a:r>
            <a:r>
              <a:rPr lang="en-US" dirty="0"/>
              <a:t> (328K) from the </a:t>
            </a:r>
            <a:r>
              <a:rPr lang="en-US" b="1" dirty="0"/>
              <a:t>Technology</a:t>
            </a:r>
            <a:r>
              <a:rPr lang="en-US" dirty="0"/>
              <a:t> category is the single highest-selling sub-category, signaling a significant demand.</a:t>
            </a:r>
          </a:p>
          <a:p>
            <a:pPr>
              <a:buFont typeface="Arial" panose="020B0604020202020204" pitchFamily="34" charset="0"/>
              <a:buChar char="•"/>
            </a:pPr>
            <a:endParaRPr lang="en-US" dirty="0"/>
          </a:p>
          <a:p>
            <a:pPr>
              <a:buNone/>
            </a:pPr>
            <a:r>
              <a:rPr lang="en-US" b="1" dirty="0"/>
              <a:t>📊 </a:t>
            </a:r>
            <a:r>
              <a:rPr lang="en-US" b="1" dirty="0">
                <a:solidFill>
                  <a:srgbClr val="FF0000"/>
                </a:solidFill>
                <a:highlight>
                  <a:srgbClr val="FFFF00"/>
                </a:highlight>
              </a:rPr>
              <a:t>Sales by Segment</a:t>
            </a:r>
          </a:p>
          <a:p>
            <a:pPr>
              <a:buFont typeface="Arial" panose="020B0604020202020204" pitchFamily="34" charset="0"/>
              <a:buChar char="•"/>
            </a:pPr>
            <a:r>
              <a:rPr lang="en-US" dirty="0"/>
              <a:t>The </a:t>
            </a:r>
            <a:r>
              <a:rPr lang="en-US" b="1" dirty="0"/>
              <a:t>Consumer segment</a:t>
            </a:r>
            <a:r>
              <a:rPr lang="en-US" dirty="0"/>
              <a:t> dominates the market with </a:t>
            </a:r>
            <a:r>
              <a:rPr lang="en-US" b="1" dirty="0"/>
              <a:t>50.76%</a:t>
            </a:r>
            <a:r>
              <a:rPr lang="en-US" dirty="0"/>
              <a:t> of total sales.</a:t>
            </a:r>
          </a:p>
          <a:p>
            <a:pPr>
              <a:buFont typeface="Arial" panose="020B0604020202020204" pitchFamily="34" charset="0"/>
              <a:buChar char="•"/>
            </a:pPr>
            <a:r>
              <a:rPr lang="en-US" b="1" dirty="0"/>
              <a:t>Corporate (30.44%)</a:t>
            </a:r>
            <a:r>
              <a:rPr lang="en-US" dirty="0"/>
              <a:t> and </a:t>
            </a:r>
            <a:r>
              <a:rPr lang="en-US" b="1" dirty="0"/>
              <a:t>Home Office (18.79%)</a:t>
            </a:r>
            <a:r>
              <a:rPr lang="en-US" dirty="0"/>
              <a:t> offer opportunities for marketing focus to improve share.</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1387506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BD853-5D8F-E672-7FF0-99E017377546}"/>
              </a:ext>
            </a:extLst>
          </p:cNvPr>
          <p:cNvSpPr>
            <a:spLocks noGrp="1"/>
          </p:cNvSpPr>
          <p:nvPr>
            <p:ph type="title"/>
          </p:nvPr>
        </p:nvSpPr>
        <p:spPr>
          <a:xfrm>
            <a:off x="1371600" y="117987"/>
            <a:ext cx="9601200" cy="1710813"/>
          </a:xfrm>
        </p:spPr>
        <p:txBody>
          <a:bodyPr>
            <a:normAutofit/>
          </a:bodyPr>
          <a:lstStyle/>
          <a:p>
            <a:r>
              <a:rPr lang="en-US" sz="2000" b="1" dirty="0"/>
              <a:t>🌍 </a:t>
            </a:r>
            <a:r>
              <a:rPr lang="en-US" sz="2000" b="1" dirty="0">
                <a:solidFill>
                  <a:srgbClr val="FF0000"/>
                </a:solidFill>
                <a:highlight>
                  <a:srgbClr val="FFFF00"/>
                </a:highlight>
              </a:rPr>
              <a:t>Regional Growth</a:t>
            </a:r>
            <a:br>
              <a:rPr lang="en-US" sz="2000" b="1" dirty="0"/>
            </a:br>
            <a:r>
              <a:rPr lang="en-US" sz="2000" dirty="0"/>
              <a:t>The </a:t>
            </a:r>
            <a:r>
              <a:rPr lang="en-US" sz="2000" b="1" dirty="0"/>
              <a:t>West (710K)</a:t>
            </a:r>
            <a:r>
              <a:rPr lang="en-US" sz="2000" dirty="0"/>
              <a:t> and </a:t>
            </a:r>
            <a:r>
              <a:rPr lang="en-US" sz="2000" b="1" dirty="0"/>
              <a:t>East (670K)</a:t>
            </a:r>
            <a:r>
              <a:rPr lang="en-US" sz="2000" dirty="0"/>
              <a:t> regions contribute the most to sales.</a:t>
            </a:r>
            <a:br>
              <a:rPr lang="en-US" sz="2000" dirty="0"/>
            </a:br>
            <a:br>
              <a:rPr lang="en-US" sz="2000" dirty="0"/>
            </a:br>
            <a:r>
              <a:rPr lang="en-US" sz="2000" b="1" dirty="0"/>
              <a:t>Central (493K)</a:t>
            </a:r>
            <a:r>
              <a:rPr lang="en-US" sz="2000" dirty="0"/>
              <a:t> and </a:t>
            </a:r>
            <a:r>
              <a:rPr lang="en-US" sz="2000" b="1" dirty="0"/>
              <a:t>South (389K)</a:t>
            </a:r>
            <a:r>
              <a:rPr lang="en-US" sz="2000" dirty="0"/>
              <a:t> regions are underperforming and could benefit from localized strategies, promotions, or supply chain improvements.</a:t>
            </a:r>
            <a:endParaRPr lang="en-IN" sz="2000" dirty="0"/>
          </a:p>
        </p:txBody>
      </p:sp>
      <p:sp>
        <p:nvSpPr>
          <p:cNvPr id="3" name="Content Placeholder 2">
            <a:extLst>
              <a:ext uri="{FF2B5EF4-FFF2-40B4-BE49-F238E27FC236}">
                <a16:creationId xmlns:a16="http://schemas.microsoft.com/office/drawing/2014/main" id="{18D11F2F-A816-E3A4-FAE2-D82006EEBFA0}"/>
              </a:ext>
            </a:extLst>
          </p:cNvPr>
          <p:cNvSpPr>
            <a:spLocks noGrp="1"/>
          </p:cNvSpPr>
          <p:nvPr>
            <p:ph idx="1"/>
          </p:nvPr>
        </p:nvSpPr>
        <p:spPr>
          <a:xfrm>
            <a:off x="1295400" y="1961536"/>
            <a:ext cx="9601200" cy="4572000"/>
          </a:xfrm>
        </p:spPr>
        <p:txBody>
          <a:bodyPr>
            <a:normAutofit/>
          </a:bodyPr>
          <a:lstStyle/>
          <a:p>
            <a:pPr>
              <a:buNone/>
            </a:pPr>
            <a:r>
              <a:rPr lang="en-US" b="1" dirty="0"/>
              <a:t>🚚 </a:t>
            </a:r>
            <a:r>
              <a:rPr lang="en-US" b="1" dirty="0">
                <a:solidFill>
                  <a:srgbClr val="FF0000"/>
                </a:solidFill>
                <a:highlight>
                  <a:srgbClr val="FFFF00"/>
                </a:highlight>
              </a:rPr>
              <a:t>Shipping Preferences</a:t>
            </a:r>
          </a:p>
          <a:p>
            <a:pPr>
              <a:buFont typeface="Arial" panose="020B0604020202020204" pitchFamily="34" charset="0"/>
              <a:buChar char="•"/>
            </a:pPr>
            <a:r>
              <a:rPr lang="en-US" b="1" dirty="0"/>
              <a:t>Standard Class</a:t>
            </a:r>
            <a:r>
              <a:rPr lang="en-US" dirty="0"/>
              <a:t> is preferred by the majority of customers (</a:t>
            </a:r>
            <a:r>
              <a:rPr lang="en-US" b="1" dirty="0"/>
              <a:t>59.29%</a:t>
            </a:r>
            <a:r>
              <a:rPr lang="en-US" dirty="0"/>
              <a:t>), followed by:</a:t>
            </a:r>
          </a:p>
          <a:p>
            <a:pPr marL="742950" lvl="1" indent="-285750">
              <a:buFont typeface="Arial" panose="020B0604020202020204" pitchFamily="34" charset="0"/>
              <a:buChar char="•"/>
            </a:pPr>
            <a:r>
              <a:rPr lang="en-US" dirty="0"/>
              <a:t>Second Class: 19.89%</a:t>
            </a:r>
          </a:p>
          <a:p>
            <a:pPr marL="742950" lvl="1" indent="-285750">
              <a:buFont typeface="Arial" panose="020B0604020202020204" pitchFamily="34" charset="0"/>
              <a:buChar char="•"/>
            </a:pPr>
            <a:r>
              <a:rPr lang="en-US" dirty="0"/>
              <a:t>First Class: 15.28%</a:t>
            </a:r>
          </a:p>
          <a:p>
            <a:pPr marL="742950" lvl="1" indent="-285750">
              <a:buFont typeface="Arial" panose="020B0604020202020204" pitchFamily="34" charset="0"/>
              <a:buChar char="•"/>
            </a:pPr>
            <a:r>
              <a:rPr lang="en-US" dirty="0"/>
              <a:t>Same Day: 5.54%</a:t>
            </a:r>
          </a:p>
          <a:p>
            <a:pPr>
              <a:buFont typeface="Arial" panose="020B0604020202020204" pitchFamily="34" charset="0"/>
              <a:buChar char="•"/>
            </a:pPr>
            <a:r>
              <a:rPr lang="en-US" dirty="0"/>
              <a:t>The data indicates customers are more cost-conscious and prefer economical shipping options over speed.</a:t>
            </a:r>
          </a:p>
          <a:p>
            <a:pPr>
              <a:buNone/>
            </a:pPr>
            <a:r>
              <a:rPr lang="en-US" b="1" dirty="0"/>
              <a:t>📦 </a:t>
            </a:r>
            <a:r>
              <a:rPr lang="en-US" b="1" dirty="0">
                <a:solidFill>
                  <a:srgbClr val="FF0000"/>
                </a:solidFill>
                <a:highlight>
                  <a:srgbClr val="FFFF00"/>
                </a:highlight>
              </a:rPr>
              <a:t>Sub-Category Deep Dive</a:t>
            </a:r>
          </a:p>
          <a:p>
            <a:pPr>
              <a:buFont typeface="Arial" panose="020B0604020202020204" pitchFamily="34" charset="0"/>
              <a:buChar char="•"/>
            </a:pPr>
            <a:r>
              <a:rPr lang="en-US" b="1" dirty="0"/>
              <a:t>Phones, Chairs, and Storage</a:t>
            </a:r>
            <a:r>
              <a:rPr lang="en-US" dirty="0"/>
              <a:t> are top contributors to revenue.</a:t>
            </a:r>
          </a:p>
          <a:p>
            <a:pPr>
              <a:buFont typeface="Arial" panose="020B0604020202020204" pitchFamily="34" charset="0"/>
              <a:buChar char="•"/>
            </a:pPr>
            <a:r>
              <a:rPr lang="en-US" dirty="0"/>
              <a:t>Sub-categories like </a:t>
            </a:r>
            <a:r>
              <a:rPr lang="en-US" b="1" dirty="0"/>
              <a:t>Fasteners, Envelopes, and Labels</a:t>
            </a:r>
            <a:r>
              <a:rPr lang="en-US" dirty="0"/>
              <a:t> show minimal sales — a sign of low demand or potential gaps in promotion.</a:t>
            </a:r>
          </a:p>
          <a:p>
            <a:endParaRPr lang="en-IN" dirty="0"/>
          </a:p>
        </p:txBody>
      </p:sp>
    </p:spTree>
    <p:extLst>
      <p:ext uri="{BB962C8B-B14F-4D97-AF65-F5344CB8AC3E}">
        <p14:creationId xmlns:p14="http://schemas.microsoft.com/office/powerpoint/2010/main" val="295353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E79C-6516-490D-EB49-8031EAAD2982}"/>
              </a:ext>
            </a:extLst>
          </p:cNvPr>
          <p:cNvSpPr>
            <a:spLocks noGrp="1"/>
          </p:cNvSpPr>
          <p:nvPr>
            <p:ph type="title"/>
          </p:nvPr>
        </p:nvSpPr>
        <p:spPr/>
        <p:txBody>
          <a:bodyPr>
            <a:normAutofit/>
          </a:bodyPr>
          <a:lstStyle/>
          <a:p>
            <a:r>
              <a:rPr lang="en-US" sz="2000" b="1" dirty="0"/>
              <a:t>📌 </a:t>
            </a:r>
            <a:r>
              <a:rPr lang="en-US" sz="2000" b="1" dirty="0">
                <a:solidFill>
                  <a:srgbClr val="FF0000"/>
                </a:solidFill>
                <a:highlight>
                  <a:srgbClr val="FFFF00"/>
                </a:highlight>
              </a:rPr>
              <a:t>Recommendations</a:t>
            </a:r>
            <a:br>
              <a:rPr lang="en-US" sz="2000" b="1" dirty="0"/>
            </a:br>
            <a:r>
              <a:rPr lang="en-US" sz="2000" b="1" dirty="0"/>
              <a:t>Expand presence</a:t>
            </a:r>
            <a:r>
              <a:rPr lang="en-US" sz="2000" dirty="0"/>
              <a:t> in Central and South regions through targeted campaigns.</a:t>
            </a:r>
            <a:br>
              <a:rPr lang="en-US" sz="2000" dirty="0"/>
            </a:br>
            <a:br>
              <a:rPr lang="en-US" sz="2000" dirty="0"/>
            </a:br>
            <a:r>
              <a:rPr lang="en-US" sz="2000" b="1" dirty="0"/>
              <a:t>Boost promotion</a:t>
            </a:r>
            <a:r>
              <a:rPr lang="en-US" sz="2000" dirty="0"/>
              <a:t> of top products like Phones and Chairs to capitalize on proven success.</a:t>
            </a:r>
            <a:br>
              <a:rPr lang="en-US" sz="2000" dirty="0"/>
            </a:br>
            <a:endParaRPr lang="en-IN" sz="2000" dirty="0"/>
          </a:p>
        </p:txBody>
      </p:sp>
      <p:sp>
        <p:nvSpPr>
          <p:cNvPr id="16" name="Rectangle 13">
            <a:extLst>
              <a:ext uri="{FF2B5EF4-FFF2-40B4-BE49-F238E27FC236}">
                <a16:creationId xmlns:a16="http://schemas.microsoft.com/office/drawing/2014/main" id="{4A37F854-0E3B-942F-219F-48DB0D82B163}"/>
              </a:ext>
            </a:extLst>
          </p:cNvPr>
          <p:cNvSpPr>
            <a:spLocks noGrp="1" noChangeArrowheads="1"/>
          </p:cNvSpPr>
          <p:nvPr>
            <p:ph idx="1"/>
          </p:nvPr>
        </p:nvSpPr>
        <p:spPr bwMode="auto">
          <a:xfrm>
            <a:off x="1219200" y="1922421"/>
            <a:ext cx="11263533"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Franklin Gothic Book" panose="020B0503020102020204" pitchFamily="34" charset="0"/>
              </a:rPr>
              <a:t>Explore upselling strategies</a:t>
            </a:r>
            <a:r>
              <a:rPr kumimoji="0" lang="en-US" altLang="en-US" b="0" i="0" u="none" strike="noStrike" cap="none" normalizeH="0" baseline="0" dirty="0">
                <a:ln>
                  <a:noFill/>
                </a:ln>
                <a:solidFill>
                  <a:schemeClr val="tx1"/>
                </a:solidFill>
                <a:effectLst/>
                <a:latin typeface="Franklin Gothic Book" panose="020B0503020102020204" pitchFamily="34" charset="0"/>
              </a:rPr>
              <a:t> in underperforming sub-categories or consider phasing out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Franklin Gothic Book" panose="020B0503020102020204" pitchFamily="34" charset="0"/>
              </a:rPr>
              <a:t> least profitable ones.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Franklin Gothic Book" panose="020B0503020102020204" pitchFamily="34" charset="0"/>
              </a:rPr>
              <a:t> Continue offering </a:t>
            </a:r>
            <a:r>
              <a:rPr kumimoji="0" lang="en-US" altLang="en-US" b="1" i="0" u="none" strike="noStrike" cap="none" normalizeH="0" baseline="0" dirty="0">
                <a:ln>
                  <a:noFill/>
                </a:ln>
                <a:solidFill>
                  <a:schemeClr val="tx1"/>
                </a:solidFill>
                <a:effectLst/>
                <a:latin typeface="Franklin Gothic Book" panose="020B0503020102020204" pitchFamily="34" charset="0"/>
              </a:rPr>
              <a:t>Standard Class shipping</a:t>
            </a:r>
            <a:r>
              <a:rPr kumimoji="0" lang="en-US" altLang="en-US" b="0" i="0" u="none" strike="noStrike" cap="none" normalizeH="0" baseline="0" dirty="0">
                <a:ln>
                  <a:noFill/>
                </a:ln>
                <a:solidFill>
                  <a:schemeClr val="tx1"/>
                </a:solidFill>
                <a:effectLst/>
                <a:latin typeface="Franklin Gothic Book" panose="020B0503020102020204" pitchFamily="34" charset="0"/>
              </a:rPr>
              <a:t>, but consider optimizing logistics to increase margins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Franklin Gothic Book" panose="020B0503020102020204" pitchFamily="34" charset="0"/>
              </a:rPr>
              <a:t> or offer incentives for premium shipping where viable.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Franklin Gothic Book" panose="020B0503020102020204" pitchFamily="34" charset="0"/>
              </a:rPr>
              <a:t> </a:t>
            </a:r>
            <a:r>
              <a:rPr kumimoji="0" lang="en-US" altLang="en-US" b="0" i="0" u="none" strike="noStrike" cap="none" normalizeH="0" baseline="0" dirty="0">
                <a:ln>
                  <a:noFill/>
                </a:ln>
                <a:solidFill>
                  <a:schemeClr val="tx1"/>
                </a:solidFill>
                <a:effectLst/>
                <a:latin typeface="Franklin Gothic Book" panose="020B0503020102020204" pitchFamily="34" charset="0"/>
              </a:rPr>
              <a:t>Leverage insights from </a:t>
            </a:r>
            <a:r>
              <a:rPr kumimoji="0" lang="en-US" altLang="en-US" b="1" i="0" u="none" strike="noStrike" cap="none" normalizeH="0" baseline="0" dirty="0">
                <a:ln>
                  <a:noFill/>
                </a:ln>
                <a:solidFill>
                  <a:schemeClr val="tx1"/>
                </a:solidFill>
                <a:effectLst/>
                <a:latin typeface="Franklin Gothic Book" panose="020B0503020102020204" pitchFamily="34" charset="0"/>
              </a:rPr>
              <a:t>Consumer dominance</a:t>
            </a:r>
            <a:r>
              <a:rPr kumimoji="0" lang="en-US" altLang="en-US" b="0" i="0" u="none" strike="noStrike" cap="none" normalizeH="0" baseline="0" dirty="0">
                <a:ln>
                  <a:noFill/>
                </a:ln>
                <a:solidFill>
                  <a:schemeClr val="tx1"/>
                </a:solidFill>
                <a:effectLst/>
                <a:latin typeface="Franklin Gothic Book" panose="020B0503020102020204" pitchFamily="34" charset="0"/>
              </a:rPr>
              <a:t> to craft loyalty programs and improve Corporate &amp; Home</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solidFill>
                  <a:schemeClr val="tx1"/>
                </a:solidFill>
                <a:latin typeface="Franklin Gothic Book" panose="020B0503020102020204" pitchFamily="34" charset="0"/>
              </a:rPr>
              <a:t> </a:t>
            </a:r>
            <a:r>
              <a:rPr kumimoji="0" lang="en-US" altLang="en-US" b="0" i="0" u="none" strike="noStrike" cap="none" normalizeH="0" baseline="0" dirty="0">
                <a:ln>
                  <a:noFill/>
                </a:ln>
                <a:solidFill>
                  <a:schemeClr val="tx1"/>
                </a:solidFill>
                <a:effectLst/>
                <a:latin typeface="Franklin Gothic Book" panose="020B0503020102020204" pitchFamily="34" charset="0"/>
              </a:rPr>
              <a:t>Office engagement</a:t>
            </a:r>
            <a:r>
              <a:rPr kumimoji="0" lang="en-US" altLang="en-US" sz="1800" b="0" i="0" u="none" strike="noStrike" cap="none" normalizeH="0" baseline="0" dirty="0">
                <a:ln>
                  <a:noFill/>
                </a:ln>
                <a:solidFill>
                  <a:schemeClr val="tx1"/>
                </a:solidFill>
                <a:effectLst/>
                <a:latin typeface="Franklin Gothic Book" panose="020B0503020102020204" pitchFamily="34" charset="0"/>
              </a:rPr>
              <a:t>.</a:t>
            </a:r>
          </a:p>
        </p:txBody>
      </p:sp>
    </p:spTree>
    <p:extLst>
      <p:ext uri="{BB962C8B-B14F-4D97-AF65-F5344CB8AC3E}">
        <p14:creationId xmlns:p14="http://schemas.microsoft.com/office/powerpoint/2010/main" val="481945450"/>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{617DC0C9-11D9-4545-8F4A-1F397AE00973}tf10001105</Template>
  <TotalTime>23</TotalTime>
  <Words>413</Words>
  <Application>Microsoft Office PowerPoint</Application>
  <PresentationFormat>Widescreen</PresentationFormat>
  <Paragraphs>33</Paragraphs>
  <Slides>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Franklin Gothic Book</vt:lpstr>
      <vt:lpstr>Crop</vt:lpstr>
      <vt:lpstr>📊 Dashboard Summary: Tracking Growth &amp; Opportunities in Superstore</vt:lpstr>
      <vt:lpstr>📈 Overall Sales Performance Total Sales reached 2.26M over the period.  The business experienced a dip in 2016, followed by strong and steady growth, with sales peaking at 722K in 2018.  This growth highlights successful strategies in later years and potential to scale further.</vt:lpstr>
      <vt:lpstr>🌍 Regional Growth The West (710K) and East (670K) regions contribute the most to sales.  Central (493K) and South (389K) regions are underperforming and could benefit from localized strategies, promotions, or supply chain improvements.</vt:lpstr>
      <vt:lpstr>📌 Recommendations Expand presence in Central and South regions through targeted campaigns.  Boost promotion of top products like Phones and Chairs to capitalize on proven success.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Mounika Annareddy</dc:creator>
  <cp:lastModifiedBy>Mounika Annareddy</cp:lastModifiedBy>
  <cp:revision>1</cp:revision>
  <dcterms:created xsi:type="dcterms:W3CDTF">2025-04-08T06:34:18Z</dcterms:created>
  <dcterms:modified xsi:type="dcterms:W3CDTF">2025-04-08T06:58:17Z</dcterms:modified>
</cp:coreProperties>
</file>