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86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03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6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96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4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7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7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7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85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  <p:sp>
        <p:nvSpPr>
          <p:cNvPr id="104868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52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5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  <p:sp>
        <p:nvSpPr>
          <p:cNvPr id="104865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78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79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1048582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aterial.angular.io/cdk/scrolling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36363D"/>
                </a:solidFill>
              </a:rPr>
              <a:t>ANGULAR 7 FEATURES</a:t>
            </a:r>
            <a:endParaRPr lang="en-IN" dirty="0">
              <a:solidFill>
                <a:srgbClr val="36363D"/>
              </a:solidFill>
            </a:endParaRPr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4499992" y="5085184"/>
            <a:ext cx="646176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>
              <a:buClr>
                <a:schemeClr val="accent1"/>
              </a:buClr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defTabSz="914400">
              <a:buClr>
                <a:schemeClr val="accent2"/>
              </a:buClr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defTabSz="914400">
              <a:buClr>
                <a:schemeClr val="accent3"/>
              </a:buClr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defTabSz="914400">
              <a:buClr>
                <a:schemeClr val="accent4"/>
              </a:buClr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defTabSz="914400">
              <a:buClr>
                <a:schemeClr val="accent5"/>
              </a:buClr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defTabSz="914400">
              <a:buClr>
                <a:schemeClr val="accent1"/>
              </a:buClr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defTabSz="914400">
              <a:buClr>
                <a:schemeClr val="accent2"/>
              </a:buClr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defTabSz="914400">
              <a:buClr>
                <a:schemeClr val="accent3"/>
              </a:buClr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defTabSz="914400">
              <a:buClr>
                <a:schemeClr val="accent4"/>
              </a:buClr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>
                <a:solidFill>
                  <a:srgbClr val="36363D"/>
                </a:solidFill>
              </a:rPr>
              <a:t>GODAVARTHI MOUNIKA</a:t>
            </a:r>
            <a:endParaRPr lang="zh-CN" altLang="en-US" dirty="0">
              <a:solidFill>
                <a:srgbClr val="36363D"/>
              </a:solidFill>
            </a:endParaRPr>
          </a:p>
          <a:p>
            <a:r>
              <a:rPr lang="en-IN" dirty="0" smtClean="0">
                <a:solidFill>
                  <a:srgbClr val="36363D"/>
                </a:solidFill>
              </a:rPr>
              <a:t>ID:506</a:t>
            </a:r>
            <a:r>
              <a:rPr lang="en-US" dirty="0" smtClean="0">
                <a:solidFill>
                  <a:srgbClr val="36363D"/>
                </a:solidFill>
              </a:rPr>
              <a:t>7663</a:t>
            </a:r>
            <a:endParaRPr lang="en-IN" dirty="0">
              <a:solidFill>
                <a:srgbClr val="36363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buNone/>
            </a:pPr>
            <a:r>
              <a:rPr lang="en-IN" b="1" dirty="0"/>
              <a:t>Introducing virtual scrolling</a:t>
            </a:r>
          </a:p>
          <a:p>
            <a:pPr fontAlgn="base"/>
            <a:r>
              <a:rPr lang="en-IN" dirty="0"/>
              <a:t>The Angular CDK provides a </a:t>
            </a:r>
            <a:r>
              <a:rPr lang="en-IN" dirty="0">
                <a:hlinkClick r:id="rId2"/>
              </a:rPr>
              <a:t>scrolling component</a:t>
            </a:r>
            <a:r>
              <a:rPr lang="en-IN" dirty="0"/>
              <a:t>. We’re now going to add it to our plain table in 4 simple </a:t>
            </a:r>
            <a:r>
              <a:rPr lang="en-IN" dirty="0" smtClean="0"/>
              <a:t>steps.</a:t>
            </a:r>
          </a:p>
          <a:p>
            <a:pPr marL="114300" indent="0" fontAlgn="base">
              <a:buNone/>
            </a:pPr>
            <a:r>
              <a:rPr lang="en-IN" b="1" dirty="0" smtClean="0"/>
              <a:t>1. Add </a:t>
            </a:r>
            <a:r>
              <a:rPr lang="en-IN" b="1" dirty="0"/>
              <a:t>the </a:t>
            </a:r>
            <a:r>
              <a:rPr lang="en-IN" b="1" dirty="0" smtClean="0"/>
              <a:t>dependency</a:t>
            </a:r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</a:t>
            </a:r>
          </a:p>
          <a:p>
            <a:pPr marL="114300" indent="0">
              <a:buNone/>
            </a:pPr>
            <a:r>
              <a:rPr lang="en-IN" b="1" dirty="0" smtClean="0"/>
              <a:t>2</a:t>
            </a:r>
            <a:r>
              <a:rPr lang="en-IN" b="1" dirty="0"/>
              <a:t>. Add </a:t>
            </a:r>
            <a:r>
              <a:rPr lang="en-IN" b="1" dirty="0" err="1" smtClean="0"/>
              <a:t>ScrollingModule</a:t>
            </a:r>
            <a:endParaRPr lang="en-IN" b="1" dirty="0" smtClean="0"/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209715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3" y="3284984"/>
            <a:ext cx="6867525" cy="64807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6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447" y="4391025"/>
            <a:ext cx="6562725" cy="19240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3. Add Scrolling Component</a:t>
            </a:r>
          </a:p>
          <a:p>
            <a:pPr fontAlgn="base"/>
            <a:r>
              <a:rPr lang="en-IN" dirty="0"/>
              <a:t>Step 2 is to add the </a:t>
            </a:r>
            <a:r>
              <a:rPr lang="en-IN" b="1" dirty="0"/>
              <a:t>&lt;cdk-virtual-scroll-viewport&gt;</a:t>
            </a:r>
            <a:r>
              <a:rPr lang="en-IN" dirty="0"/>
              <a:t> element around the markup of your table. We need to provide the attribute </a:t>
            </a:r>
            <a:r>
              <a:rPr lang="en-IN" b="1" dirty="0"/>
              <a:t>[itemSize]=”heightOfRowInPx”</a:t>
            </a:r>
            <a:r>
              <a:rPr lang="en-IN" dirty="0"/>
              <a:t> that tells the scrolling component how high each row is.</a:t>
            </a:r>
          </a:p>
          <a:p>
            <a:pPr fontAlgn="base"/>
            <a:r>
              <a:rPr lang="en-IN" b="1" dirty="0"/>
              <a:t>4. replace *ngFor with *cdkVirtualFor</a:t>
            </a:r>
          </a:p>
          <a:p>
            <a:pPr fontAlgn="base"/>
            <a:r>
              <a:rPr lang="en-IN" dirty="0"/>
              <a:t>instead of using </a:t>
            </a:r>
            <a:r>
              <a:rPr lang="en-IN" b="1" dirty="0"/>
              <a:t>*ngFor</a:t>
            </a:r>
            <a:r>
              <a:rPr lang="en-IN" dirty="0"/>
              <a:t> we’re going to use </a:t>
            </a:r>
            <a:r>
              <a:rPr lang="en-IN" b="1" dirty="0"/>
              <a:t>*cdkVirtualFor</a:t>
            </a:r>
            <a:r>
              <a:rPr lang="en-IN" dirty="0"/>
              <a:t> that is needed in order for the virtual scrolling to work as intended.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 smtClean="0"/>
              <a:t>Result..</a:t>
            </a:r>
          </a:p>
          <a:p>
            <a:pPr fontAlgn="base"/>
            <a:r>
              <a:rPr lang="en-IN" dirty="0"/>
              <a:t>If we inspect the DOM changes after introducing the </a:t>
            </a:r>
            <a:r>
              <a:rPr lang="en-IN" b="1" dirty="0"/>
              <a:t>&lt;</a:t>
            </a:r>
            <a:r>
              <a:rPr lang="en-IN" b="1" dirty="0" err="1"/>
              <a:t>cdk</a:t>
            </a:r>
            <a:r>
              <a:rPr lang="en-IN" b="1" dirty="0"/>
              <a:t>-virtual-scroll-viewport&gt;</a:t>
            </a:r>
            <a:r>
              <a:rPr lang="en-IN" dirty="0"/>
              <a:t> we see that the browser is removing and adding DOM Nodes as we are scrolling.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209716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3356992"/>
            <a:ext cx="6934200" cy="28213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buNone/>
            </a:pPr>
            <a:r>
              <a:rPr lang="en-IN" b="1" dirty="0"/>
              <a:t>4. Drag and Drop</a:t>
            </a:r>
          </a:p>
          <a:p>
            <a:pPr marL="114300" indent="0" fontAlgn="base">
              <a:buNone/>
            </a:pPr>
            <a:r>
              <a:rPr lang="en-IN" dirty="0" smtClean="0"/>
              <a:t> </a:t>
            </a:r>
            <a:r>
              <a:rPr lang="en-IN" dirty="0"/>
              <a:t> </a:t>
            </a:r>
            <a:r>
              <a:rPr lang="en-IN" dirty="0" smtClean="0"/>
              <a:t>  It </a:t>
            </a:r>
            <a:r>
              <a:rPr lang="en-IN" dirty="0"/>
              <a:t>comes with the feature of automatic rendering.</a:t>
            </a:r>
          </a:p>
          <a:p>
            <a:pPr marL="114300" indent="0" fontAlgn="base">
              <a:buNone/>
            </a:pPr>
            <a:r>
              <a:rPr lang="en-IN" b="1" dirty="0"/>
              <a:t>5.Bundle Budget</a:t>
            </a:r>
          </a:p>
          <a:p>
            <a:pPr marL="114300" indent="0" fontAlgn="base">
              <a:buNone/>
            </a:pPr>
            <a:r>
              <a:rPr lang="en-IN" dirty="0" smtClean="0"/>
              <a:t>  If </a:t>
            </a:r>
            <a:r>
              <a:rPr lang="en-IN" dirty="0"/>
              <a:t>the bundle size is more than 2MB, a warning message </a:t>
            </a:r>
            <a:r>
              <a:rPr lang="en-IN" dirty="0" smtClean="0"/>
              <a:t>provided </a:t>
            </a:r>
            <a:r>
              <a:rPr lang="en-IN" dirty="0"/>
              <a:t>and for above 5MB, an error will be given.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36363D"/>
                </a:solidFill>
              </a:rPr>
              <a:t>Animation</a:t>
            </a:r>
            <a:endParaRPr lang="en-IN" dirty="0">
              <a:solidFill>
                <a:srgbClr val="36363D"/>
              </a:solidFill>
            </a:endParaRP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Animations add a lot of interaction between the html elements. Animation was available with Angular 2, from Angular 4 onwards animation is no more a part of the @angular/core library, but is a separate package that needs to be imported in app.module.ts</a:t>
            </a:r>
            <a:r>
              <a:rPr lang="en-IN" sz="2400" dirty="0">
                <a:solidFill>
                  <a:srgbClr val="36363D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start with, we need to import the library with the below line of code </a:t>
            </a:r>
            <a:endParaRPr lang="en-IN" dirty="0" smtClean="0"/>
          </a:p>
          <a:p>
            <a:pPr lvl="8"/>
            <a:endParaRPr lang="en-IN" dirty="0" smtClean="0"/>
          </a:p>
          <a:p>
            <a:pPr lvl="8"/>
            <a:endParaRPr lang="en-IN" dirty="0"/>
          </a:p>
          <a:p>
            <a:pPr marL="2103120" lvl="8" indent="0">
              <a:buNone/>
            </a:pPr>
            <a:endParaRPr lang="en-IN" dirty="0" smtClean="0"/>
          </a:p>
        </p:txBody>
      </p:sp>
      <p:pic>
        <p:nvPicPr>
          <p:cNvPr id="2097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014" y="2456892"/>
            <a:ext cx="6909339" cy="9001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 </a:t>
            </a:r>
            <a:r>
              <a:rPr lang="en-IN" b="1" dirty="0"/>
              <a:t>app.component.html</a:t>
            </a:r>
            <a:r>
              <a:rPr lang="en-IN" dirty="0"/>
              <a:t>, we have added the html elements, which are to be animated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20971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2636912"/>
            <a:ext cx="5705475" cy="302433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to import the animation function that is to be used in the .</a:t>
            </a:r>
            <a:r>
              <a:rPr lang="en-IN" dirty="0" err="1"/>
              <a:t>ts</a:t>
            </a:r>
            <a:r>
              <a:rPr lang="en-IN" dirty="0"/>
              <a:t> </a:t>
            </a:r>
            <a:r>
              <a:rPr lang="en-IN" dirty="0" smtClean="0"/>
              <a:t>file </a:t>
            </a:r>
            <a:r>
              <a:rPr lang="en-IN" dirty="0"/>
              <a:t>as shown above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114300" indent="0">
              <a:buNone/>
            </a:pPr>
            <a:r>
              <a:rPr lang="en-IN" dirty="0" smtClean="0"/>
              <a:t>Here </a:t>
            </a:r>
            <a:r>
              <a:rPr lang="en-IN" dirty="0"/>
              <a:t>we have imported trigger, state, style, transition, and animate from @angular/animations.</a:t>
            </a:r>
          </a:p>
          <a:p>
            <a:pPr marL="114300" indent="0">
              <a:buNone/>
            </a:pPr>
            <a:r>
              <a:rPr lang="en-IN" dirty="0" smtClean="0"/>
              <a:t>    Now</a:t>
            </a:r>
            <a:r>
              <a:rPr lang="en-IN" dirty="0"/>
              <a:t>, we will add the animations property to the @Component () decorator −</a:t>
            </a:r>
          </a:p>
          <a:p>
            <a:endParaRPr lang="en-IN" dirty="0"/>
          </a:p>
        </p:txBody>
      </p:sp>
      <p:pic>
        <p:nvPicPr>
          <p:cNvPr id="20971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2276872"/>
            <a:ext cx="6128113" cy="5143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4221088"/>
            <a:ext cx="6120680" cy="208823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Content Placeholder 2"/>
          <p:cNvSpPr>
            <a:spLocks noGrp="1"/>
          </p:cNvSpPr>
          <p:nvPr>
            <p:ph idx="1"/>
          </p:nvPr>
        </p:nvSpPr>
        <p:spPr>
          <a:xfrm>
            <a:off x="480467" y="1625922"/>
            <a:ext cx="7620000" cy="4800600"/>
          </a:xfrm>
        </p:spPr>
        <p:txBody>
          <a:bodyPr/>
          <a:lstStyle/>
          <a:p>
            <a:r>
              <a:rPr lang="en-IN" dirty="0"/>
              <a:t>Let us now see the .html file to see how the transition function works </a:t>
            </a:r>
            <a:r>
              <a:rPr lang="en-IN" dirty="0" smtClean="0"/>
              <a:t>−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There is a style property added in the @component directive, which centrally aligns the div. Let us consider the following example to understand the same </a:t>
            </a:r>
            <a:r>
              <a:rPr lang="en-IN" dirty="0" smtClean="0"/>
              <a:t>−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20971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2348881"/>
            <a:ext cx="5400600" cy="11058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8375" y="4725144"/>
            <a:ext cx="5688632" cy="14382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Here, a special character [``] is used to add styles to the html element, if any. For the div, we have given the animation name defined in the </a:t>
            </a:r>
            <a:r>
              <a:rPr lang="en-IN" b="1" dirty="0" err="1"/>
              <a:t>app.component.ts</a:t>
            </a:r>
            <a:r>
              <a:rPr lang="en-IN" dirty="0"/>
              <a:t> file.</a:t>
            </a:r>
          </a:p>
          <a:p>
            <a:r>
              <a:rPr lang="en-IN" dirty="0"/>
              <a:t>On the click of a button it calls the animate function, which is defined in the </a:t>
            </a:r>
            <a:r>
              <a:rPr lang="en-IN" b="1" dirty="0" err="1"/>
              <a:t>app.component.ts</a:t>
            </a:r>
            <a:r>
              <a:rPr lang="en-IN" dirty="0"/>
              <a:t> file as follows −</a:t>
            </a:r>
          </a:p>
          <a:p>
            <a:endParaRPr lang="en-IN" dirty="0"/>
          </a:p>
        </p:txBody>
      </p:sp>
      <p:pic>
        <p:nvPicPr>
          <p:cNvPr id="20971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3717032"/>
            <a:ext cx="6048672" cy="230425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36363D"/>
                </a:solidFill>
              </a:rPr>
              <a:t>OBJECTIVE:</a:t>
            </a:r>
            <a:endParaRPr lang="en-IN" dirty="0">
              <a:solidFill>
                <a:srgbClr val="36363D"/>
              </a:solidFill>
            </a:endParaRP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>
                <a:solidFill>
                  <a:srgbClr val="36363D"/>
                </a:solidFill>
              </a:rPr>
              <a:t> </a:t>
            </a:r>
            <a:r>
              <a:rPr lang="en-IN" dirty="0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Features of Angular 7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Animation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Material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Guards</a:t>
            </a:r>
            <a:endParaRPr lang="en-IN" dirty="0">
              <a:solidFill>
                <a:srgbClr val="36363D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how the output in the browser </a:t>
            </a:r>
            <a:r>
              <a:rPr lang="en-IN" b="1" dirty="0"/>
              <a:t>(http://localhost:4200/)</a:t>
            </a:r>
            <a:r>
              <a:rPr lang="en-IN" dirty="0"/>
              <a:t> will look like </a:t>
            </a:r>
            <a:r>
              <a:rPr lang="en-IN" dirty="0" smtClean="0"/>
              <a:t>−</a:t>
            </a:r>
          </a:p>
          <a:p>
            <a:endParaRPr lang="en-IN" dirty="0"/>
          </a:p>
        </p:txBody>
      </p:sp>
      <p:pic>
        <p:nvPicPr>
          <p:cNvPr id="20971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2924944"/>
            <a:ext cx="1076325" cy="20955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7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040" y="2953518"/>
            <a:ext cx="1656184" cy="20669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36363D"/>
                </a:solidFill>
              </a:rPr>
              <a:t>Materials</a:t>
            </a:r>
            <a:endParaRPr lang="en-IN" dirty="0">
              <a:solidFill>
                <a:srgbClr val="36363D"/>
              </a:solidFill>
            </a:endParaRPr>
          </a:p>
        </p:txBody>
      </p:sp>
      <p:sp>
        <p:nvSpPr>
          <p:cNvPr id="10486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>
                <a:solidFill>
                  <a:srgbClr val="36363D"/>
                </a:solidFill>
              </a:rPr>
              <a:t>Materials offer a lot of built-in modules for your project. Features such as autocomplete, </a:t>
            </a:r>
            <a:r>
              <a:rPr lang="en-IN" sz="2400" dirty="0" err="1">
                <a:solidFill>
                  <a:srgbClr val="36363D"/>
                </a:solidFill>
              </a:rPr>
              <a:t>datepicker</a:t>
            </a:r>
            <a:r>
              <a:rPr lang="en-IN" sz="2400" dirty="0">
                <a:solidFill>
                  <a:srgbClr val="36363D"/>
                </a:solidFill>
              </a:rPr>
              <a:t>, slider, menus, grids, and toolbar are available for use with materials in Angular 7</a:t>
            </a:r>
            <a:r>
              <a:rPr lang="en-IN" sz="2400" dirty="0" smtClean="0">
                <a:solidFill>
                  <a:srgbClr val="36363D"/>
                </a:solidFill>
              </a:rPr>
              <a:t>.</a:t>
            </a:r>
          </a:p>
          <a:p>
            <a:r>
              <a:rPr lang="en-IN" sz="2400" dirty="0">
                <a:solidFill>
                  <a:srgbClr val="36363D"/>
                </a:solidFill>
              </a:rPr>
              <a:t>To use materials, we need to import the package. Angular 2 also has all the above features but they are available as part of the </a:t>
            </a:r>
            <a:r>
              <a:rPr lang="en-IN" sz="2400" b="1" dirty="0">
                <a:solidFill>
                  <a:srgbClr val="36363D"/>
                </a:solidFill>
              </a:rPr>
              <a:t>@angular/core module</a:t>
            </a:r>
            <a:r>
              <a:rPr lang="en-IN" sz="2400" dirty="0">
                <a:solidFill>
                  <a:srgbClr val="36363D"/>
                </a:solidFill>
              </a:rPr>
              <a:t>. From Angular 4, Materials module has been made available with a separate module @angular/materials. This helps the user to import only the required materials in their project</a:t>
            </a:r>
            <a:r>
              <a:rPr lang="en-IN" sz="2400" dirty="0" smtClean="0">
                <a:solidFill>
                  <a:srgbClr val="36363D"/>
                </a:solidFill>
              </a:rPr>
              <a:t>.</a:t>
            </a:r>
          </a:p>
          <a:p>
            <a:r>
              <a:rPr lang="en-IN" sz="2400" dirty="0">
                <a:solidFill>
                  <a:srgbClr val="36363D"/>
                </a:solidFill>
              </a:rPr>
              <a:t>Following is the command to add materials to your project </a:t>
            </a:r>
            <a:r>
              <a:rPr lang="en-IN" sz="2400" dirty="0" smtClean="0">
                <a:solidFill>
                  <a:srgbClr val="36363D"/>
                </a:solidFill>
              </a:rPr>
              <a:t>−</a:t>
            </a:r>
          </a:p>
          <a:p>
            <a:endParaRPr lang="en-IN" sz="2400" dirty="0">
              <a:solidFill>
                <a:srgbClr val="36363D"/>
              </a:solidFill>
            </a:endParaRPr>
          </a:p>
        </p:txBody>
      </p:sp>
      <p:pic>
        <p:nvPicPr>
          <p:cNvPr id="20971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5805264"/>
            <a:ext cx="4752528" cy="64807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now import the modules in the parent module - </a:t>
            </a:r>
            <a:r>
              <a:rPr lang="en-IN" b="1" dirty="0" err="1"/>
              <a:t>app.module.ts</a:t>
            </a:r>
            <a:r>
              <a:rPr lang="en-IN" dirty="0"/>
              <a:t> as shown below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20971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2636912"/>
            <a:ext cx="6696744" cy="403244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457199" y="1457325"/>
            <a:ext cx="7620000" cy="4800600"/>
          </a:xfrm>
        </p:spPr>
        <p:txBody>
          <a:bodyPr/>
          <a:lstStyle/>
          <a:p>
            <a:r>
              <a:rPr lang="en-IN" dirty="0"/>
              <a:t>In the above file, we have imported the following modules from </a:t>
            </a:r>
            <a:r>
              <a:rPr lang="en-IN" b="1" dirty="0"/>
              <a:t>@angular/materials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r>
              <a:rPr lang="en-IN" dirty="0"/>
              <a:t>And the same is used in the imports array as shown below </a:t>
            </a:r>
            <a:r>
              <a:rPr lang="en-IN" dirty="0" smtClean="0"/>
              <a:t>−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2409465"/>
            <a:ext cx="6552728" cy="64807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5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3789040"/>
            <a:ext cx="5832648" cy="25202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app.component.ts</a:t>
            </a:r>
            <a:r>
              <a:rPr lang="en-IN" dirty="0"/>
              <a:t> is as shown below </a:t>
            </a:r>
            <a:r>
              <a:rPr lang="en-IN" dirty="0" smtClean="0"/>
              <a:t>−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Let us now add the material-</a:t>
            </a:r>
            <a:r>
              <a:rPr lang="en-IN" dirty="0" err="1"/>
              <a:t>css</a:t>
            </a:r>
            <a:r>
              <a:rPr lang="en-IN" dirty="0"/>
              <a:t> support in </a:t>
            </a:r>
            <a:r>
              <a:rPr lang="en-IN" b="1" dirty="0"/>
              <a:t>styles.css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209715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2276872"/>
            <a:ext cx="4752527" cy="205335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5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5161731"/>
            <a:ext cx="6552728" cy="787549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add menu, </a:t>
            </a:r>
            <a:r>
              <a:rPr lang="en-IN" b="1" dirty="0"/>
              <a:t>&lt;mat-menu&gt;&lt;/mat-menu&gt;</a:t>
            </a:r>
            <a:r>
              <a:rPr lang="en-IN" dirty="0"/>
              <a:t> is used. The </a:t>
            </a:r>
            <a:r>
              <a:rPr lang="en-IN" b="1" dirty="0"/>
              <a:t>file</a:t>
            </a:r>
            <a:r>
              <a:rPr lang="en-IN" dirty="0"/>
              <a:t> and </a:t>
            </a:r>
            <a:r>
              <a:rPr lang="en-IN" b="1" dirty="0"/>
              <a:t>Save As</a:t>
            </a:r>
            <a:r>
              <a:rPr lang="en-IN" dirty="0"/>
              <a:t> items are added to the button under mat-menu. There is a main button added </a:t>
            </a:r>
            <a:r>
              <a:rPr lang="en-IN" b="1" dirty="0"/>
              <a:t>Menu</a:t>
            </a:r>
            <a:r>
              <a:rPr lang="en-IN" dirty="0"/>
              <a:t>. The reference of the same is given the </a:t>
            </a:r>
            <a:r>
              <a:rPr lang="en-IN" b="1" dirty="0"/>
              <a:t>&lt;mat-menu&gt;</a:t>
            </a:r>
            <a:r>
              <a:rPr lang="en-IN" dirty="0"/>
              <a:t> by using </a:t>
            </a:r>
            <a:r>
              <a:rPr lang="en-IN" b="1" dirty="0"/>
              <a:t>[</a:t>
            </a:r>
            <a:r>
              <a:rPr lang="en-IN" b="1" dirty="0" err="1"/>
              <a:t>matMenuTriggerFor</a:t>
            </a:r>
            <a:r>
              <a:rPr lang="en-IN" b="1" dirty="0"/>
              <a:t>]="menu"</a:t>
            </a:r>
            <a:r>
              <a:rPr lang="en-IN" dirty="0"/>
              <a:t> and using the menu with </a:t>
            </a:r>
            <a:r>
              <a:rPr lang="en-IN" b="1" dirty="0"/>
              <a:t># in&lt;mat-menu</a:t>
            </a:r>
            <a:r>
              <a:rPr lang="en-IN" b="1" dirty="0" smtClean="0"/>
              <a:t>&gt;</a:t>
            </a:r>
            <a:r>
              <a:rPr lang="en-IN" dirty="0" smtClean="0"/>
              <a:t>.</a:t>
            </a:r>
          </a:p>
          <a:p>
            <a:r>
              <a:rPr lang="en-IN" dirty="0"/>
              <a:t>The below image is displayed in the browser −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20971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3768" y="4437112"/>
            <a:ext cx="2813298" cy="187220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91680" y="2420888"/>
            <a:ext cx="5040560" cy="32403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048700"/>
          <p:cNvSpPr>
            <a:spLocks noGrp="1"/>
          </p:cNvSpPr>
          <p:nvPr>
            <p:ph type="ctrTitle"/>
          </p:nvPr>
        </p:nvSpPr>
        <p:spPr>
          <a:xfrm>
            <a:off x="329106" y="26912"/>
            <a:ext cx="5371221" cy="1182171"/>
          </a:xfrm>
        </p:spPr>
        <p:txBody>
          <a:bodyPr/>
          <a:lstStyle/>
          <a:p>
            <a:r>
              <a:rPr lang="en-US" sz="4800" dirty="0" smtClean="0">
                <a:solidFill>
                  <a:srgbClr val="36363D"/>
                </a:solidFill>
              </a:rPr>
              <a:t>Guards</a:t>
            </a:r>
            <a:endParaRPr lang="en-GB" sz="4800" dirty="0">
              <a:solidFill>
                <a:srgbClr val="36363D"/>
              </a:solidFill>
            </a:endParaRPr>
          </a:p>
        </p:txBody>
      </p:sp>
      <p:sp>
        <p:nvSpPr>
          <p:cNvPr id="1048702" name="Subtitle 1048701"/>
          <p:cNvSpPr>
            <a:spLocks noGrp="1"/>
          </p:cNvSpPr>
          <p:nvPr>
            <p:ph type="subTitle" idx="1"/>
          </p:nvPr>
        </p:nvSpPr>
        <p:spPr>
          <a:xfrm>
            <a:off x="244798" y="1654446"/>
            <a:ext cx="6813418" cy="4865112"/>
          </a:xfrm>
        </p:spPr>
        <p:txBody>
          <a:bodyPr anchor="t">
            <a:normAutofit lnSpcReduction="10000"/>
          </a:bodyPr>
          <a:lstStyle/>
          <a:p>
            <a:pPr marL="0" indent="0" algn="l">
              <a:buNone/>
            </a:pPr>
            <a:r>
              <a:rPr lang="en-GB" sz="2400" b="0" dirty="0">
                <a:solidFill>
                  <a:srgbClr val="36363D"/>
                </a:solidFill>
              </a:rPr>
              <a:t>Guards in Angular are nothing but the functionality, logic, and code which are executed before the route is loaded or the ones leaving the route.</a:t>
            </a:r>
          </a:p>
          <a:p>
            <a:pPr marL="0" indent="0" algn="l">
              <a:buNone/>
            </a:pPr>
            <a:r>
              <a:rPr lang="en-GB" sz="2800" b="1" i="1" dirty="0">
                <a:solidFill>
                  <a:srgbClr val="36363D"/>
                </a:solidFill>
              </a:rPr>
              <a:t>Different types of </a:t>
            </a:r>
            <a:r>
              <a:rPr lang="en-GB" sz="2800" b="1" i="1" dirty="0" smtClean="0">
                <a:solidFill>
                  <a:srgbClr val="36363D"/>
                </a:solidFill>
              </a:rPr>
              <a:t>guards</a:t>
            </a:r>
            <a:endParaRPr lang="en-GB" sz="2400" b="1" i="1" dirty="0">
              <a:solidFill>
                <a:srgbClr val="36363D"/>
              </a:solidFill>
            </a:endParaRPr>
          </a:p>
          <a:p>
            <a:pPr marL="342900" indent="-342900" algn="l">
              <a:buFont typeface="Wingdings" charset="2"/>
              <a:buChar char="l"/>
            </a:pPr>
            <a:r>
              <a:rPr lang="en-GB" sz="2400" b="1" dirty="0">
                <a:solidFill>
                  <a:srgbClr val="36363D"/>
                </a:solidFill>
              </a:rPr>
              <a:t>CanActivate guard </a:t>
            </a:r>
            <a:r>
              <a:rPr lang="en-GB" sz="2400" b="0" dirty="0">
                <a:solidFill>
                  <a:srgbClr val="36363D"/>
                </a:solidFill>
              </a:rPr>
              <a:t>(e.g. it checks route access).</a:t>
            </a:r>
          </a:p>
          <a:p>
            <a:pPr marL="342900" indent="-342900" algn="l">
              <a:buFont typeface="Wingdings" charset="2"/>
              <a:buChar char="l"/>
            </a:pPr>
            <a:r>
              <a:rPr lang="en-GB" sz="2400" b="1" dirty="0">
                <a:solidFill>
                  <a:srgbClr val="36363D"/>
                </a:solidFill>
              </a:rPr>
              <a:t>CanActivateChild guard </a:t>
            </a:r>
            <a:r>
              <a:rPr lang="en-GB" sz="2400" b="0" dirty="0">
                <a:solidFill>
                  <a:srgbClr val="36363D"/>
                </a:solidFill>
              </a:rPr>
              <a:t>(checks child route access).</a:t>
            </a:r>
          </a:p>
          <a:p>
            <a:pPr marL="342900" indent="-342900" algn="l">
              <a:buFont typeface="Wingdings" charset="2"/>
              <a:buChar char="l"/>
            </a:pPr>
            <a:r>
              <a:rPr lang="en-GB" sz="2400" b="1" dirty="0">
                <a:solidFill>
                  <a:srgbClr val="36363D"/>
                </a:solidFill>
              </a:rPr>
              <a:t>CanDeactivate guard</a:t>
            </a:r>
            <a:r>
              <a:rPr lang="en-GB" sz="2400" b="0" dirty="0">
                <a:solidFill>
                  <a:srgbClr val="36363D"/>
                </a:solidFill>
              </a:rPr>
              <a:t> (prompt for unsaved changes).</a:t>
            </a:r>
          </a:p>
          <a:p>
            <a:pPr marL="342900" indent="-342900" algn="l">
              <a:buFont typeface="Wingdings" charset="2"/>
              <a:buChar char="l"/>
            </a:pPr>
            <a:r>
              <a:rPr lang="en-GB" sz="2400" b="1" dirty="0">
                <a:solidFill>
                  <a:srgbClr val="36363D"/>
                </a:solidFill>
              </a:rPr>
              <a:t>Resolve guard </a:t>
            </a:r>
            <a:r>
              <a:rPr lang="en-GB" sz="2400" b="0" dirty="0">
                <a:solidFill>
                  <a:srgbClr val="36363D"/>
                </a:solidFill>
              </a:rPr>
              <a:t>(pre-fetching route data).</a:t>
            </a:r>
          </a:p>
          <a:p>
            <a:pPr marL="342900" indent="-342900" algn="l">
              <a:buFont typeface="Wingdings" charset="2"/>
              <a:buChar char="l"/>
            </a:pPr>
            <a:r>
              <a:rPr lang="en-GB" sz="2400" b="1" dirty="0">
                <a:solidFill>
                  <a:srgbClr val="36363D"/>
                </a:solidFill>
              </a:rPr>
              <a:t>CanLoad guard</a:t>
            </a:r>
            <a:r>
              <a:rPr lang="en-GB" sz="2400" b="0" dirty="0">
                <a:solidFill>
                  <a:srgbClr val="36363D"/>
                </a:solidFill>
              </a:rPr>
              <a:t> (check before loading feature module assets).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048703"/>
          <p:cNvSpPr>
            <a:spLocks noGrp="1"/>
          </p:cNvSpPr>
          <p:nvPr>
            <p:ph type="ctrTitle"/>
          </p:nvPr>
        </p:nvSpPr>
        <p:spPr>
          <a:xfrm>
            <a:off x="273595" y="-24897"/>
            <a:ext cx="6944295" cy="1518932"/>
          </a:xfrm>
        </p:spPr>
        <p:txBody>
          <a:bodyPr/>
          <a:lstStyle/>
          <a:p>
            <a:r>
              <a:rPr lang="en-US" sz="4800">
                <a:solidFill>
                  <a:srgbClr val="36363D"/>
                </a:solidFill>
              </a:rPr>
              <a:t>Usage</a:t>
            </a:r>
            <a:endParaRPr lang="en-GB" sz="4800">
              <a:solidFill>
                <a:srgbClr val="36363D"/>
              </a:solidFill>
            </a:endParaRPr>
          </a:p>
        </p:txBody>
      </p:sp>
      <p:sp>
        <p:nvSpPr>
          <p:cNvPr id="1048705" name="Subtitle 1048704"/>
          <p:cNvSpPr>
            <a:spLocks noGrp="1"/>
          </p:cNvSpPr>
          <p:nvPr>
            <p:ph type="subTitle" idx="1"/>
          </p:nvPr>
        </p:nvSpPr>
        <p:spPr>
          <a:xfrm>
            <a:off x="3832" y="1834742"/>
            <a:ext cx="7214057" cy="387840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rgbClr val="36363D"/>
                </a:solidFill>
              </a:rPr>
              <a:t>The Angular router's navigation guards allow to grant or remove access to certain parts of the navigation. </a:t>
            </a:r>
          </a:p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rgbClr val="36363D"/>
                </a:solidFill>
              </a:rPr>
              <a:t>Another route guard, the CanDeactivate guard, even allows you to prevent a user from accidentally leaving a component with unsaved changes.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048707"/>
          <p:cNvSpPr>
            <a:spLocks noGrp="1"/>
          </p:cNvSpPr>
          <p:nvPr>
            <p:ph type="ctrTitle"/>
          </p:nvPr>
        </p:nvSpPr>
        <p:spPr>
          <a:xfrm>
            <a:off x="1224079" y="1905000"/>
            <a:ext cx="5941929" cy="2516260"/>
          </a:xfrm>
        </p:spPr>
        <p:txBody>
          <a:bodyPr/>
          <a:lstStyle/>
          <a:p>
            <a:r>
              <a:rPr lang="en-US" sz="5400">
                <a:solidFill>
                  <a:srgbClr val="36363D"/>
                </a:solidFill>
              </a:rPr>
              <a:t>THANK YOU</a:t>
            </a:r>
            <a:endParaRPr lang="en-GB" sz="5400">
              <a:solidFill>
                <a:srgbClr val="36363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36363D"/>
                </a:solidFill>
              </a:rPr>
              <a:t>What is Angular 7?</a:t>
            </a:r>
            <a:endParaRPr lang="en-IN" dirty="0">
              <a:solidFill>
                <a:srgbClr val="36363D"/>
              </a:solidFill>
            </a:endParaRP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Angular is a framework to build a web application, which is becoming popular because of its unique features and ease to build an application. Angular 7 is an open source framework developed by Google. It completely relies on HTML and </a:t>
            </a:r>
            <a:r>
              <a:rPr lang="en-IN" sz="2400" dirty="0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JavaScript. </a:t>
            </a:r>
            <a:r>
              <a:rPr lang="en-IN" sz="2400" dirty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It converts a static HTML page into dynamic HTML page.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36363D"/>
                </a:solidFill>
              </a:rPr>
              <a:t>Prerequisites of Angular7.</a:t>
            </a:r>
            <a:endParaRPr lang="en-IN" dirty="0">
              <a:solidFill>
                <a:srgbClr val="36363D"/>
              </a:solidFill>
            </a:endParaRP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IN" sz="2400" dirty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Angular2</a:t>
            </a:r>
          </a:p>
          <a:p>
            <a:pPr fontAlgn="base">
              <a:lnSpc>
                <a:spcPct val="150000"/>
              </a:lnSpc>
            </a:pPr>
            <a:r>
              <a:rPr lang="en-IN" sz="2400" dirty="0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Typescripts</a:t>
            </a:r>
            <a:endParaRPr lang="en-IN" sz="2400" dirty="0">
              <a:solidFill>
                <a:srgbClr val="36363D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IN" sz="2400" dirty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fontAlgn="base">
              <a:lnSpc>
                <a:spcPct val="150000"/>
              </a:lnSpc>
            </a:pPr>
            <a:r>
              <a:rPr lang="en-IN" sz="2400" dirty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Angular7…</a:t>
            </a:r>
            <a:endParaRPr lang="en-IN" dirty="0"/>
          </a:p>
        </p:txBody>
      </p:sp>
      <p:pic>
        <p:nvPicPr>
          <p:cNvPr id="20971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4176" y="1600200"/>
            <a:ext cx="4246047" cy="48006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1. CLI Prompts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helps users to make a decision. It asks users about “want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add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routing? Y/N” and about the type of styles user want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Commads</a:t>
            </a:r>
            <a:r>
              <a:rPr lang="en-IN" dirty="0" smtClean="0"/>
              <a:t> used in Angular7 projects…</a:t>
            </a:r>
            <a:endParaRPr lang="en-IN" dirty="0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899592" y="2037022"/>
          <a:ext cx="6768753" cy="4820978"/>
        </p:xfrm>
        <a:graphic>
          <a:graphicData uri="http://schemas.openxmlformats.org/drawingml/2006/table">
            <a:tbl>
              <a:tblPr/>
              <a:tblGrid>
                <a:gridCol w="1656184"/>
                <a:gridCol w="5112569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Sr.No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effectLst/>
                        </a:rPr>
                        <a:t>Commands and Description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826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1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Component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component new-component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6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2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Directive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directive new-directive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3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 dirty="0">
                          <a:solidFill>
                            <a:srgbClr val="000000"/>
                          </a:solidFill>
                          <a:effectLst/>
                        </a:rPr>
                        <a:t>Pipe</a:t>
                      </a:r>
                      <a:endParaRPr lang="en-IN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 dirty="0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 g pipe new-pipe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4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Service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service new-service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5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module my-module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6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Test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test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4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7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 dirty="0">
                          <a:solidFill>
                            <a:srgbClr val="000000"/>
                          </a:solidFill>
                          <a:effectLst/>
                        </a:rPr>
                        <a:t>Build</a:t>
                      </a:r>
                      <a:endParaRPr lang="en-IN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 dirty="0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 build --configuration=production // for production environment</a:t>
                      </a:r>
                    </a:p>
                    <a:p>
                      <a:pPr algn="just" fontAlgn="t"/>
                      <a:r>
                        <a:rPr lang="en-IN" sz="1300" dirty="0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 build --configuration=staging // for stating environment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2. Application Performance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Earlier reflect-metadata is used in production but it is required at the time of development. Therefore, ployfill.ts is removed by default in angular 7.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3. Virtual Scrolling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Google accelerates the speed of Angular 7 for a huge scrollable list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Start with a plain Angular table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We’re starting with a pretty simple example of a table using a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ngFor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loop</a:t>
            </a:r>
          </a:p>
          <a:p>
            <a:pPr fontAlgn="base"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626</Words>
  <Application>Microsoft Office PowerPoint</Application>
  <PresentationFormat>On-screen Show (4:3)</PresentationFormat>
  <Paragraphs>119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宋体</vt:lpstr>
      <vt:lpstr>Arial</vt:lpstr>
      <vt:lpstr>Calibri</vt:lpstr>
      <vt:lpstr>Cambria</vt:lpstr>
      <vt:lpstr>Times New Roman</vt:lpstr>
      <vt:lpstr>Wingdings</vt:lpstr>
      <vt:lpstr>Adjacency</vt:lpstr>
      <vt:lpstr>ANGULAR 7 FEATURES</vt:lpstr>
      <vt:lpstr>OBJECTIVE:</vt:lpstr>
      <vt:lpstr>What is Angular 7?</vt:lpstr>
      <vt:lpstr>Prerequisites of Angular7.</vt:lpstr>
      <vt:lpstr>Features of Angular7…</vt:lpstr>
      <vt:lpstr>PowerPoint Presentation</vt:lpstr>
      <vt:lpstr>Commads used in Angular7 projects…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Materials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Guards</vt:lpstr>
      <vt:lpstr>Usage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7 FEATURES</dc:title>
  <dc:creator>NEW</dc:creator>
  <cp:lastModifiedBy>geethika godavarthi</cp:lastModifiedBy>
  <cp:revision>2</cp:revision>
  <dcterms:created xsi:type="dcterms:W3CDTF">2020-03-24T08:38:36Z</dcterms:created>
  <dcterms:modified xsi:type="dcterms:W3CDTF">2020-03-26T09:14:01Z</dcterms:modified>
</cp:coreProperties>
</file>