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6" r:id="rId5"/>
    <p:sldId id="273" r:id="rId6"/>
    <p:sldId id="267" r:id="rId7"/>
    <p:sldId id="264" r:id="rId8"/>
    <p:sldId id="260" r:id="rId9"/>
    <p:sldId id="277" r:id="rId10"/>
    <p:sldId id="262" r:id="rId11"/>
    <p:sldId id="278" r:id="rId12"/>
    <p:sldId id="274" r:id="rId13"/>
    <p:sldId id="280" r:id="rId14"/>
    <p:sldId id="283" r:id="rId15"/>
    <p:sldId id="275" r:id="rId16"/>
    <p:sldId id="271" r:id="rId17"/>
    <p:sldId id="282" r:id="rId18"/>
    <p:sldId id="284"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68" d="100"/>
          <a:sy n="68" d="100"/>
        </p:scale>
        <p:origin x="142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3/17/2018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843808" y="-171994"/>
            <a:ext cx="6624736" cy="3960440"/>
          </a:xfrm>
        </p:spPr>
        <p:txBody>
          <a:bodyPr/>
          <a:lstStyle/>
          <a:p>
            <a:pPr algn="ctr"/>
            <a:br>
              <a:rPr lang="en-IN" dirty="0"/>
            </a:br>
            <a:br>
              <a:rPr lang="en-IN" dirty="0"/>
            </a:br>
            <a:r>
              <a:rPr lang="en-IN" sz="4000" dirty="0" err="1"/>
              <a:t>Analyze</a:t>
            </a:r>
            <a:r>
              <a:rPr lang="en-IN" sz="4000" dirty="0"/>
              <a:t> Engine Configurations Based on </a:t>
            </a:r>
            <a:r>
              <a:rPr lang="en-IN" sz="4000" dirty="0" err="1"/>
              <a:t>AutoMobile</a:t>
            </a:r>
            <a:r>
              <a:rPr lang="en-IN" sz="4000" dirty="0"/>
              <a:t> Engine Dataset</a:t>
            </a:r>
            <a:br>
              <a:rPr lang="en-IN" sz="4000" dirty="0"/>
            </a:br>
            <a:endParaRPr lang="en-US" b="0" dirty="0"/>
          </a:p>
        </p:txBody>
      </p:sp>
      <p:sp>
        <p:nvSpPr>
          <p:cNvPr id="3" name="Rectangle 2"/>
          <p:cNvSpPr>
            <a:spLocks noGrp="1"/>
          </p:cNvSpPr>
          <p:nvPr>
            <p:ph type="subTitle" idx="1"/>
          </p:nvPr>
        </p:nvSpPr>
        <p:spPr>
          <a:xfrm>
            <a:off x="4724400" y="5049774"/>
            <a:ext cx="3879056" cy="1234575"/>
          </a:xfrm>
        </p:spPr>
        <p:txBody>
          <a:bodyPr>
            <a:normAutofit/>
          </a:bodyPr>
          <a:lstStyle/>
          <a:p>
            <a:pPr algn="r"/>
            <a:r>
              <a:rPr lang="en-US" sz="2000" dirty="0"/>
              <a:t>Mounika Kanakanti</a:t>
            </a:r>
          </a:p>
          <a:p>
            <a:pPr algn="r"/>
            <a:r>
              <a:rPr lang="en-US" sz="2000" dirty="0"/>
              <a:t>Batch - 33 (1528)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35280" y="193030"/>
            <a:ext cx="4876800" cy="799306"/>
          </a:xfrm>
        </p:spPr>
        <p:txBody>
          <a:bodyPr/>
          <a:lstStyle/>
          <a:p>
            <a:r>
              <a:rPr lang="en-US" dirty="0"/>
              <a:t>Model Building</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a:p>
        </p:txBody>
      </p:sp>
      <p:pic>
        <p:nvPicPr>
          <p:cNvPr id="11" name="Content Placeholder 10">
            <a:extLst>
              <a:ext uri="{FF2B5EF4-FFF2-40B4-BE49-F238E27FC236}">
                <a16:creationId xmlns:a16="http://schemas.microsoft.com/office/drawing/2014/main" id="{67438CA9-E996-4A4C-AF3E-4907B914EA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395" y="1556792"/>
            <a:ext cx="8281210" cy="2507034"/>
          </a:xfrm>
        </p:spPr>
      </p:pic>
      <p:sp>
        <p:nvSpPr>
          <p:cNvPr id="12" name="TextBox 11">
            <a:extLst>
              <a:ext uri="{FF2B5EF4-FFF2-40B4-BE49-F238E27FC236}">
                <a16:creationId xmlns:a16="http://schemas.microsoft.com/office/drawing/2014/main" id="{BB47DD37-578B-4E77-BBF5-886B27F2F06B}"/>
              </a:ext>
            </a:extLst>
          </p:cNvPr>
          <p:cNvSpPr txBox="1"/>
          <p:nvPr/>
        </p:nvSpPr>
        <p:spPr>
          <a:xfrm>
            <a:off x="1475656" y="4365104"/>
            <a:ext cx="6708224" cy="369332"/>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Fig : </a:t>
            </a:r>
            <a:r>
              <a:rPr lang="en-IN" dirty="0">
                <a:solidFill>
                  <a:schemeClr val="bg1"/>
                </a:solidFill>
                <a:latin typeface="Times New Roman" panose="02020603050405020304" pitchFamily="18" charset="0"/>
                <a:cs typeface="Times New Roman" panose="02020603050405020304" pitchFamily="18" charset="0"/>
              </a:rPr>
              <a:t>SVM Model in Python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CF3397F-D9C7-4E8A-B42C-F263FB1874F9}"/>
              </a:ext>
            </a:extLst>
          </p:cNvPr>
          <p:cNvSpPr txBox="1"/>
          <p:nvPr/>
        </p:nvSpPr>
        <p:spPr>
          <a:xfrm>
            <a:off x="1475656" y="4941168"/>
            <a:ext cx="6984776"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predictions were 87% accurate.</a:t>
            </a:r>
          </a:p>
          <a:p>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5F2F-009A-4924-B6EA-613938DCCBCE}"/>
              </a:ext>
            </a:extLst>
          </p:cNvPr>
          <p:cNvSpPr>
            <a:spLocks noGrp="1"/>
          </p:cNvSpPr>
          <p:nvPr>
            <p:ph type="title"/>
          </p:nvPr>
        </p:nvSpPr>
        <p:spPr/>
        <p:txBody>
          <a:bodyPr/>
          <a:lstStyle/>
          <a:p>
            <a:r>
              <a:rPr lang="en-IN" dirty="0"/>
              <a:t>Hyper Parameter Tuning for SVM:</a:t>
            </a:r>
          </a:p>
        </p:txBody>
      </p:sp>
      <p:pic>
        <p:nvPicPr>
          <p:cNvPr id="5" name="Content Placeholder 4">
            <a:extLst>
              <a:ext uri="{FF2B5EF4-FFF2-40B4-BE49-F238E27FC236}">
                <a16:creationId xmlns:a16="http://schemas.microsoft.com/office/drawing/2014/main" id="{E3DA56CF-6458-4ACB-9389-D412E6F70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990" y="1844824"/>
            <a:ext cx="8528498" cy="2664296"/>
          </a:xfrm>
        </p:spPr>
      </p:pic>
      <p:sp>
        <p:nvSpPr>
          <p:cNvPr id="6" name="TextBox 5">
            <a:extLst>
              <a:ext uri="{FF2B5EF4-FFF2-40B4-BE49-F238E27FC236}">
                <a16:creationId xmlns:a16="http://schemas.microsoft.com/office/drawing/2014/main" id="{3997C3D1-5371-4584-B56E-917931DDD7BD}"/>
              </a:ext>
            </a:extLst>
          </p:cNvPr>
          <p:cNvSpPr txBox="1"/>
          <p:nvPr/>
        </p:nvSpPr>
        <p:spPr>
          <a:xfrm>
            <a:off x="1619672" y="4941168"/>
            <a:ext cx="6984776" cy="646331"/>
          </a:xfrm>
          <a:prstGeom prst="rect">
            <a:avLst/>
          </a:prstGeom>
          <a:noFill/>
        </p:spPr>
        <p:txBody>
          <a:bodyPr wrap="square" rtlCol="0">
            <a:spAutoFit/>
          </a:bodyPr>
          <a:lstStyle/>
          <a:p>
            <a:r>
              <a:rPr lang="en-IN" dirty="0">
                <a:solidFill>
                  <a:schemeClr val="bg1"/>
                </a:solidFill>
              </a:rPr>
              <a:t>The grid search method tries all the possible </a:t>
            </a:r>
            <a:r>
              <a:rPr lang="en-IN" dirty="0" err="1">
                <a:solidFill>
                  <a:schemeClr val="bg1"/>
                </a:solidFill>
              </a:rPr>
              <a:t>comibations</a:t>
            </a:r>
            <a:r>
              <a:rPr lang="en-IN" dirty="0">
                <a:solidFill>
                  <a:schemeClr val="bg1"/>
                </a:solidFill>
              </a:rPr>
              <a:t> of given parameters and returns the parameters of best model.</a:t>
            </a:r>
          </a:p>
        </p:txBody>
      </p:sp>
    </p:spTree>
    <p:extLst>
      <p:ext uri="{BB962C8B-B14F-4D97-AF65-F5344CB8AC3E}">
        <p14:creationId xmlns:p14="http://schemas.microsoft.com/office/powerpoint/2010/main" val="100693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279D-B234-498A-876C-DADE1A6A58A5}"/>
              </a:ext>
            </a:extLst>
          </p:cNvPr>
          <p:cNvSpPr>
            <a:spLocks noGrp="1"/>
          </p:cNvSpPr>
          <p:nvPr>
            <p:ph type="title"/>
          </p:nvPr>
        </p:nvSpPr>
        <p:spPr/>
        <p:txBody>
          <a:bodyPr/>
          <a:lstStyle/>
          <a:p>
            <a:r>
              <a:rPr lang="en-IN" dirty="0"/>
              <a:t>Random Forest Model:</a:t>
            </a:r>
          </a:p>
        </p:txBody>
      </p:sp>
      <p:pic>
        <p:nvPicPr>
          <p:cNvPr id="5" name="Content Placeholder 4">
            <a:extLst>
              <a:ext uri="{FF2B5EF4-FFF2-40B4-BE49-F238E27FC236}">
                <a16:creationId xmlns:a16="http://schemas.microsoft.com/office/drawing/2014/main" id="{8A2C60B2-6391-4EE4-92CD-0DBD1D41E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00808"/>
            <a:ext cx="7087645" cy="3816424"/>
          </a:xfrm>
        </p:spPr>
      </p:pic>
      <p:sp>
        <p:nvSpPr>
          <p:cNvPr id="6" name="TextBox 5">
            <a:extLst>
              <a:ext uri="{FF2B5EF4-FFF2-40B4-BE49-F238E27FC236}">
                <a16:creationId xmlns:a16="http://schemas.microsoft.com/office/drawing/2014/main" id="{74BFF981-7C5E-4923-AF42-6E1E2B4831B5}"/>
              </a:ext>
            </a:extLst>
          </p:cNvPr>
          <p:cNvSpPr txBox="1"/>
          <p:nvPr/>
        </p:nvSpPr>
        <p:spPr>
          <a:xfrm>
            <a:off x="2195736" y="5661248"/>
            <a:ext cx="6120680" cy="646331"/>
          </a:xfrm>
          <a:prstGeom prst="rect">
            <a:avLst/>
          </a:prstGeom>
          <a:noFill/>
        </p:spPr>
        <p:txBody>
          <a:bodyPr wrap="square" rtlCol="0">
            <a:spAutoFit/>
          </a:bodyPr>
          <a:lstStyle/>
          <a:p>
            <a:pPr algn="ctr"/>
            <a:r>
              <a:rPr lang="en-IN" b="1" dirty="0">
                <a:solidFill>
                  <a:schemeClr val="bg1"/>
                </a:solidFill>
              </a:rPr>
              <a:t>Fig: </a:t>
            </a:r>
            <a:r>
              <a:rPr lang="en-IN" dirty="0">
                <a:solidFill>
                  <a:schemeClr val="bg1"/>
                </a:solidFill>
              </a:rPr>
              <a:t>Importance of features returned by random forest model</a:t>
            </a:r>
          </a:p>
        </p:txBody>
      </p:sp>
    </p:spTree>
    <p:extLst>
      <p:ext uri="{BB962C8B-B14F-4D97-AF65-F5344CB8AC3E}">
        <p14:creationId xmlns:p14="http://schemas.microsoft.com/office/powerpoint/2010/main" val="39653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A2B9-3B46-45F9-BB07-66DF04B037CB}"/>
              </a:ext>
            </a:extLst>
          </p:cNvPr>
          <p:cNvSpPr>
            <a:spLocks noGrp="1"/>
          </p:cNvSpPr>
          <p:nvPr>
            <p:ph type="title"/>
          </p:nvPr>
        </p:nvSpPr>
        <p:spPr/>
        <p:txBody>
          <a:bodyPr/>
          <a:lstStyle/>
          <a:p>
            <a:r>
              <a:rPr lang="en-IN" dirty="0"/>
              <a:t>Other used models:</a:t>
            </a:r>
          </a:p>
        </p:txBody>
      </p:sp>
      <p:sp>
        <p:nvSpPr>
          <p:cNvPr id="3" name="Content Placeholder 2">
            <a:extLst>
              <a:ext uri="{FF2B5EF4-FFF2-40B4-BE49-F238E27FC236}">
                <a16:creationId xmlns:a16="http://schemas.microsoft.com/office/drawing/2014/main" id="{3CA823C3-8BE3-4E9D-B34B-82E7E14F840E}"/>
              </a:ext>
            </a:extLst>
          </p:cNvPr>
          <p:cNvSpPr>
            <a:spLocks noGrp="1"/>
          </p:cNvSpPr>
          <p:nvPr>
            <p:ph idx="1"/>
          </p:nvPr>
        </p:nvSpPr>
        <p:spPr/>
        <p:txBody>
          <a:bodyPr>
            <a:normAutofit/>
          </a:bodyPr>
          <a:lstStyle/>
          <a:p>
            <a:pPr>
              <a:lnSpc>
                <a:spcPct val="150000"/>
              </a:lnSpc>
            </a:pPr>
            <a:r>
              <a:rPr lang="en-IN" sz="1800" dirty="0"/>
              <a:t>SVM with important features returned by Random forest model</a:t>
            </a:r>
          </a:p>
          <a:p>
            <a:pPr>
              <a:lnSpc>
                <a:spcPct val="150000"/>
              </a:lnSpc>
            </a:pPr>
            <a:r>
              <a:rPr lang="en-IN" sz="1800" dirty="0"/>
              <a:t>SVM with PCA components.</a:t>
            </a:r>
          </a:p>
        </p:txBody>
      </p:sp>
      <p:pic>
        <p:nvPicPr>
          <p:cNvPr id="5" name="Picture 4">
            <a:extLst>
              <a:ext uri="{FF2B5EF4-FFF2-40B4-BE49-F238E27FC236}">
                <a16:creationId xmlns:a16="http://schemas.microsoft.com/office/drawing/2014/main" id="{0B51DB4E-AC89-4083-B033-4FB2744D1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780928"/>
            <a:ext cx="5904656" cy="3247256"/>
          </a:xfrm>
          <a:prstGeom prst="rect">
            <a:avLst/>
          </a:prstGeom>
        </p:spPr>
      </p:pic>
      <p:sp>
        <p:nvSpPr>
          <p:cNvPr id="6" name="TextBox 5">
            <a:extLst>
              <a:ext uri="{FF2B5EF4-FFF2-40B4-BE49-F238E27FC236}">
                <a16:creationId xmlns:a16="http://schemas.microsoft.com/office/drawing/2014/main" id="{A639F11B-D2AF-4B52-AEE3-D0C71C5F5B33}"/>
              </a:ext>
            </a:extLst>
          </p:cNvPr>
          <p:cNvSpPr txBox="1"/>
          <p:nvPr/>
        </p:nvSpPr>
        <p:spPr>
          <a:xfrm>
            <a:off x="2123728" y="6026830"/>
            <a:ext cx="5976664" cy="646331"/>
          </a:xfrm>
          <a:prstGeom prst="rect">
            <a:avLst/>
          </a:prstGeom>
          <a:noFill/>
        </p:spPr>
        <p:txBody>
          <a:bodyPr wrap="square" rtlCol="0">
            <a:spAutoFit/>
          </a:bodyPr>
          <a:lstStyle/>
          <a:p>
            <a:pPr algn="ctr"/>
            <a:r>
              <a:rPr lang="en-IN" b="1" dirty="0">
                <a:solidFill>
                  <a:schemeClr val="bg1"/>
                </a:solidFill>
              </a:rPr>
              <a:t>Fig : </a:t>
            </a:r>
            <a:r>
              <a:rPr lang="en-IN" dirty="0">
                <a:solidFill>
                  <a:schemeClr val="bg1"/>
                </a:solidFill>
              </a:rPr>
              <a:t>Number of components vs Cumulative explained variance obtained by PCA</a:t>
            </a:r>
            <a:endParaRPr lang="en-IN" b="1" dirty="0">
              <a:solidFill>
                <a:schemeClr val="bg1"/>
              </a:solidFill>
            </a:endParaRPr>
          </a:p>
        </p:txBody>
      </p:sp>
    </p:spTree>
    <p:extLst>
      <p:ext uri="{BB962C8B-B14F-4D97-AF65-F5344CB8AC3E}">
        <p14:creationId xmlns:p14="http://schemas.microsoft.com/office/powerpoint/2010/main" val="277064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F594-D50F-4C7E-A394-ECB752D162FC}"/>
              </a:ext>
            </a:extLst>
          </p:cNvPr>
          <p:cNvSpPr>
            <a:spLocks noGrp="1"/>
          </p:cNvSpPr>
          <p:nvPr>
            <p:ph type="title"/>
          </p:nvPr>
        </p:nvSpPr>
        <p:spPr/>
        <p:txBody>
          <a:bodyPr/>
          <a:lstStyle/>
          <a:p>
            <a:r>
              <a:rPr lang="en-IN" dirty="0"/>
              <a:t>Data Insights</a:t>
            </a:r>
          </a:p>
        </p:txBody>
      </p:sp>
      <p:pic>
        <p:nvPicPr>
          <p:cNvPr id="5" name="Content Placeholder 4">
            <a:extLst>
              <a:ext uri="{FF2B5EF4-FFF2-40B4-BE49-F238E27FC236}">
                <a16:creationId xmlns:a16="http://schemas.microsoft.com/office/drawing/2014/main" id="{284635B9-EFFE-43F5-B827-FB84EC606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492896"/>
            <a:ext cx="7068536" cy="3000794"/>
          </a:xfrm>
        </p:spPr>
      </p:pic>
      <p:sp>
        <p:nvSpPr>
          <p:cNvPr id="7" name="TextBox 6">
            <a:extLst>
              <a:ext uri="{FF2B5EF4-FFF2-40B4-BE49-F238E27FC236}">
                <a16:creationId xmlns:a16="http://schemas.microsoft.com/office/drawing/2014/main" id="{E06AF880-4042-4A59-A725-722478D39103}"/>
              </a:ext>
            </a:extLst>
          </p:cNvPr>
          <p:cNvSpPr txBox="1"/>
          <p:nvPr/>
        </p:nvSpPr>
        <p:spPr>
          <a:xfrm>
            <a:off x="1259632" y="1628800"/>
            <a:ext cx="7272808" cy="507831"/>
          </a:xfrm>
          <a:prstGeom prst="rect">
            <a:avLst/>
          </a:prstGeom>
          <a:noFill/>
        </p:spPr>
        <p:txBody>
          <a:bodyPr wrap="square" rtlCol="0">
            <a:spAutoFit/>
          </a:bodyPr>
          <a:lstStyle/>
          <a:p>
            <a:pPr>
              <a:lnSpc>
                <a:spcPct val="150000"/>
              </a:lnSpc>
            </a:pPr>
            <a:r>
              <a:rPr lang="en-IN" dirty="0" err="1">
                <a:solidFill>
                  <a:schemeClr val="bg1"/>
                </a:solidFill>
              </a:rPr>
              <a:t>Analyzing</a:t>
            </a:r>
            <a:r>
              <a:rPr lang="en-IN" dirty="0">
                <a:solidFill>
                  <a:schemeClr val="bg1"/>
                </a:solidFill>
              </a:rPr>
              <a:t> the affect of </a:t>
            </a:r>
            <a:r>
              <a:rPr lang="en-IN" dirty="0" err="1">
                <a:solidFill>
                  <a:schemeClr val="bg1"/>
                </a:solidFill>
              </a:rPr>
              <a:t>TestA</a:t>
            </a:r>
            <a:r>
              <a:rPr lang="en-IN" dirty="0">
                <a:solidFill>
                  <a:schemeClr val="bg1"/>
                </a:solidFill>
              </a:rPr>
              <a:t> and </a:t>
            </a:r>
            <a:r>
              <a:rPr lang="en-IN" dirty="0" err="1">
                <a:solidFill>
                  <a:schemeClr val="bg1"/>
                </a:solidFill>
              </a:rPr>
              <a:t>TestB</a:t>
            </a:r>
            <a:r>
              <a:rPr lang="en-IN" dirty="0">
                <a:solidFill>
                  <a:schemeClr val="bg1"/>
                </a:solidFill>
              </a:rPr>
              <a:t> on the final bench test results:</a:t>
            </a:r>
          </a:p>
        </p:txBody>
      </p:sp>
      <p:sp>
        <p:nvSpPr>
          <p:cNvPr id="8" name="TextBox 7">
            <a:extLst>
              <a:ext uri="{FF2B5EF4-FFF2-40B4-BE49-F238E27FC236}">
                <a16:creationId xmlns:a16="http://schemas.microsoft.com/office/drawing/2014/main" id="{A7DE9C5D-68D8-496E-AFEE-F1F6F47EB643}"/>
              </a:ext>
            </a:extLst>
          </p:cNvPr>
          <p:cNvSpPr txBox="1"/>
          <p:nvPr/>
        </p:nvSpPr>
        <p:spPr>
          <a:xfrm>
            <a:off x="1619672" y="5644013"/>
            <a:ext cx="6912768" cy="872034"/>
          </a:xfrm>
          <a:prstGeom prst="rect">
            <a:avLst/>
          </a:prstGeom>
          <a:noFill/>
        </p:spPr>
        <p:txBody>
          <a:bodyPr wrap="square" rtlCol="0">
            <a:spAutoFit/>
          </a:bodyPr>
          <a:lstStyle/>
          <a:p>
            <a:pPr>
              <a:lnSpc>
                <a:spcPct val="150000"/>
              </a:lnSpc>
            </a:pPr>
            <a:r>
              <a:rPr lang="en-IN" dirty="0">
                <a:solidFill>
                  <a:schemeClr val="bg1"/>
                </a:solidFill>
              </a:rPr>
              <a:t>We observe that the </a:t>
            </a:r>
            <a:r>
              <a:rPr lang="en-IN" dirty="0" err="1">
                <a:solidFill>
                  <a:schemeClr val="bg1"/>
                </a:solidFill>
              </a:rPr>
              <a:t>TestA</a:t>
            </a:r>
            <a:r>
              <a:rPr lang="en-IN" dirty="0">
                <a:solidFill>
                  <a:schemeClr val="bg1"/>
                </a:solidFill>
              </a:rPr>
              <a:t> and </a:t>
            </a:r>
            <a:r>
              <a:rPr lang="en-IN" dirty="0" err="1">
                <a:solidFill>
                  <a:schemeClr val="bg1"/>
                </a:solidFill>
              </a:rPr>
              <a:t>TestB</a:t>
            </a:r>
            <a:r>
              <a:rPr lang="en-IN" dirty="0">
                <a:solidFill>
                  <a:schemeClr val="bg1"/>
                </a:solidFill>
              </a:rPr>
              <a:t> has significant affect on the final bench test results.</a:t>
            </a:r>
          </a:p>
        </p:txBody>
      </p:sp>
    </p:spTree>
    <p:extLst>
      <p:ext uri="{BB962C8B-B14F-4D97-AF65-F5344CB8AC3E}">
        <p14:creationId xmlns:p14="http://schemas.microsoft.com/office/powerpoint/2010/main" val="55049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F9916E-5B44-4116-AA85-90709C7C4A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560" y="2431016"/>
            <a:ext cx="8157824" cy="4086454"/>
          </a:xfrm>
        </p:spPr>
      </p:pic>
      <p:sp>
        <p:nvSpPr>
          <p:cNvPr id="11" name="TextBox 10">
            <a:extLst>
              <a:ext uri="{FF2B5EF4-FFF2-40B4-BE49-F238E27FC236}">
                <a16:creationId xmlns:a16="http://schemas.microsoft.com/office/drawing/2014/main" id="{FFF5E8FF-DD98-4AAB-95A0-739D2F60E0B8}"/>
              </a:ext>
            </a:extLst>
          </p:cNvPr>
          <p:cNvSpPr txBox="1"/>
          <p:nvPr/>
        </p:nvSpPr>
        <p:spPr>
          <a:xfrm>
            <a:off x="1043608" y="6307939"/>
            <a:ext cx="7560840" cy="369332"/>
          </a:xfrm>
          <a:prstGeom prst="rect">
            <a:avLst/>
          </a:prstGeom>
          <a:noFill/>
        </p:spPr>
        <p:txBody>
          <a:bodyPr wrap="square" rtlCol="0">
            <a:spAutoFit/>
          </a:bodyPr>
          <a:lstStyle/>
          <a:p>
            <a:pPr algn="ctr"/>
            <a:r>
              <a:rPr lang="en-IN" b="1" dirty="0">
                <a:solidFill>
                  <a:schemeClr val="bg1"/>
                </a:solidFill>
              </a:rPr>
              <a:t>Fig: </a:t>
            </a:r>
            <a:r>
              <a:rPr lang="en-IN" dirty="0" err="1">
                <a:solidFill>
                  <a:schemeClr val="bg1"/>
                </a:solidFill>
              </a:rPr>
              <a:t>TestA</a:t>
            </a:r>
            <a:r>
              <a:rPr lang="en-IN" dirty="0">
                <a:solidFill>
                  <a:schemeClr val="bg1"/>
                </a:solidFill>
              </a:rPr>
              <a:t> vs Number of Cylinders</a:t>
            </a:r>
          </a:p>
        </p:txBody>
      </p:sp>
      <p:sp>
        <p:nvSpPr>
          <p:cNvPr id="12" name="Title 1">
            <a:extLst>
              <a:ext uri="{FF2B5EF4-FFF2-40B4-BE49-F238E27FC236}">
                <a16:creationId xmlns:a16="http://schemas.microsoft.com/office/drawing/2014/main" id="{0DCFCEAA-B070-4BC2-9CD8-E59666F0060D}"/>
              </a:ext>
            </a:extLst>
          </p:cNvPr>
          <p:cNvSpPr>
            <a:spLocks noGrp="1"/>
          </p:cNvSpPr>
          <p:nvPr>
            <p:ph type="title"/>
          </p:nvPr>
        </p:nvSpPr>
        <p:spPr>
          <a:xfrm>
            <a:off x="586023" y="764704"/>
            <a:ext cx="4876800" cy="799306"/>
          </a:xfrm>
        </p:spPr>
        <p:txBody>
          <a:bodyPr/>
          <a:lstStyle/>
          <a:p>
            <a:r>
              <a:rPr lang="en-IN" dirty="0"/>
              <a:t>How does Number of Cylinders affect </a:t>
            </a:r>
            <a:r>
              <a:rPr lang="en-IN" dirty="0" err="1"/>
              <a:t>TestA</a:t>
            </a:r>
            <a:r>
              <a:rPr lang="en-IN" dirty="0"/>
              <a:t> results ?</a:t>
            </a:r>
          </a:p>
        </p:txBody>
      </p:sp>
    </p:spTree>
    <p:extLst>
      <p:ext uri="{BB962C8B-B14F-4D97-AF65-F5344CB8AC3E}">
        <p14:creationId xmlns:p14="http://schemas.microsoft.com/office/powerpoint/2010/main" val="114991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51D3-1563-4E83-AC17-15A676676B33}"/>
              </a:ext>
            </a:extLst>
          </p:cNvPr>
          <p:cNvSpPr>
            <a:spLocks noGrp="1"/>
          </p:cNvSpPr>
          <p:nvPr>
            <p:ph type="title"/>
          </p:nvPr>
        </p:nvSpPr>
        <p:spPr>
          <a:xfrm>
            <a:off x="539552" y="548680"/>
            <a:ext cx="4876800" cy="799306"/>
          </a:xfrm>
        </p:spPr>
        <p:txBody>
          <a:bodyPr/>
          <a:lstStyle/>
          <a:p>
            <a:r>
              <a:rPr lang="en-IN" dirty="0"/>
              <a:t>How does Number of Cylinders affect </a:t>
            </a:r>
            <a:r>
              <a:rPr lang="en-IN" dirty="0" err="1"/>
              <a:t>TestB</a:t>
            </a:r>
            <a:r>
              <a:rPr lang="en-IN" dirty="0"/>
              <a:t> results ?</a:t>
            </a:r>
          </a:p>
        </p:txBody>
      </p:sp>
      <p:pic>
        <p:nvPicPr>
          <p:cNvPr id="7" name="Content Placeholder 6">
            <a:extLst>
              <a:ext uri="{FF2B5EF4-FFF2-40B4-BE49-F238E27FC236}">
                <a16:creationId xmlns:a16="http://schemas.microsoft.com/office/drawing/2014/main" id="{47683536-B472-4FDF-8D09-0FA98ED0D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16833"/>
            <a:ext cx="7920880" cy="4032447"/>
          </a:xfrm>
        </p:spPr>
      </p:pic>
      <p:sp>
        <p:nvSpPr>
          <p:cNvPr id="8" name="TextBox 7">
            <a:extLst>
              <a:ext uri="{FF2B5EF4-FFF2-40B4-BE49-F238E27FC236}">
                <a16:creationId xmlns:a16="http://schemas.microsoft.com/office/drawing/2014/main" id="{7CCC61FE-4E5C-4716-8CE1-91355C7B6B7D}"/>
              </a:ext>
            </a:extLst>
          </p:cNvPr>
          <p:cNvSpPr txBox="1"/>
          <p:nvPr/>
        </p:nvSpPr>
        <p:spPr>
          <a:xfrm>
            <a:off x="1079612" y="6124654"/>
            <a:ext cx="7560840" cy="369332"/>
          </a:xfrm>
          <a:prstGeom prst="rect">
            <a:avLst/>
          </a:prstGeom>
          <a:noFill/>
        </p:spPr>
        <p:txBody>
          <a:bodyPr wrap="square" rtlCol="0">
            <a:spAutoFit/>
          </a:bodyPr>
          <a:lstStyle/>
          <a:p>
            <a:pPr algn="ctr"/>
            <a:r>
              <a:rPr lang="en-IN" b="1" dirty="0">
                <a:solidFill>
                  <a:schemeClr val="bg1"/>
                </a:solidFill>
              </a:rPr>
              <a:t>Fig: </a:t>
            </a:r>
            <a:r>
              <a:rPr lang="en-IN" dirty="0" err="1">
                <a:solidFill>
                  <a:schemeClr val="bg1"/>
                </a:solidFill>
              </a:rPr>
              <a:t>TestB</a:t>
            </a:r>
            <a:r>
              <a:rPr lang="en-IN" dirty="0">
                <a:solidFill>
                  <a:schemeClr val="bg1"/>
                </a:solidFill>
              </a:rPr>
              <a:t> vs Number of Cylinders</a:t>
            </a:r>
          </a:p>
        </p:txBody>
      </p:sp>
    </p:spTree>
    <p:extLst>
      <p:ext uri="{BB962C8B-B14F-4D97-AF65-F5344CB8AC3E}">
        <p14:creationId xmlns:p14="http://schemas.microsoft.com/office/powerpoint/2010/main" val="246708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5C3AA68B-867E-400D-8AE6-8D34196CE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916832"/>
            <a:ext cx="7560840" cy="4032448"/>
          </a:xfrm>
        </p:spPr>
      </p:pic>
      <p:sp>
        <p:nvSpPr>
          <p:cNvPr id="6" name="Title 1">
            <a:extLst>
              <a:ext uri="{FF2B5EF4-FFF2-40B4-BE49-F238E27FC236}">
                <a16:creationId xmlns:a16="http://schemas.microsoft.com/office/drawing/2014/main" id="{9AF94C04-F32E-4B19-A4F8-CC5026B48711}"/>
              </a:ext>
            </a:extLst>
          </p:cNvPr>
          <p:cNvSpPr>
            <a:spLocks noGrp="1"/>
          </p:cNvSpPr>
          <p:nvPr>
            <p:ph type="title"/>
          </p:nvPr>
        </p:nvSpPr>
        <p:spPr>
          <a:xfrm>
            <a:off x="539552" y="548680"/>
            <a:ext cx="4876800" cy="799306"/>
          </a:xfrm>
        </p:spPr>
        <p:txBody>
          <a:bodyPr/>
          <a:lstStyle/>
          <a:p>
            <a:r>
              <a:rPr lang="en-IN" dirty="0"/>
              <a:t>How does Number of Cylinders affect Bench Test results ?</a:t>
            </a:r>
          </a:p>
        </p:txBody>
      </p:sp>
      <p:sp>
        <p:nvSpPr>
          <p:cNvPr id="7" name="TextBox 6">
            <a:extLst>
              <a:ext uri="{FF2B5EF4-FFF2-40B4-BE49-F238E27FC236}">
                <a16:creationId xmlns:a16="http://schemas.microsoft.com/office/drawing/2014/main" id="{7DF93FD6-3E44-4D34-BB1B-1390C7AD4DB8}"/>
              </a:ext>
            </a:extLst>
          </p:cNvPr>
          <p:cNvSpPr txBox="1"/>
          <p:nvPr/>
        </p:nvSpPr>
        <p:spPr>
          <a:xfrm>
            <a:off x="1187624" y="5951265"/>
            <a:ext cx="7560840" cy="369332"/>
          </a:xfrm>
          <a:prstGeom prst="rect">
            <a:avLst/>
          </a:prstGeom>
          <a:noFill/>
        </p:spPr>
        <p:txBody>
          <a:bodyPr wrap="square" rtlCol="0">
            <a:spAutoFit/>
          </a:bodyPr>
          <a:lstStyle/>
          <a:p>
            <a:pPr algn="ctr"/>
            <a:r>
              <a:rPr lang="en-IN" b="1" dirty="0">
                <a:solidFill>
                  <a:schemeClr val="bg1"/>
                </a:solidFill>
              </a:rPr>
              <a:t>Fig: </a:t>
            </a:r>
            <a:r>
              <a:rPr lang="en-IN" dirty="0">
                <a:solidFill>
                  <a:schemeClr val="bg1"/>
                </a:solidFill>
              </a:rPr>
              <a:t>y vs Number of Cylinders</a:t>
            </a:r>
          </a:p>
        </p:txBody>
      </p:sp>
    </p:spTree>
    <p:extLst>
      <p:ext uri="{BB962C8B-B14F-4D97-AF65-F5344CB8AC3E}">
        <p14:creationId xmlns:p14="http://schemas.microsoft.com/office/powerpoint/2010/main" val="128469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7E71-0615-4FB2-AEE9-EC909F919E4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C8E42CD-D862-4197-9708-4000B8A570B2}"/>
              </a:ext>
            </a:extLst>
          </p:cNvPr>
          <p:cNvSpPr>
            <a:spLocks noGrp="1"/>
          </p:cNvSpPr>
          <p:nvPr>
            <p:ph idx="1"/>
          </p:nvPr>
        </p:nvSpPr>
        <p:spPr/>
        <p:txBody>
          <a:bodyPr>
            <a:normAutofit/>
          </a:bodyPr>
          <a:lstStyle/>
          <a:p>
            <a:pPr algn="just">
              <a:lnSpc>
                <a:spcPct val="150000"/>
              </a:lnSpc>
            </a:pPr>
            <a:r>
              <a:rPr lang="en-IN" sz="1800" dirty="0"/>
              <a:t>The overhead of performing expensive and noisy physical bench test for engines has been overcome by predicting the bench test results from the given dataset containing various engine configurations.</a:t>
            </a:r>
          </a:p>
          <a:p>
            <a:pPr algn="just">
              <a:lnSpc>
                <a:spcPct val="150000"/>
              </a:lnSpc>
            </a:pPr>
            <a:r>
              <a:rPr lang="en-IN" sz="1800" dirty="0"/>
              <a:t>In this way, we can not only predict just the bench test results but also find patterns in engine configurations that are more likely to pass the bench test which helps while building a new engine.</a:t>
            </a:r>
          </a:p>
        </p:txBody>
      </p:sp>
    </p:spTree>
    <p:extLst>
      <p:ext uri="{BB962C8B-B14F-4D97-AF65-F5344CB8AC3E}">
        <p14:creationId xmlns:p14="http://schemas.microsoft.com/office/powerpoint/2010/main" val="401199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54B5-D152-4892-83AA-15210B671C41}"/>
              </a:ext>
            </a:extLst>
          </p:cNvPr>
          <p:cNvSpPr>
            <a:spLocks noGrp="1"/>
          </p:cNvSpPr>
          <p:nvPr>
            <p:ph type="title"/>
          </p:nvPr>
        </p:nvSpPr>
        <p:spPr>
          <a:xfrm>
            <a:off x="2267744" y="2780928"/>
            <a:ext cx="4876800" cy="799306"/>
          </a:xfrm>
        </p:spPr>
        <p:txBody>
          <a:bodyPr/>
          <a:lstStyle/>
          <a:p>
            <a:pPr algn="ctr"/>
            <a:r>
              <a:rPr lang="en-IN" dirty="0"/>
              <a:t>THANK YOU </a:t>
            </a:r>
          </a:p>
        </p:txBody>
      </p:sp>
    </p:spTree>
    <p:extLst>
      <p:ext uri="{BB962C8B-B14F-4D97-AF65-F5344CB8AC3E}">
        <p14:creationId xmlns:p14="http://schemas.microsoft.com/office/powerpoint/2010/main" val="343316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Agenda: </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sp>
        <p:nvSpPr>
          <p:cNvPr id="4" name="TextBox 3">
            <a:extLst>
              <a:ext uri="{FF2B5EF4-FFF2-40B4-BE49-F238E27FC236}">
                <a16:creationId xmlns:a16="http://schemas.microsoft.com/office/drawing/2014/main" id="{9DF94717-6920-4088-82D5-2EE04BB3D059}"/>
              </a:ext>
            </a:extLst>
          </p:cNvPr>
          <p:cNvSpPr txBox="1"/>
          <p:nvPr/>
        </p:nvSpPr>
        <p:spPr>
          <a:xfrm>
            <a:off x="755576" y="1484784"/>
            <a:ext cx="7931224" cy="62478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chemeClr val="bg1"/>
                </a:solidFill>
              </a:rPr>
              <a:t>Problem Understanding</a:t>
            </a:r>
          </a:p>
          <a:p>
            <a:pPr marL="342900" indent="-342900">
              <a:lnSpc>
                <a:spcPct val="150000"/>
              </a:lnSpc>
              <a:buFont typeface="Arial" panose="020B0604020202020204" pitchFamily="34" charset="0"/>
              <a:buChar char="•"/>
            </a:pPr>
            <a:endParaRPr lang="en-IN" sz="2000" dirty="0">
              <a:solidFill>
                <a:schemeClr val="bg1"/>
              </a:solidFill>
            </a:endParaRPr>
          </a:p>
          <a:p>
            <a:pPr marL="342900" indent="-342900">
              <a:lnSpc>
                <a:spcPct val="150000"/>
              </a:lnSpc>
              <a:buFont typeface="Arial" panose="020B0604020202020204" pitchFamily="34" charset="0"/>
              <a:buChar char="•"/>
            </a:pPr>
            <a:r>
              <a:rPr lang="en-IN" sz="2000" dirty="0">
                <a:solidFill>
                  <a:schemeClr val="bg1"/>
                </a:solidFill>
              </a:rPr>
              <a:t>Data Understanding</a:t>
            </a:r>
          </a:p>
          <a:p>
            <a:pPr marL="342900" indent="-342900">
              <a:lnSpc>
                <a:spcPct val="150000"/>
              </a:lnSpc>
              <a:buFont typeface="Arial" panose="020B0604020202020204" pitchFamily="34" charset="0"/>
              <a:buChar char="•"/>
            </a:pPr>
            <a:endParaRPr lang="en-IN" sz="2000" dirty="0">
              <a:solidFill>
                <a:schemeClr val="bg1"/>
              </a:solidFill>
            </a:endParaRPr>
          </a:p>
          <a:p>
            <a:pPr marL="342900" indent="-342900">
              <a:lnSpc>
                <a:spcPct val="150000"/>
              </a:lnSpc>
              <a:buFont typeface="Arial" panose="020B0604020202020204" pitchFamily="34" charset="0"/>
              <a:buChar char="•"/>
            </a:pPr>
            <a:r>
              <a:rPr lang="en-IN" sz="2000" dirty="0">
                <a:solidFill>
                  <a:schemeClr val="bg1"/>
                </a:solidFill>
              </a:rPr>
              <a:t>Data Preparation</a:t>
            </a:r>
          </a:p>
          <a:p>
            <a:pPr marL="342900" indent="-342900">
              <a:lnSpc>
                <a:spcPct val="150000"/>
              </a:lnSpc>
              <a:buFont typeface="Arial" panose="020B0604020202020204" pitchFamily="34" charset="0"/>
              <a:buChar char="•"/>
            </a:pPr>
            <a:endParaRPr lang="en-IN" sz="2000" dirty="0">
              <a:solidFill>
                <a:schemeClr val="bg1"/>
              </a:solidFill>
            </a:endParaRPr>
          </a:p>
          <a:p>
            <a:pPr marL="342900" indent="-342900">
              <a:lnSpc>
                <a:spcPct val="150000"/>
              </a:lnSpc>
              <a:buFont typeface="Arial" panose="020B0604020202020204" pitchFamily="34" charset="0"/>
              <a:buChar char="•"/>
            </a:pPr>
            <a:r>
              <a:rPr lang="en-IN" sz="2000" dirty="0">
                <a:solidFill>
                  <a:schemeClr val="bg1"/>
                </a:solidFill>
              </a:rPr>
              <a:t>Model Building</a:t>
            </a:r>
          </a:p>
          <a:p>
            <a:pPr marL="342900" indent="-342900">
              <a:lnSpc>
                <a:spcPct val="150000"/>
              </a:lnSpc>
              <a:buFont typeface="Arial" panose="020B0604020202020204" pitchFamily="34" charset="0"/>
              <a:buChar char="•"/>
            </a:pPr>
            <a:endParaRPr lang="en-IN" sz="2000" dirty="0">
              <a:solidFill>
                <a:schemeClr val="bg1"/>
              </a:solidFill>
            </a:endParaRPr>
          </a:p>
          <a:p>
            <a:pPr marL="342900" indent="-342900">
              <a:lnSpc>
                <a:spcPct val="150000"/>
              </a:lnSpc>
              <a:buFont typeface="Arial" panose="020B0604020202020204" pitchFamily="34" charset="0"/>
              <a:buChar char="•"/>
            </a:pPr>
            <a:r>
              <a:rPr lang="en-IN" sz="2000" dirty="0">
                <a:solidFill>
                  <a:schemeClr val="bg1"/>
                </a:solidFill>
              </a:rPr>
              <a:t>Test Data Preparation</a:t>
            </a:r>
          </a:p>
          <a:p>
            <a:pPr marL="342900" indent="-342900">
              <a:lnSpc>
                <a:spcPct val="150000"/>
              </a:lnSpc>
              <a:buFont typeface="Arial" panose="020B0604020202020204" pitchFamily="34" charset="0"/>
              <a:buChar char="•"/>
            </a:pPr>
            <a:endParaRPr lang="en-IN" sz="2000" dirty="0">
              <a:solidFill>
                <a:schemeClr val="bg1"/>
              </a:solidFill>
            </a:endParaRPr>
          </a:p>
          <a:p>
            <a:pPr marL="342900" indent="-342900">
              <a:lnSpc>
                <a:spcPct val="150000"/>
              </a:lnSpc>
              <a:buFont typeface="Arial" panose="020B0604020202020204" pitchFamily="34" charset="0"/>
              <a:buChar char="•"/>
            </a:pPr>
            <a:r>
              <a:rPr lang="en-IN" sz="2000" dirty="0">
                <a:solidFill>
                  <a:schemeClr val="bg1"/>
                </a:solidFill>
              </a:rPr>
              <a:t>Predicting on Test Data</a:t>
            </a:r>
          </a:p>
          <a:p>
            <a:pPr>
              <a:lnSpc>
                <a:spcPct val="150000"/>
              </a:lnSpc>
            </a:pPr>
            <a:endParaRPr lang="en-IN" sz="2000" dirty="0">
              <a:solidFill>
                <a:schemeClr val="bg1"/>
              </a:solidFill>
            </a:endParaRP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a:p>
        </p:txBody>
      </p:sp>
      <p:sp>
        <p:nvSpPr>
          <p:cNvPr id="3" name="Rectangle 2"/>
          <p:cNvSpPr>
            <a:spLocks noGrp="1"/>
          </p:cNvSpPr>
          <p:nvPr>
            <p:ph idx="1"/>
          </p:nvPr>
        </p:nvSpPr>
        <p:spPr>
          <a:xfrm>
            <a:off x="466725" y="1283484"/>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7" name="Title 6">
            <a:extLst>
              <a:ext uri="{FF2B5EF4-FFF2-40B4-BE49-F238E27FC236}">
                <a16:creationId xmlns:a16="http://schemas.microsoft.com/office/drawing/2014/main" id="{EE5596E0-2CC4-4CF7-8F91-5F908DBAE573}"/>
              </a:ext>
            </a:extLst>
          </p:cNvPr>
          <p:cNvSpPr>
            <a:spLocks noGrp="1"/>
          </p:cNvSpPr>
          <p:nvPr>
            <p:ph type="title"/>
          </p:nvPr>
        </p:nvSpPr>
        <p:spPr>
          <a:xfrm>
            <a:off x="466724" y="381198"/>
            <a:ext cx="5761460" cy="1103586"/>
          </a:xfrm>
        </p:spPr>
        <p:txBody>
          <a:bodyPr/>
          <a:lstStyle/>
          <a:p>
            <a:r>
              <a:rPr lang="en-IN" dirty="0"/>
              <a:t>Problem Understanding:</a:t>
            </a:r>
          </a:p>
        </p:txBody>
      </p:sp>
      <p:sp>
        <p:nvSpPr>
          <p:cNvPr id="32" name="TextBox 31">
            <a:extLst>
              <a:ext uri="{FF2B5EF4-FFF2-40B4-BE49-F238E27FC236}">
                <a16:creationId xmlns:a16="http://schemas.microsoft.com/office/drawing/2014/main" id="{95CF0949-34F3-4674-A020-A3F4DF67861B}"/>
              </a:ext>
            </a:extLst>
          </p:cNvPr>
          <p:cNvSpPr txBox="1"/>
          <p:nvPr/>
        </p:nvSpPr>
        <p:spPr>
          <a:xfrm>
            <a:off x="1644352" y="2413311"/>
            <a:ext cx="2520280" cy="461665"/>
          </a:xfrm>
          <a:prstGeom prst="rect">
            <a:avLst/>
          </a:prstGeom>
          <a:noFill/>
        </p:spPr>
        <p:txBody>
          <a:bodyPr wrap="square" rtlCol="0">
            <a:spAutoFit/>
          </a:bodyPr>
          <a:lstStyle/>
          <a:p>
            <a:pPr algn="ctr"/>
            <a:r>
              <a:rPr lang="en-IN" sz="2400" dirty="0"/>
              <a:t>type</a:t>
            </a:r>
            <a:r>
              <a:rPr lang="en-IN" dirty="0"/>
              <a:t> </a:t>
            </a:r>
          </a:p>
        </p:txBody>
      </p:sp>
      <p:sp>
        <p:nvSpPr>
          <p:cNvPr id="33" name="TextBox 32">
            <a:extLst>
              <a:ext uri="{FF2B5EF4-FFF2-40B4-BE49-F238E27FC236}">
                <a16:creationId xmlns:a16="http://schemas.microsoft.com/office/drawing/2014/main" id="{CE53BF09-C7BC-4D51-A761-B51078A48273}"/>
              </a:ext>
            </a:extLst>
          </p:cNvPr>
          <p:cNvSpPr txBox="1"/>
          <p:nvPr/>
        </p:nvSpPr>
        <p:spPr>
          <a:xfrm>
            <a:off x="4860032" y="2413311"/>
            <a:ext cx="2302768" cy="461665"/>
          </a:xfrm>
          <a:prstGeom prst="rect">
            <a:avLst/>
          </a:prstGeom>
          <a:noFill/>
        </p:spPr>
        <p:txBody>
          <a:bodyPr wrap="square" rtlCol="0">
            <a:spAutoFit/>
          </a:bodyPr>
          <a:lstStyle/>
          <a:p>
            <a:pPr algn="ctr"/>
            <a:r>
              <a:rPr lang="en-IN" sz="2400" dirty="0"/>
              <a:t>posts</a:t>
            </a:r>
          </a:p>
        </p:txBody>
      </p:sp>
      <p:sp>
        <p:nvSpPr>
          <p:cNvPr id="2" name="TextBox 1">
            <a:extLst>
              <a:ext uri="{FF2B5EF4-FFF2-40B4-BE49-F238E27FC236}">
                <a16:creationId xmlns:a16="http://schemas.microsoft.com/office/drawing/2014/main" id="{81DD3A7B-5926-461D-894B-5CDDA2B5AA46}"/>
              </a:ext>
            </a:extLst>
          </p:cNvPr>
          <p:cNvSpPr txBox="1"/>
          <p:nvPr/>
        </p:nvSpPr>
        <p:spPr>
          <a:xfrm>
            <a:off x="611560" y="1912285"/>
            <a:ext cx="8208912" cy="26776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solidFill>
                  <a:schemeClr val="bg1"/>
                </a:solidFill>
                <a:cs typeface="Times New Roman" panose="02020603050405020304" pitchFamily="18" charset="0"/>
              </a:rPr>
              <a:t>Physical analysing of engine configurations involves an expensive, noisy and time-consuming process. </a:t>
            </a:r>
          </a:p>
          <a:p>
            <a:pPr marL="285750" indent="-285750" algn="just">
              <a:lnSpc>
                <a:spcPct val="150000"/>
              </a:lnSpc>
              <a:buFont typeface="Arial" panose="020B0604020202020204" pitchFamily="34" charset="0"/>
              <a:buChar char="•"/>
            </a:pPr>
            <a:r>
              <a:rPr lang="en-IN" sz="2000" dirty="0">
                <a:solidFill>
                  <a:schemeClr val="bg1"/>
                </a:solidFill>
                <a:cs typeface="Times New Roman" panose="02020603050405020304" pitchFamily="18" charset="0"/>
              </a:rPr>
              <a:t>Building analytics model using previous data on various configurations tested would help the manufacturers narrow down only few configurations for further testing on physical bench test.</a:t>
            </a:r>
          </a:p>
          <a:p>
            <a:pPr algn="just"/>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BE422E-7678-4933-9C1C-775418ECD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5" y="0"/>
            <a:ext cx="9166416" cy="6858000"/>
          </a:xfrm>
          <a:prstGeom prst="rect">
            <a:avLst/>
          </a:prstGeom>
        </p:spPr>
      </p:pic>
    </p:spTree>
    <p:extLst>
      <p:ext uri="{BB962C8B-B14F-4D97-AF65-F5344CB8AC3E}">
        <p14:creationId xmlns:p14="http://schemas.microsoft.com/office/powerpoint/2010/main" val="81982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3A85-2908-42D4-947D-EE1A30AC09D4}"/>
              </a:ext>
            </a:extLst>
          </p:cNvPr>
          <p:cNvSpPr>
            <a:spLocks noGrp="1"/>
          </p:cNvSpPr>
          <p:nvPr>
            <p:ph type="title"/>
          </p:nvPr>
        </p:nvSpPr>
        <p:spPr>
          <a:xfrm>
            <a:off x="457200" y="365395"/>
            <a:ext cx="5194920" cy="799306"/>
          </a:xfrm>
        </p:spPr>
        <p:txBody>
          <a:bodyPr/>
          <a:lstStyle/>
          <a:p>
            <a:r>
              <a:rPr lang="en-IN" dirty="0"/>
              <a:t>Raw Data Characteristics:</a:t>
            </a:r>
          </a:p>
        </p:txBody>
      </p:sp>
      <p:sp>
        <p:nvSpPr>
          <p:cNvPr id="3" name="Content Placeholder 2">
            <a:extLst>
              <a:ext uri="{FF2B5EF4-FFF2-40B4-BE49-F238E27FC236}">
                <a16:creationId xmlns:a16="http://schemas.microsoft.com/office/drawing/2014/main" id="{EE69F168-2FA7-4A09-93E1-67F19AFD9B27}"/>
              </a:ext>
            </a:extLst>
          </p:cNvPr>
          <p:cNvSpPr>
            <a:spLocks noGrp="1"/>
          </p:cNvSpPr>
          <p:nvPr>
            <p:ph idx="1"/>
          </p:nvPr>
        </p:nvSpPr>
        <p:spPr>
          <a:xfrm>
            <a:off x="457200" y="1600200"/>
            <a:ext cx="8075240" cy="4277071"/>
          </a:xfrm>
        </p:spPr>
        <p:txBody>
          <a:bodyPr/>
          <a:lstStyle/>
          <a:p>
            <a:pPr>
              <a:lnSpc>
                <a:spcPct val="150000"/>
              </a:lnSpc>
            </a:pPr>
            <a:r>
              <a:rPr lang="en-IN" sz="2000" dirty="0">
                <a:cs typeface="Times New Roman" panose="02020603050405020304" pitchFamily="18" charset="0"/>
              </a:rPr>
              <a:t>The given automobile dataset contains the various engine configurations as features and the target variable represents the outcome of the bench test.</a:t>
            </a:r>
          </a:p>
          <a:p>
            <a:pPr marL="64008" indent="0">
              <a:buNone/>
            </a:pPr>
            <a:r>
              <a:rPr lang="en-IN" b="1" dirty="0"/>
              <a:t> </a:t>
            </a:r>
            <a:endParaRPr lang="en-IN" dirty="0"/>
          </a:p>
          <a:p>
            <a:endParaRPr lang="en-IN" dirty="0"/>
          </a:p>
        </p:txBody>
      </p:sp>
      <p:pic>
        <p:nvPicPr>
          <p:cNvPr id="4" name="Picture 3">
            <a:extLst>
              <a:ext uri="{FF2B5EF4-FFF2-40B4-BE49-F238E27FC236}">
                <a16:creationId xmlns:a16="http://schemas.microsoft.com/office/drawing/2014/main" id="{6BA6888D-6D17-4158-AFA9-249162E0324F}"/>
              </a:ext>
            </a:extLst>
          </p:cNvPr>
          <p:cNvPicPr/>
          <p:nvPr/>
        </p:nvPicPr>
        <p:blipFill>
          <a:blip r:embed="rId2">
            <a:extLst>
              <a:ext uri="{28A0092B-C50C-407E-A947-70E740481C1C}">
                <a14:useLocalDpi xmlns:a14="http://schemas.microsoft.com/office/drawing/2010/main" val="0"/>
              </a:ext>
            </a:extLst>
          </a:blip>
          <a:stretch>
            <a:fillRect/>
          </a:stretch>
        </p:blipFill>
        <p:spPr>
          <a:xfrm>
            <a:off x="1115616" y="3256784"/>
            <a:ext cx="7272808" cy="2841337"/>
          </a:xfrm>
          <a:prstGeom prst="rect">
            <a:avLst/>
          </a:prstGeom>
        </p:spPr>
      </p:pic>
      <p:sp>
        <p:nvSpPr>
          <p:cNvPr id="5" name="TextBox 4">
            <a:extLst>
              <a:ext uri="{FF2B5EF4-FFF2-40B4-BE49-F238E27FC236}">
                <a16:creationId xmlns:a16="http://schemas.microsoft.com/office/drawing/2014/main" id="{EB3EB047-675B-4C68-90BB-12A746E6BA3B}"/>
              </a:ext>
            </a:extLst>
          </p:cNvPr>
          <p:cNvSpPr txBox="1"/>
          <p:nvPr/>
        </p:nvSpPr>
        <p:spPr>
          <a:xfrm>
            <a:off x="1691680" y="6128104"/>
            <a:ext cx="6552728" cy="369332"/>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Fig : Raw Data Characteristics </a:t>
            </a:r>
          </a:p>
        </p:txBody>
      </p:sp>
    </p:spTree>
    <p:extLst>
      <p:ext uri="{BB962C8B-B14F-4D97-AF65-F5344CB8AC3E}">
        <p14:creationId xmlns:p14="http://schemas.microsoft.com/office/powerpoint/2010/main" val="140481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AF73-4DB8-490E-B7D5-1128AB9A145E}"/>
              </a:ext>
            </a:extLst>
          </p:cNvPr>
          <p:cNvSpPr>
            <a:spLocks noGrp="1"/>
          </p:cNvSpPr>
          <p:nvPr>
            <p:ph type="title"/>
          </p:nvPr>
        </p:nvSpPr>
        <p:spPr/>
        <p:txBody>
          <a:bodyPr/>
          <a:lstStyle/>
          <a:p>
            <a:r>
              <a:rPr lang="en-IN" dirty="0"/>
              <a:t>Data Preparation:</a:t>
            </a:r>
          </a:p>
        </p:txBody>
      </p:sp>
      <p:sp>
        <p:nvSpPr>
          <p:cNvPr id="4" name="Content Placeholder 3">
            <a:extLst>
              <a:ext uri="{FF2B5EF4-FFF2-40B4-BE49-F238E27FC236}">
                <a16:creationId xmlns:a16="http://schemas.microsoft.com/office/drawing/2014/main" id="{CA6B9452-333E-4BEF-BAD1-79C01C45C830}"/>
              </a:ext>
            </a:extLst>
          </p:cNvPr>
          <p:cNvSpPr>
            <a:spLocks noGrp="1"/>
          </p:cNvSpPr>
          <p:nvPr>
            <p:ph idx="1"/>
          </p:nvPr>
        </p:nvSpPr>
        <p:spPr/>
        <p:txBody>
          <a:bodyPr/>
          <a:lstStyle/>
          <a:p>
            <a:pPr>
              <a:lnSpc>
                <a:spcPct val="150000"/>
              </a:lnSpc>
            </a:pPr>
            <a:r>
              <a:rPr lang="en-IN" sz="1800" dirty="0"/>
              <a:t>Renaming columns</a:t>
            </a:r>
          </a:p>
          <a:p>
            <a:pPr>
              <a:lnSpc>
                <a:spcPct val="150000"/>
              </a:lnSpc>
            </a:pPr>
            <a:r>
              <a:rPr lang="en-IN" sz="1800" dirty="0"/>
              <a:t>Label Encoding</a:t>
            </a:r>
          </a:p>
          <a:p>
            <a:pPr>
              <a:lnSpc>
                <a:spcPct val="150000"/>
              </a:lnSpc>
            </a:pPr>
            <a:r>
              <a:rPr lang="en-IN" sz="1800" dirty="0"/>
              <a:t>Replacing </a:t>
            </a:r>
            <a:r>
              <a:rPr lang="en-IN" sz="1800" dirty="0" err="1"/>
              <a:t>NaNs</a:t>
            </a:r>
            <a:endParaRPr lang="en-IN" sz="1800" dirty="0"/>
          </a:p>
          <a:p>
            <a:pPr>
              <a:lnSpc>
                <a:spcPct val="150000"/>
              </a:lnSpc>
            </a:pPr>
            <a:r>
              <a:rPr lang="en-IN" sz="1800" dirty="0"/>
              <a:t>Attaching additional data</a:t>
            </a:r>
          </a:p>
          <a:p>
            <a:pPr>
              <a:lnSpc>
                <a:spcPct val="150000"/>
              </a:lnSpc>
            </a:pPr>
            <a:r>
              <a:rPr lang="en-IN" sz="1800" dirty="0"/>
              <a:t>Handling missing values</a:t>
            </a:r>
          </a:p>
          <a:p>
            <a:pPr>
              <a:lnSpc>
                <a:spcPct val="150000"/>
              </a:lnSpc>
            </a:pPr>
            <a:r>
              <a:rPr lang="en-IN" sz="1800" dirty="0"/>
              <a:t>Cross Validation</a:t>
            </a:r>
          </a:p>
          <a:p>
            <a:endParaRPr lang="en-IN" dirty="0"/>
          </a:p>
          <a:p>
            <a:endParaRPr lang="en-IN" dirty="0"/>
          </a:p>
        </p:txBody>
      </p:sp>
    </p:spTree>
    <p:extLst>
      <p:ext uri="{BB962C8B-B14F-4D97-AF65-F5344CB8AC3E}">
        <p14:creationId xmlns:p14="http://schemas.microsoft.com/office/powerpoint/2010/main" val="232222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Handling Missing Values: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normAutofit/>
          </a:bodyPr>
          <a:lstStyle/>
          <a:p>
            <a:endParaRPr lang="en-US" sz="2400" dirty="0"/>
          </a:p>
          <a:p>
            <a:endParaRPr lang="en-US" sz="24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7</a:t>
            </a:fld>
            <a:endParaRPr lang="en-US"/>
          </a:p>
        </p:txBody>
      </p:sp>
      <p:pic>
        <p:nvPicPr>
          <p:cNvPr id="7" name="Picture 6">
            <a:extLst>
              <a:ext uri="{FF2B5EF4-FFF2-40B4-BE49-F238E27FC236}">
                <a16:creationId xmlns:a16="http://schemas.microsoft.com/office/drawing/2014/main" id="{61B8292F-67EC-496C-984B-4B8759BA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363140"/>
            <a:ext cx="5956920" cy="4809060"/>
          </a:xfrm>
          <a:prstGeom prst="rect">
            <a:avLst/>
          </a:prstGeom>
        </p:spPr>
      </p:pic>
      <p:sp>
        <p:nvSpPr>
          <p:cNvPr id="9" name="TextBox 8">
            <a:extLst>
              <a:ext uri="{FF2B5EF4-FFF2-40B4-BE49-F238E27FC236}">
                <a16:creationId xmlns:a16="http://schemas.microsoft.com/office/drawing/2014/main" id="{D0B60225-5088-447A-B3B5-789BDF694DCE}"/>
              </a:ext>
            </a:extLst>
          </p:cNvPr>
          <p:cNvSpPr txBox="1"/>
          <p:nvPr/>
        </p:nvSpPr>
        <p:spPr>
          <a:xfrm>
            <a:off x="1907704" y="6381328"/>
            <a:ext cx="5400600" cy="369332"/>
          </a:xfrm>
          <a:prstGeom prst="rect">
            <a:avLst/>
          </a:prstGeom>
          <a:noFill/>
        </p:spPr>
        <p:txBody>
          <a:bodyPr wrap="square" rtlCol="0">
            <a:spAutoFit/>
          </a:bodyPr>
          <a:lstStyle/>
          <a:p>
            <a:pPr algn="ctr"/>
            <a:r>
              <a:rPr lang="en-IN" b="1" dirty="0">
                <a:solidFill>
                  <a:schemeClr val="bg1"/>
                </a:solidFill>
                <a:cs typeface="Times New Roman" panose="02020603050405020304" pitchFamily="18" charset="0"/>
              </a:rPr>
              <a:t>Fig: </a:t>
            </a:r>
            <a:r>
              <a:rPr lang="en-IN" dirty="0">
                <a:solidFill>
                  <a:schemeClr val="bg1"/>
                </a:solidFill>
                <a:cs typeface="Times New Roman" panose="02020603050405020304" pitchFamily="18" charset="0"/>
              </a:rPr>
              <a:t>Sum of Missing Values in each of the column</a:t>
            </a:r>
            <a:r>
              <a:rPr lang="en-IN" dirty="0">
                <a:solidFill>
                  <a:schemeClr val="bg1"/>
                </a:solidFill>
                <a:latin typeface="Times New Roman" panose="02020603050405020304" pitchFamily="18" charset="0"/>
                <a:cs typeface="Times New Roman" panose="02020603050405020304" pitchFamily="18" charset="0"/>
              </a:rPr>
              <a:t>s</a:t>
            </a:r>
            <a:endParaRPr lang="en-IN"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Finding Missing Value Patterns: </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a:p>
        </p:txBody>
      </p:sp>
      <p:graphicFrame>
        <p:nvGraphicFramePr>
          <p:cNvPr id="8" name="Chart 7" descr="chart design">
            <a:extLst>
              <a:ext uri="{FF2B5EF4-FFF2-40B4-BE49-F238E27FC236}">
                <a16:creationId xmlns:a16="http://schemas.microsoft.com/office/drawing/2014/main" id="{02FFF715-594D-4AD1-8B8B-32F329A373DF}"/>
              </a:ext>
            </a:extLst>
          </p:cNvPr>
          <p:cNvGraphicFramePr/>
          <p:nvPr>
            <p:extLst>
              <p:ext uri="{D42A27DB-BD31-4B8C-83A1-F6EECF244321}">
                <p14:modId xmlns:p14="http://schemas.microsoft.com/office/powerpoint/2010/main" val="2602205658"/>
              </p:ext>
            </p:extLst>
          </p:nvPr>
        </p:nvGraphicFramePr>
        <p:xfrm>
          <a:off x="304800" y="1524000"/>
          <a:ext cx="3810000" cy="4118919"/>
        </p:xfrm>
        <a:graphic>
          <a:graphicData uri="http://schemas.openxmlformats.org/drawingml/2006/chart">
            <c:chart xmlns:c="http://schemas.openxmlformats.org/drawingml/2006/chart" xmlns:r="http://schemas.openxmlformats.org/officeDocument/2006/relationships" r:id="rId3"/>
          </a:graphicData>
        </a:graphic>
      </p:graphicFrame>
      <p:pic>
        <p:nvPicPr>
          <p:cNvPr id="7" name="Content Placeholder 6">
            <a:extLst>
              <a:ext uri="{FF2B5EF4-FFF2-40B4-BE49-F238E27FC236}">
                <a16:creationId xmlns:a16="http://schemas.microsoft.com/office/drawing/2014/main" id="{86843766-38DD-4D4A-AC8F-897E534CEB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94410" y="1628800"/>
            <a:ext cx="8042086" cy="4572000"/>
          </a:xfrm>
        </p:spPr>
      </p:pic>
      <p:sp>
        <p:nvSpPr>
          <p:cNvPr id="9" name="TextBox 8">
            <a:extLst>
              <a:ext uri="{FF2B5EF4-FFF2-40B4-BE49-F238E27FC236}">
                <a16:creationId xmlns:a16="http://schemas.microsoft.com/office/drawing/2014/main" id="{B07607D7-ED1D-404A-A12E-5CD16C2E6DFB}"/>
              </a:ext>
            </a:extLst>
          </p:cNvPr>
          <p:cNvSpPr txBox="1"/>
          <p:nvPr/>
        </p:nvSpPr>
        <p:spPr>
          <a:xfrm>
            <a:off x="1907704" y="6309320"/>
            <a:ext cx="6276176" cy="375485"/>
          </a:xfrm>
          <a:prstGeom prst="rect">
            <a:avLst/>
          </a:prstGeom>
          <a:noFill/>
        </p:spPr>
        <p:txBody>
          <a:bodyPr wrap="square" rtlCol="0">
            <a:spAutoFit/>
          </a:bodyPr>
          <a:lstStyle/>
          <a:p>
            <a:pPr algn="ctr"/>
            <a:r>
              <a:rPr lang="en-IN" b="1" dirty="0">
                <a:solidFill>
                  <a:schemeClr val="bg1"/>
                </a:solidFill>
                <a:cs typeface="Times New Roman" panose="02020603050405020304" pitchFamily="18" charset="0"/>
              </a:rPr>
              <a:t>Fig: </a:t>
            </a:r>
            <a:r>
              <a:rPr lang="en-IN" dirty="0" err="1">
                <a:solidFill>
                  <a:schemeClr val="bg1"/>
                </a:solidFill>
                <a:cs typeface="Times New Roman" panose="02020603050405020304" pitchFamily="18" charset="0"/>
              </a:rPr>
              <a:t>HeatMaps</a:t>
            </a:r>
            <a:r>
              <a:rPr lang="en-IN" dirty="0">
                <a:solidFill>
                  <a:schemeClr val="bg1"/>
                </a:solidFill>
                <a:cs typeface="Times New Roman" panose="02020603050405020304" pitchFamily="18" charset="0"/>
              </a:rPr>
              <a:t> for finding missing value patterns</a:t>
            </a:r>
            <a:endParaRPr lang="en-IN" b="1" dirty="0">
              <a:solidFill>
                <a:schemeClr val="bg1"/>
              </a:solidFill>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680F-DD3B-45ED-A04A-00431EC58328}"/>
              </a:ext>
            </a:extLst>
          </p:cNvPr>
          <p:cNvSpPr>
            <a:spLocks noGrp="1"/>
          </p:cNvSpPr>
          <p:nvPr>
            <p:ph type="title"/>
          </p:nvPr>
        </p:nvSpPr>
        <p:spPr>
          <a:xfrm>
            <a:off x="457200" y="365395"/>
            <a:ext cx="4906888" cy="799306"/>
          </a:xfrm>
        </p:spPr>
        <p:txBody>
          <a:bodyPr/>
          <a:lstStyle/>
          <a:p>
            <a:r>
              <a:rPr lang="en-IN" dirty="0"/>
              <a:t>Imputation Methods Used:</a:t>
            </a:r>
          </a:p>
        </p:txBody>
      </p:sp>
      <p:sp>
        <p:nvSpPr>
          <p:cNvPr id="3" name="Content Placeholder 2">
            <a:extLst>
              <a:ext uri="{FF2B5EF4-FFF2-40B4-BE49-F238E27FC236}">
                <a16:creationId xmlns:a16="http://schemas.microsoft.com/office/drawing/2014/main" id="{C16003F5-AB0F-440A-8467-335311B3584F}"/>
              </a:ext>
            </a:extLst>
          </p:cNvPr>
          <p:cNvSpPr>
            <a:spLocks noGrp="1"/>
          </p:cNvSpPr>
          <p:nvPr>
            <p:ph idx="1"/>
          </p:nvPr>
        </p:nvSpPr>
        <p:spPr/>
        <p:txBody>
          <a:bodyPr>
            <a:normAutofit/>
          </a:bodyPr>
          <a:lstStyle/>
          <a:p>
            <a:pPr>
              <a:lnSpc>
                <a:spcPct val="150000"/>
              </a:lnSpc>
            </a:pPr>
            <a:r>
              <a:rPr lang="en-IN" sz="1800" dirty="0" err="1"/>
              <a:t>fillna</a:t>
            </a:r>
            <a:r>
              <a:rPr lang="en-IN" sz="1800" dirty="0"/>
              <a:t>(method=‘</a:t>
            </a:r>
            <a:r>
              <a:rPr lang="en-IN" sz="1800" dirty="0" err="1"/>
              <a:t>ffill</a:t>
            </a:r>
            <a:r>
              <a:rPr lang="en-IN" sz="1800" dirty="0"/>
              <a:t>’):</a:t>
            </a:r>
          </a:p>
          <a:p>
            <a:pPr lvl="1">
              <a:lnSpc>
                <a:spcPct val="150000"/>
              </a:lnSpc>
            </a:pPr>
            <a:r>
              <a:rPr lang="en-IN" sz="1600" dirty="0"/>
              <a:t>Propagates the previous value forward.</a:t>
            </a:r>
          </a:p>
          <a:p>
            <a:pPr>
              <a:lnSpc>
                <a:spcPct val="150000"/>
              </a:lnSpc>
            </a:pPr>
            <a:r>
              <a:rPr lang="en-IN" sz="1800" dirty="0"/>
              <a:t>KNN with k=3:</a:t>
            </a:r>
          </a:p>
          <a:p>
            <a:pPr lvl="1">
              <a:lnSpc>
                <a:spcPct val="150000"/>
              </a:lnSpc>
            </a:pPr>
            <a:r>
              <a:rPr lang="en-IN" sz="1600" dirty="0"/>
              <a:t>Considers the k nearest(in terms of characteristics) records for filling up missing values.</a:t>
            </a:r>
          </a:p>
        </p:txBody>
      </p:sp>
    </p:spTree>
    <p:extLst>
      <p:ext uri="{BB962C8B-B14F-4D97-AF65-F5344CB8AC3E}">
        <p14:creationId xmlns:p14="http://schemas.microsoft.com/office/powerpoint/2010/main" val="195204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Reporting progress or status presentation</Template>
  <TotalTime>2366</TotalTime>
  <Words>437</Words>
  <Application>Microsoft Office PowerPoint</Application>
  <PresentationFormat>On-screen Show (4:3)</PresentationFormat>
  <Paragraphs>76</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 UI</vt:lpstr>
      <vt:lpstr>Times New Roman</vt:lpstr>
      <vt:lpstr>Wingdings 2</vt:lpstr>
      <vt:lpstr>Verve</vt:lpstr>
      <vt:lpstr>  Analyze Engine Configurations Based on AutoMobile Engine Dataset </vt:lpstr>
      <vt:lpstr>Agenda: </vt:lpstr>
      <vt:lpstr>Problem Understanding:</vt:lpstr>
      <vt:lpstr>PowerPoint Presentation</vt:lpstr>
      <vt:lpstr>Raw Data Characteristics:</vt:lpstr>
      <vt:lpstr>Data Preparation:</vt:lpstr>
      <vt:lpstr>Handling Missing Values:</vt:lpstr>
      <vt:lpstr>Finding Missing Value Patterns: </vt:lpstr>
      <vt:lpstr>Imputation Methods Used:</vt:lpstr>
      <vt:lpstr>Model Building</vt:lpstr>
      <vt:lpstr>Hyper Parameter Tuning for SVM:</vt:lpstr>
      <vt:lpstr>Random Forest Model:</vt:lpstr>
      <vt:lpstr>Other used models:</vt:lpstr>
      <vt:lpstr>Data Insights</vt:lpstr>
      <vt:lpstr>How does Number of Cylinders affect TestA results ?</vt:lpstr>
      <vt:lpstr>How does Number of Cylinders affect TestB results ?</vt:lpstr>
      <vt:lpstr>How does Number of Cylinders affect Bench Test results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MYERS BRIGGS PERSONALITY TYPE (MBTI)</dc:title>
  <dc:creator>Mounika Kanakanti</dc:creator>
  <cp:lastModifiedBy>Mounika Kanakanti</cp:lastModifiedBy>
  <cp:revision>46</cp:revision>
  <dcterms:created xsi:type="dcterms:W3CDTF">2018-02-23T05:08:28Z</dcterms:created>
  <dcterms:modified xsi:type="dcterms:W3CDTF">2018-03-17T05:16:49Z</dcterms:modified>
</cp:coreProperties>
</file>