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7" r:id="rId2"/>
    <p:sldId id="379" r:id="rId3"/>
    <p:sldId id="361" r:id="rId4"/>
    <p:sldId id="362" r:id="rId5"/>
    <p:sldId id="382" r:id="rId6"/>
    <p:sldId id="341" r:id="rId7"/>
    <p:sldId id="383" r:id="rId8"/>
    <p:sldId id="384" r:id="rId9"/>
    <p:sldId id="385" r:id="rId10"/>
    <p:sldId id="386" r:id="rId11"/>
    <p:sldId id="331" r:id="rId12"/>
    <p:sldId id="381" r:id="rId13"/>
    <p:sldId id="388" r:id="rId14"/>
    <p:sldId id="390" r:id="rId15"/>
    <p:sldId id="391" r:id="rId16"/>
    <p:sldId id="380" r:id="rId17"/>
    <p:sldId id="392" r:id="rId18"/>
    <p:sldId id="393" r:id="rId19"/>
    <p:sldId id="394" r:id="rId20"/>
    <p:sldId id="378" r:id="rId21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77"/>
            <p14:sldId id="379"/>
          </p14:sldIdLst>
        </p14:section>
        <p14:section name="SLIDE STARTERS" id="{ACC24B29-0CC7-491A-A98A-CF7CBDBE501E}">
          <p14:sldIdLst>
            <p14:sldId id="361"/>
            <p14:sldId id="362"/>
            <p14:sldId id="382"/>
            <p14:sldId id="341"/>
            <p14:sldId id="383"/>
            <p14:sldId id="384"/>
            <p14:sldId id="385"/>
            <p14:sldId id="386"/>
            <p14:sldId id="331"/>
            <p14:sldId id="381"/>
            <p14:sldId id="388"/>
            <p14:sldId id="390"/>
            <p14:sldId id="391"/>
            <p14:sldId id="380"/>
            <p14:sldId id="392"/>
            <p14:sldId id="393"/>
            <p14:sldId id="394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1228" autoAdjust="0"/>
  </p:normalViewPr>
  <p:slideViewPr>
    <p:cSldViewPr snapToGrid="0">
      <p:cViewPr varScale="1">
        <p:scale>
          <a:sx n="66" d="100"/>
          <a:sy n="66" d="100"/>
        </p:scale>
        <p:origin x="858" y="210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3/22/2018 5:38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096269-19E3-47F9-85CF-03F407599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97" y="-148399"/>
            <a:ext cx="12502013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0197" y="-148399"/>
            <a:ext cx="12502013" cy="6978905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8713442" y="5000892"/>
            <a:ext cx="3478557" cy="1343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Mounika Kanakanti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Batch – 33 (1528)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54950" y="740796"/>
            <a:ext cx="10892737" cy="1920526"/>
          </a:xfrm>
        </p:spPr>
        <p:txBody>
          <a:bodyPr/>
          <a:lstStyle/>
          <a:p>
            <a:r>
              <a:rPr lang="en-US" sz="6600" dirty="0"/>
              <a:t>Personality Type Indicator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052B37-B333-4A48-84B2-3387C93C5A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3969" y="343142"/>
            <a:ext cx="8726488" cy="535531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Flowchart for Slang and Spell Check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D0DC4-1084-462C-A785-A6441C33B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9" y="1059992"/>
            <a:ext cx="11294625" cy="5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1878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-307720" y="373063"/>
            <a:ext cx="6096000" cy="535531"/>
          </a:xfrm>
        </p:spPr>
        <p:txBody>
          <a:bodyPr/>
          <a:lstStyle/>
          <a:p>
            <a:r>
              <a:rPr lang="en-US" sz="3200" b="1" dirty="0" err="1">
                <a:latin typeface="+mn-lt"/>
              </a:rPr>
              <a:t>Analysing</a:t>
            </a:r>
            <a:r>
              <a:rPr lang="en-US" sz="3200" b="1" dirty="0">
                <a:latin typeface="+mn-lt"/>
              </a:rPr>
              <a:t> Word Counts: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ACD6A-BFD3-4DAC-828C-25AD03C2D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80" y="839991"/>
            <a:ext cx="5995741" cy="1690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CC0ED-D857-4D15-8A2C-315CB3DF89C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99" y="2638651"/>
            <a:ext cx="6191822" cy="384628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48522F-B4D5-41EF-8C06-CDBE29946B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2535" y="1844912"/>
            <a:ext cx="5053891" cy="232371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dirty="0"/>
              <a:t>The size of the corpus made the function to work really long.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  <a:p>
            <a:pPr algn="just">
              <a:lnSpc>
                <a:spcPct val="100000"/>
              </a:lnSpc>
            </a:pPr>
            <a:r>
              <a:rPr lang="en-IN" sz="2400" dirty="0"/>
              <a:t>Solution: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Deep Spelling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4114400"/>
            <a:ext cx="11660405" cy="625641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chemeClr val="accent1"/>
                </a:solidFill>
              </a:rPr>
              <a:t>Methods Used: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805" y="3138111"/>
            <a:ext cx="11658600" cy="105693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/>
              <a:t>Many Machine Learning algorithms and almost all Deep Learning Architectures are incapable of processing </a:t>
            </a:r>
            <a:r>
              <a:rPr lang="en-IN" sz="2000" i="1" dirty="0"/>
              <a:t>strings </a:t>
            </a:r>
            <a:r>
              <a:rPr lang="en-IN" sz="2000" dirty="0"/>
              <a:t>or </a:t>
            </a:r>
            <a:r>
              <a:rPr lang="en-IN" sz="2000" i="1" dirty="0"/>
              <a:t>plain text </a:t>
            </a:r>
            <a:r>
              <a:rPr lang="en-IN" sz="2000" dirty="0"/>
              <a:t>in their raw form.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022451" y="530321"/>
            <a:ext cx="4147097" cy="590931"/>
          </a:xfrm>
        </p:spPr>
        <p:txBody>
          <a:bodyPr/>
          <a:lstStyle/>
          <a:p>
            <a:r>
              <a:rPr lang="en-US" sz="3600" dirty="0"/>
              <a:t>Feature Extraction</a:t>
            </a: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F6EBBAA-CEE3-425C-8DBC-A00E6E014EFB}"/>
              </a:ext>
            </a:extLst>
          </p:cNvPr>
          <p:cNvSpPr txBox="1">
            <a:spLocks/>
          </p:cNvSpPr>
          <p:nvPr/>
        </p:nvSpPr>
        <p:spPr>
          <a:xfrm>
            <a:off x="902" y="2452900"/>
            <a:ext cx="11660405" cy="625641"/>
          </a:xfrm>
          <a:prstGeom prst="rect">
            <a:avLst/>
          </a:prstGeom>
        </p:spPr>
        <p:txBody>
          <a:bodyPr vert="horz" wrap="square" lIns="457200" tIns="45720" rIns="45720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algn="just"/>
            <a:r>
              <a:rPr lang="en-IN" sz="3200" dirty="0">
                <a:solidFill>
                  <a:schemeClr val="accent1"/>
                </a:solidFill>
              </a:rPr>
              <a:t>Why convert text to features?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245669D-6844-4DD9-85EB-58A3E81A5AE4}"/>
              </a:ext>
            </a:extLst>
          </p:cNvPr>
          <p:cNvSpPr txBox="1">
            <a:spLocks/>
          </p:cNvSpPr>
          <p:nvPr/>
        </p:nvSpPr>
        <p:spPr>
          <a:xfrm>
            <a:off x="266699" y="4658554"/>
            <a:ext cx="11658600" cy="2323713"/>
          </a:xfrm>
          <a:prstGeom prst="rect">
            <a:avLst/>
          </a:prstGeom>
        </p:spPr>
        <p:txBody>
          <a:bodyPr vert="horz" wrap="square" lIns="457200" tIns="45720" rIns="45720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TF – IDF Vectorizer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Word2Vec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CNN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052B37-B333-4A48-84B2-3387C93C5A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-785329" y="349477"/>
            <a:ext cx="6097556" cy="53553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TF – IDF Vectorizer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AA865-EA0D-454F-A402-0218DD534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9" y="1930369"/>
            <a:ext cx="10794982" cy="4578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7D3C9-148A-4F21-83F1-A61A6885D59C}"/>
              </a:ext>
            </a:extLst>
          </p:cNvPr>
          <p:cNvSpPr txBox="1"/>
          <p:nvPr/>
        </p:nvSpPr>
        <p:spPr>
          <a:xfrm>
            <a:off x="656789" y="1053745"/>
            <a:ext cx="10577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Converts text to numeric vectors by considering the term frequencies and inverse document frequency.</a:t>
            </a:r>
          </a:p>
        </p:txBody>
      </p:sp>
    </p:spTree>
    <p:extLst>
      <p:ext uri="{BB962C8B-B14F-4D97-AF65-F5344CB8AC3E}">
        <p14:creationId xmlns:p14="http://schemas.microsoft.com/office/powerpoint/2010/main" val="156789045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052B37-B333-4A48-84B2-3387C93C5A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7128" y="499003"/>
            <a:ext cx="7026472" cy="53553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Model Building Using TF - IDF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58A05-A57B-4C1A-80DC-AA909C9E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0" y="1251912"/>
            <a:ext cx="10577899" cy="3378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5857DB-66D5-476B-8DAD-43EAFE091AD0}"/>
              </a:ext>
            </a:extLst>
          </p:cNvPr>
          <p:cNvSpPr txBox="1"/>
          <p:nvPr/>
        </p:nvSpPr>
        <p:spPr>
          <a:xfrm>
            <a:off x="3700364" y="5013634"/>
            <a:ext cx="95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Fig: Naive Bayes Classifier in Python</a:t>
            </a:r>
          </a:p>
        </p:txBody>
      </p:sp>
    </p:spTree>
    <p:extLst>
      <p:ext uri="{BB962C8B-B14F-4D97-AF65-F5344CB8AC3E}">
        <p14:creationId xmlns:p14="http://schemas.microsoft.com/office/powerpoint/2010/main" val="42092352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052B37-B333-4A48-84B2-3387C93C5A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-1264300" y="428259"/>
            <a:ext cx="6097556" cy="53553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Contd..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7D3C9-148A-4F21-83F1-A61A6885D59C}"/>
              </a:ext>
            </a:extLst>
          </p:cNvPr>
          <p:cNvSpPr txBox="1"/>
          <p:nvPr/>
        </p:nvSpPr>
        <p:spPr>
          <a:xfrm>
            <a:off x="1280458" y="4603297"/>
            <a:ext cx="1057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Fig : SVM using TF – IDF Features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9EE2C-3351-496A-BA20-898B8D48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9" y="1295047"/>
            <a:ext cx="10374514" cy="2849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0E994-4C05-467B-B2EC-61EA061902D0}"/>
              </a:ext>
            </a:extLst>
          </p:cNvPr>
          <p:cNvSpPr txBox="1"/>
          <p:nvPr/>
        </p:nvSpPr>
        <p:spPr>
          <a:xfrm>
            <a:off x="1280458" y="5326743"/>
            <a:ext cx="983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SVM performed better when compared to Naïve Bayes Classifier with an accuracy of 65%.</a:t>
            </a:r>
          </a:p>
        </p:txBody>
      </p:sp>
    </p:spTree>
    <p:extLst>
      <p:ext uri="{BB962C8B-B14F-4D97-AF65-F5344CB8AC3E}">
        <p14:creationId xmlns:p14="http://schemas.microsoft.com/office/powerpoint/2010/main" val="44925598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408362" y="5335071"/>
            <a:ext cx="8097838" cy="646331"/>
          </a:xfrm>
        </p:spPr>
        <p:txBody>
          <a:bodyPr/>
          <a:lstStyle/>
          <a:p>
            <a:r>
              <a:rPr lang="en-US" dirty="0"/>
              <a:t>—</a:t>
            </a:r>
            <a:r>
              <a:rPr lang="en-IN" dirty="0"/>
              <a:t> JR FIRTH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799" y="2718036"/>
            <a:ext cx="11658600" cy="1421928"/>
          </a:xfrm>
        </p:spPr>
        <p:txBody>
          <a:bodyPr/>
          <a:lstStyle/>
          <a:p>
            <a:pPr marL="64008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“You Shall Know a Word </a:t>
            </a:r>
            <a:r>
              <a:rPr lang="en-IN" i="1" dirty="0">
                <a:solidFill>
                  <a:schemeClr val="tx1"/>
                </a:solidFill>
              </a:rPr>
              <a:t>By The Company it Keeps</a:t>
            </a:r>
            <a:r>
              <a:rPr lang="en-IN" dirty="0">
                <a:solidFill>
                  <a:schemeClr val="tx1"/>
                </a:solidFill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052B37-B333-4A48-84B2-3387C93C5A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4964" y="284526"/>
            <a:ext cx="7026472" cy="535531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Word2Vec: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857DB-66D5-476B-8DAD-43EAFE091AD0}"/>
              </a:ext>
            </a:extLst>
          </p:cNvPr>
          <p:cNvSpPr txBox="1"/>
          <p:nvPr/>
        </p:nvSpPr>
        <p:spPr>
          <a:xfrm>
            <a:off x="3889050" y="2183874"/>
            <a:ext cx="95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Fig: Creating Word2Vec Embeddings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D5CD9-B323-4601-B241-A1953991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78" y="977604"/>
            <a:ext cx="11025019" cy="12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1F066-69C7-4B90-AD5C-59D76A2AB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4" y="2655353"/>
            <a:ext cx="10662071" cy="3829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89B604-0A98-40A2-ADD4-3AECB5323796}"/>
              </a:ext>
            </a:extLst>
          </p:cNvPr>
          <p:cNvSpPr txBox="1"/>
          <p:nvPr/>
        </p:nvSpPr>
        <p:spPr>
          <a:xfrm>
            <a:off x="3062514" y="6484937"/>
            <a:ext cx="680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Fig : Sample Word Embedding</a:t>
            </a:r>
          </a:p>
        </p:txBody>
      </p:sp>
    </p:spTree>
    <p:extLst>
      <p:ext uri="{BB962C8B-B14F-4D97-AF65-F5344CB8AC3E}">
        <p14:creationId xmlns:p14="http://schemas.microsoft.com/office/powerpoint/2010/main" val="2416350416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052B37-B333-4A48-84B2-3387C93C5A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0" y="515359"/>
            <a:ext cx="11197821" cy="535531"/>
          </a:xfrm>
        </p:spPr>
        <p:txBody>
          <a:bodyPr/>
          <a:lstStyle/>
          <a:p>
            <a:r>
              <a:rPr lang="en-IN" sz="3200" b="1" dirty="0">
                <a:latin typeface="+mn-lt"/>
                <a:cs typeface="Segoe UI Semilight" panose="020B0402040204020203" pitchFamily="34" charset="0"/>
              </a:rPr>
              <a:t>Averaging Word Embeddings for each Document: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857DB-66D5-476B-8DAD-43EAFE091AD0}"/>
              </a:ext>
            </a:extLst>
          </p:cNvPr>
          <p:cNvSpPr txBox="1"/>
          <p:nvPr/>
        </p:nvSpPr>
        <p:spPr>
          <a:xfrm>
            <a:off x="3700364" y="5013634"/>
            <a:ext cx="95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Fig: Naive Bayes Classifier in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15588-BF1E-4B05-814A-F496FB8B2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" y="1197882"/>
            <a:ext cx="11094401" cy="546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4262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052B37-B333-4A48-84B2-3387C93C5A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050" y="469192"/>
            <a:ext cx="7026472" cy="535531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Future Scope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6C303-7A4B-4532-91D4-902B46FB7D6E}"/>
              </a:ext>
            </a:extLst>
          </p:cNvPr>
          <p:cNvSpPr txBox="1"/>
          <p:nvPr/>
        </p:nvSpPr>
        <p:spPr>
          <a:xfrm>
            <a:off x="957943" y="1465943"/>
            <a:ext cx="110018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Implementing Deep Learning for Cleaning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Improving Word2Vec Embeddings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Dimensionality Reduction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Working on </a:t>
            </a:r>
            <a:r>
              <a:rPr lang="en-IN" sz="2000" dirty="0" err="1"/>
              <a:t>Hypotheis</a:t>
            </a:r>
            <a:r>
              <a:rPr lang="en-IN" sz="2000" dirty="0"/>
              <a:t> Testing of Problem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Finding patterns between different personality types.</a:t>
            </a:r>
          </a:p>
        </p:txBody>
      </p:sp>
    </p:spTree>
    <p:extLst>
      <p:ext uri="{BB962C8B-B14F-4D97-AF65-F5344CB8AC3E}">
        <p14:creationId xmlns:p14="http://schemas.microsoft.com/office/powerpoint/2010/main" val="197690647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23371" y="1416141"/>
            <a:ext cx="12213771" cy="201285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“</a:t>
            </a:r>
            <a:r>
              <a:rPr lang="en-IN" sz="3200" dirty="0">
                <a:solidFill>
                  <a:schemeClr val="bg1"/>
                </a:solidFill>
              </a:rPr>
              <a:t>"It is up to each person to recognize his or her true preferences."</a:t>
            </a:r>
          </a:p>
          <a:p>
            <a:pPr algn="ctr">
              <a:lnSpc>
                <a:spcPct val="150000"/>
              </a:lnSpc>
            </a:pPr>
            <a:r>
              <a:rPr lang="en-IN" sz="3200" dirty="0">
                <a:solidFill>
                  <a:schemeClr val="bg1"/>
                </a:solidFill>
              </a:rPr>
              <a:t>			                                                   - Isabel Briggs Myers</a:t>
            </a:r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030D9-4D86-4B41-BBD8-F01F34D6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3" y="3139917"/>
            <a:ext cx="5834743" cy="35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42222" y="2601571"/>
            <a:ext cx="9107555" cy="2308324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72295" y="2278285"/>
            <a:ext cx="3714704" cy="2650982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What is its purpose?</a:t>
            </a:r>
          </a:p>
          <a:p>
            <a:pPr lvl="1"/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make the theory of psychological types understandable and useful in people’s lives.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3940030" y="2278285"/>
            <a:ext cx="4218208" cy="457971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What does it do?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Divides people into 16 types, based on the combination of traits they fall into.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Extroversion(E) vs Introversion (I)</a:t>
            </a:r>
          </a:p>
          <a:p>
            <a:pPr marL="3429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Sensing(S) vs Intuition (N)</a:t>
            </a:r>
          </a:p>
          <a:p>
            <a:pPr marL="3429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Thinking (T) vs Feeling (F)</a:t>
            </a:r>
          </a:p>
          <a:p>
            <a:pPr marL="3429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Judging (J) vs Perceiving (P)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278285"/>
            <a:ext cx="3773077" cy="280487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Where is it used?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Day to day lives or business world for career counselling, developing management styles, team building and conflict management.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3782" y="273479"/>
            <a:ext cx="2775221" cy="535531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978729"/>
          </a:xfrm>
        </p:spPr>
        <p:txBody>
          <a:bodyPr/>
          <a:lstStyle/>
          <a:p>
            <a:r>
              <a:rPr lang="en-US" sz="3200" dirty="0"/>
              <a:t>MBTI (</a:t>
            </a:r>
            <a:r>
              <a:rPr lang="en-US" sz="3200" dirty="0" err="1"/>
              <a:t>Myerrs</a:t>
            </a:r>
            <a:r>
              <a:rPr lang="en-US" sz="3200" dirty="0"/>
              <a:t> Briggs Personality Indicator) – a tool to assess personality types.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7494" y="3073492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53136" y="3055204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4523" y="3091780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8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8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8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44888" y="361082"/>
            <a:ext cx="4376615" cy="646331"/>
          </a:xfrm>
        </p:spPr>
        <p:txBody>
          <a:bodyPr/>
          <a:lstStyle/>
          <a:p>
            <a:r>
              <a:rPr lang="en-US" sz="4000" dirty="0"/>
              <a:t>The Problem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!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5C2E99-F8E2-4C96-A00B-940A9EF0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96" y="2599508"/>
            <a:ext cx="11660405" cy="1200329"/>
          </a:xfrm>
        </p:spPr>
        <p:txBody>
          <a:bodyPr/>
          <a:lstStyle/>
          <a:p>
            <a:r>
              <a:rPr lang="en-IN" sz="3200" dirty="0"/>
              <a:t>How much can we trust these given personality types?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D573-0392-4C57-B4A1-7CCAC2968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655" y="2392072"/>
            <a:ext cx="5598016" cy="4819781"/>
          </a:xfrm>
        </p:spPr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dataset contains over 8600 rows of data, on each row is a person’s: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Type (This persons 4 letter MBTI code/type)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section of each of the last 50 things they have posted (Each entry separated by "|||" (3 pipe characters))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3F5CE9-DE4C-4203-9066-0B32E43E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852"/>
            <a:ext cx="4083304" cy="914096"/>
          </a:xfrm>
        </p:spPr>
        <p:txBody>
          <a:bodyPr/>
          <a:lstStyle/>
          <a:p>
            <a:r>
              <a:rPr lang="en-IN" b="1" dirty="0"/>
              <a:t>MBTI Dataset: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A75EB-1E38-4085-B577-13F62E388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198B8F-5003-4217-8D4C-6B0825C0AA9F}"/>
              </a:ext>
            </a:extLst>
          </p:cNvPr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E5738-B53F-475C-B308-E3ADFE7462B3}"/>
              </a:ext>
            </a:extLst>
          </p:cNvPr>
          <p:cNvSpPr txBox="1"/>
          <p:nvPr/>
        </p:nvSpPr>
        <p:spPr>
          <a:xfrm>
            <a:off x="1295473" y="461755"/>
            <a:ext cx="3328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MBTI Dataset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732042-F1EE-48A4-AA74-2606D040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41" y="694899"/>
            <a:ext cx="5410753" cy="57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3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052B37-B333-4A48-84B2-3387C93C5A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-132186" y="596220"/>
            <a:ext cx="6097556" cy="53553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Distribution of Classes: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51EEC9-6B6B-4F9E-8608-ABAAF2CC5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9" y="1443005"/>
            <a:ext cx="10513735" cy="42266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2587DB-F423-4DCB-AB13-336C6B558F95}"/>
              </a:ext>
            </a:extLst>
          </p:cNvPr>
          <p:cNvSpPr txBox="1"/>
          <p:nvPr/>
        </p:nvSpPr>
        <p:spPr>
          <a:xfrm>
            <a:off x="1600686" y="5892644"/>
            <a:ext cx="96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classes are really imbalanced.</a:t>
            </a:r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7F3539-DA79-40E3-9E2B-EC295C41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EA658-4BEA-404B-8F4B-FA4A5782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1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052B37-B333-4A48-84B2-3387C93C5A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-785329" y="349477"/>
            <a:ext cx="6097556" cy="53553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Handling URLs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7D2F5-7A10-4368-9DFC-CDF739C0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" y="1059992"/>
            <a:ext cx="11234057" cy="56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982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052B37-B333-4A48-84B2-3387C93C5A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256" y="266541"/>
            <a:ext cx="6097556" cy="535531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Contd..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984E9-AD73-492F-A874-41E5A2AF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6" y="1059991"/>
            <a:ext cx="11129753" cy="55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733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3287</TotalTime>
  <Words>501</Words>
  <Application>Microsoft Office PowerPoint</Application>
  <PresentationFormat>Widescreen</PresentationFormat>
  <Paragraphs>95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Personality Type Indicator</vt:lpstr>
      <vt:lpstr>PowerPoint Presentation</vt:lpstr>
      <vt:lpstr>Introduction</vt:lpstr>
      <vt:lpstr>How much can we trust these given personality types?</vt:lpstr>
      <vt:lpstr>MBTI Dataset: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subject/>
  <dc:creator>Mounika Kanakanti</dc:creator>
  <cp:keywords/>
  <dc:description/>
  <cp:lastModifiedBy>Mounika Kanakanti</cp:lastModifiedBy>
  <cp:revision>24</cp:revision>
  <dcterms:created xsi:type="dcterms:W3CDTF">2018-03-06T04:27:15Z</dcterms:created>
  <dcterms:modified xsi:type="dcterms:W3CDTF">2018-03-22T07:47:26Z</dcterms:modified>
  <cp:category/>
</cp:coreProperties>
</file>