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7" r:id="rId2"/>
    <p:sldId id="258" r:id="rId3"/>
    <p:sldId id="270" r:id="rId4"/>
    <p:sldId id="284" r:id="rId5"/>
    <p:sldId id="262" r:id="rId6"/>
    <p:sldId id="271" r:id="rId7"/>
    <p:sldId id="272" r:id="rId8"/>
    <p:sldId id="274" r:id="rId9"/>
    <p:sldId id="259" r:id="rId10"/>
    <p:sldId id="273" r:id="rId11"/>
    <p:sldId id="263" r:id="rId12"/>
    <p:sldId id="276" r:id="rId13"/>
    <p:sldId id="277" r:id="rId14"/>
    <p:sldId id="282" r:id="rId15"/>
    <p:sldId id="278" r:id="rId16"/>
    <p:sldId id="280" r:id="rId17"/>
    <p:sldId id="281"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B35D5B-6052-45EE-827E-8CAF48039BBB}" v="2" dt="2025-01-10T05:15:24.303"/>
  </p1510:revLst>
</p1510:revInfo>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529" autoAdjust="0"/>
  </p:normalViewPr>
  <p:slideViewPr>
    <p:cSldViewPr snapToGrid="0">
      <p:cViewPr varScale="1">
        <p:scale>
          <a:sx n="77" d="100"/>
          <a:sy n="77" d="100"/>
        </p:scale>
        <p:origin x="912" y="6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Naga Sai Phani Chandra Nakka" userId="8b2039802cec08d1" providerId="LiveId" clId="{6BB35D5B-6052-45EE-827E-8CAF48039BBB}"/>
    <pc:docChg chg="undo custSel addSld delSld modSld sldOrd">
      <pc:chgData name="Sri Naga Sai Phani Chandra Nakka" userId="8b2039802cec08d1" providerId="LiveId" clId="{6BB35D5B-6052-45EE-827E-8CAF48039BBB}" dt="2025-01-10T05:49:03.744" v="265"/>
      <pc:docMkLst>
        <pc:docMk/>
      </pc:docMkLst>
      <pc:sldChg chg="ord">
        <pc:chgData name="Sri Naga Sai Phani Chandra Nakka" userId="8b2039802cec08d1" providerId="LiveId" clId="{6BB35D5B-6052-45EE-827E-8CAF48039BBB}" dt="2025-01-10T05:49:03.744" v="265"/>
        <pc:sldMkLst>
          <pc:docMk/>
          <pc:sldMk cId="1721639602" sldId="274"/>
        </pc:sldMkLst>
      </pc:sldChg>
      <pc:sldChg chg="del">
        <pc:chgData name="Sri Naga Sai Phani Chandra Nakka" userId="8b2039802cec08d1" providerId="LiveId" clId="{6BB35D5B-6052-45EE-827E-8CAF48039BBB}" dt="2025-01-10T05:23:45.270" v="261" actId="2696"/>
        <pc:sldMkLst>
          <pc:docMk/>
          <pc:sldMk cId="2242013620" sldId="283"/>
        </pc:sldMkLst>
      </pc:sldChg>
      <pc:sldChg chg="modSp new mod ord">
        <pc:chgData name="Sri Naga Sai Phani Chandra Nakka" userId="8b2039802cec08d1" providerId="LiveId" clId="{6BB35D5B-6052-45EE-827E-8CAF48039BBB}" dt="2025-01-10T05:47:23.849" v="263"/>
        <pc:sldMkLst>
          <pc:docMk/>
          <pc:sldMk cId="3420233107" sldId="284"/>
        </pc:sldMkLst>
        <pc:spChg chg="mod">
          <ac:chgData name="Sri Naga Sai Phani Chandra Nakka" userId="8b2039802cec08d1" providerId="LiveId" clId="{6BB35D5B-6052-45EE-827E-8CAF48039BBB}" dt="2025-01-10T05:13:15.715" v="39" actId="20577"/>
          <ac:spMkLst>
            <pc:docMk/>
            <pc:sldMk cId="3420233107" sldId="284"/>
            <ac:spMk id="2" creationId="{5F1A36A1-1A4A-BA4C-2EA9-8EF265840611}"/>
          </ac:spMkLst>
        </pc:spChg>
        <pc:spChg chg="mod">
          <ac:chgData name="Sri Naga Sai Phani Chandra Nakka" userId="8b2039802cec08d1" providerId="LiveId" clId="{6BB35D5B-6052-45EE-827E-8CAF48039BBB}" dt="2025-01-10T05:18:44.225" v="260" actId="20577"/>
          <ac:spMkLst>
            <pc:docMk/>
            <pc:sldMk cId="3420233107" sldId="284"/>
            <ac:spMk id="3" creationId="{9C6BF0F0-5142-984D-707C-141242E3688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1/10/2025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1/10/2025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9A179D-2D27-49E2-B022-8EDDA2EFE682}" type="slidenum">
              <a:rPr lang="en-US" smtClean="0"/>
              <a:t>15</a:t>
            </a:fld>
            <a:endParaRPr lang="en-US"/>
          </a:p>
        </p:txBody>
      </p:sp>
    </p:spTree>
    <p:extLst>
      <p:ext uri="{BB962C8B-B14F-4D97-AF65-F5344CB8AC3E}">
        <p14:creationId xmlns:p14="http://schemas.microsoft.com/office/powerpoint/2010/main" val="2342377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ECA13-A031-A61B-415F-69829E3446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B7EBDC-726C-1CE4-8347-6977365944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DD1FB7-98F0-08BC-865E-3F49996A6218}"/>
              </a:ext>
            </a:extLst>
          </p:cNvPr>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a:extLst>
              <a:ext uri="{FF2B5EF4-FFF2-40B4-BE49-F238E27FC236}">
                <a16:creationId xmlns:a16="http://schemas.microsoft.com/office/drawing/2014/main" id="{C2080A9A-D603-4408-1851-C2FE124C7223}"/>
              </a:ext>
            </a:extLst>
          </p:cNvPr>
          <p:cNvSpPr>
            <a:spLocks noGrp="1"/>
          </p:cNvSpPr>
          <p:nvPr>
            <p:ph type="sldNum" sz="quarter" idx="10"/>
          </p:nvPr>
        </p:nvSpPr>
        <p:spPr/>
        <p:txBody>
          <a:bodyPr/>
          <a:lstStyle/>
          <a:p>
            <a:fld id="{1B9A179D-2D27-49E2-B022-8EDDA2EFE682}" type="slidenum">
              <a:rPr lang="en-US" smtClean="0"/>
              <a:t>18</a:t>
            </a:fld>
            <a:endParaRPr lang="en-US"/>
          </a:p>
        </p:txBody>
      </p:sp>
    </p:spTree>
    <p:extLst>
      <p:ext uri="{BB962C8B-B14F-4D97-AF65-F5344CB8AC3E}">
        <p14:creationId xmlns:p14="http://schemas.microsoft.com/office/powerpoint/2010/main" val="1327733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1/10/2025</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1/10/2025</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1/10/2025</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1/10/2025</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1/10/2025</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1/10/2025</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t>1/10/2025</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t>1/10/2025</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t>1/10/2025</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1/10/2025</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1/10/2025</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rchive.ics.uci.edu/dataset/544/estimation+of+obesity+levels+based+on+eating+habits+and+physical+condi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47" y="852141"/>
            <a:ext cx="6217920" cy="2560320"/>
          </a:xfrm>
        </p:spPr>
        <p:txBody>
          <a:bodyPr>
            <a:normAutofit fontScale="90000"/>
          </a:bodyPr>
          <a:lstStyle/>
          <a:p>
            <a:pPr algn="ctr"/>
            <a:r>
              <a:rPr lang="en-US" dirty="0">
                <a:solidFill>
                  <a:schemeClr val="accent1">
                    <a:lumMod val="75000"/>
                  </a:schemeClr>
                </a:solidFill>
                <a:latin typeface="Bernard MT Condensed" panose="02050806060905020404" pitchFamily="18" charset="0"/>
              </a:rPr>
              <a:t>Data Science with Python</a:t>
            </a:r>
            <a:br>
              <a:rPr lang="en-US" dirty="0">
                <a:solidFill>
                  <a:schemeClr val="accent1">
                    <a:lumMod val="75000"/>
                  </a:schemeClr>
                </a:solidFill>
                <a:latin typeface="Bernard MT Condensed" panose="02050806060905020404" pitchFamily="18" charset="0"/>
              </a:rPr>
            </a:br>
            <a:br>
              <a:rPr lang="en-US" dirty="0">
                <a:solidFill>
                  <a:schemeClr val="accent1">
                    <a:lumMod val="75000"/>
                  </a:schemeClr>
                </a:solidFill>
                <a:latin typeface="Bernard MT Condensed" panose="02050806060905020404" pitchFamily="18" charset="0"/>
              </a:rPr>
            </a:br>
            <a:br>
              <a:rPr lang="en-US" dirty="0">
                <a:solidFill>
                  <a:schemeClr val="accent1">
                    <a:lumMod val="75000"/>
                  </a:schemeClr>
                </a:solidFill>
                <a:latin typeface="Bernard MT Condensed" panose="02050806060905020404" pitchFamily="18" charset="0"/>
              </a:rPr>
            </a:br>
            <a:r>
              <a:rPr lang="en-US" dirty="0">
                <a:solidFill>
                  <a:schemeClr val="accent1">
                    <a:lumMod val="75000"/>
                  </a:schemeClr>
                </a:solidFill>
                <a:latin typeface="Bernard MT Condensed" panose="02050806060905020404" pitchFamily="18" charset="0"/>
              </a:rPr>
              <a:t>Estimation of Obesity levels based on Eating habits and Physical Condition Dataset</a:t>
            </a:r>
          </a:p>
        </p:txBody>
      </p:sp>
      <p:pic>
        <p:nvPicPr>
          <p:cNvPr id="5" name="Picture Placeholder 4" descr="City street with motion blu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4" b="14"/>
          <a:stretch>
            <a:fillRect/>
          </a:stretch>
        </p:blipFill>
        <p:spPr/>
      </p:pic>
      <p:sp>
        <p:nvSpPr>
          <p:cNvPr id="3" name="Subtitle 2"/>
          <p:cNvSpPr>
            <a:spLocks noGrp="1"/>
          </p:cNvSpPr>
          <p:nvPr>
            <p:ph type="subTitle" idx="1"/>
          </p:nvPr>
        </p:nvSpPr>
        <p:spPr>
          <a:xfrm>
            <a:off x="3253047" y="4192386"/>
            <a:ext cx="5120640" cy="2900218"/>
          </a:xfrm>
        </p:spPr>
        <p:txBody>
          <a:bodyPr>
            <a:normAutofit/>
          </a:bodyPr>
          <a:lstStyle/>
          <a:p>
            <a:r>
              <a:rPr lang="en-US" sz="2000" b="1" dirty="0">
                <a:solidFill>
                  <a:schemeClr val="tx2"/>
                </a:solidFill>
                <a:latin typeface="Times New Roman" panose="02020603050405020304" pitchFamily="18" charset="0"/>
                <a:cs typeface="Times New Roman" panose="02020603050405020304" pitchFamily="18" charset="0"/>
              </a:rPr>
              <a:t>Team – 11</a:t>
            </a:r>
          </a:p>
          <a:p>
            <a:r>
              <a:rPr lang="en-US" sz="2000" dirty="0">
                <a:solidFill>
                  <a:schemeClr val="tx2"/>
                </a:solidFill>
                <a:latin typeface="Times New Roman" panose="02020603050405020304" pitchFamily="18" charset="0"/>
                <a:cs typeface="Times New Roman" panose="02020603050405020304" pitchFamily="18" charset="0"/>
              </a:rPr>
              <a:t>N. Sai Phani Chandra - 2023000039</a:t>
            </a:r>
          </a:p>
          <a:p>
            <a:r>
              <a:rPr lang="en-US" sz="2000" dirty="0">
                <a:solidFill>
                  <a:schemeClr val="tx2"/>
                </a:solidFill>
                <a:latin typeface="Times New Roman" panose="02020603050405020304" pitchFamily="18" charset="0"/>
                <a:cs typeface="Times New Roman" panose="02020603050405020304" pitchFamily="18" charset="0"/>
              </a:rPr>
              <a:t>K. Geeth Vamsi – 2023000188</a:t>
            </a:r>
          </a:p>
          <a:p>
            <a:r>
              <a:rPr lang="en-US" sz="2000" dirty="0">
                <a:solidFill>
                  <a:schemeClr val="tx2"/>
                </a:solidFill>
                <a:latin typeface="Times New Roman" panose="02020603050405020304" pitchFamily="18" charset="0"/>
                <a:cs typeface="Times New Roman" panose="02020603050405020304" pitchFamily="18" charset="0"/>
              </a:rPr>
              <a:t>K. </a:t>
            </a:r>
            <a:r>
              <a:rPr lang="en-US" sz="2000" dirty="0" err="1">
                <a:solidFill>
                  <a:schemeClr val="tx2"/>
                </a:solidFill>
                <a:latin typeface="Times New Roman" panose="02020603050405020304" pitchFamily="18" charset="0"/>
                <a:cs typeface="Times New Roman" panose="02020603050405020304" pitchFamily="18" charset="0"/>
              </a:rPr>
              <a:t>Chakravarthi</a:t>
            </a:r>
            <a:r>
              <a:rPr lang="en-US" sz="2000" dirty="0">
                <a:solidFill>
                  <a:schemeClr val="tx2"/>
                </a:solidFill>
                <a:latin typeface="Times New Roman" panose="02020603050405020304" pitchFamily="18" charset="0"/>
                <a:cs typeface="Times New Roman" panose="02020603050405020304" pitchFamily="18" charset="0"/>
              </a:rPr>
              <a:t> – 2023000992</a:t>
            </a:r>
          </a:p>
          <a:p>
            <a:r>
              <a:rPr lang="en-US" sz="2000" dirty="0">
                <a:solidFill>
                  <a:schemeClr val="tx2"/>
                </a:solidFill>
                <a:latin typeface="Times New Roman" panose="02020603050405020304" pitchFamily="18" charset="0"/>
                <a:cs typeface="Times New Roman" panose="02020603050405020304" pitchFamily="18" charset="0"/>
              </a:rPr>
              <a:t>D.S.L Mounika – 2023001320</a:t>
            </a:r>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95E03B-B8E7-A269-C472-81E508B5C1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24B1D5-4F9A-CC4F-9C89-B03B14EE94AB}"/>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Visualization</a:t>
            </a:r>
          </a:p>
        </p:txBody>
      </p:sp>
      <p:pic>
        <p:nvPicPr>
          <p:cNvPr id="6" name="Content Placeholder 5">
            <a:extLst>
              <a:ext uri="{FF2B5EF4-FFF2-40B4-BE49-F238E27FC236}">
                <a16:creationId xmlns:a16="http://schemas.microsoft.com/office/drawing/2014/main" id="{058E3E84-3E3D-DF3B-27C6-CFD011EA7B88}"/>
              </a:ext>
            </a:extLst>
          </p:cNvPr>
          <p:cNvPicPr>
            <a:picLocks noGrp="1" noChangeAspect="1"/>
          </p:cNvPicPr>
          <p:nvPr>
            <p:ph idx="1"/>
          </p:nvPr>
        </p:nvPicPr>
        <p:blipFill>
          <a:blip r:embed="rId2"/>
          <a:stretch>
            <a:fillRect/>
          </a:stretch>
        </p:blipFill>
        <p:spPr>
          <a:xfrm>
            <a:off x="0" y="1510748"/>
            <a:ext cx="12192000" cy="5237921"/>
          </a:xfrm>
        </p:spPr>
      </p:pic>
    </p:spTree>
    <p:extLst>
      <p:ext uri="{BB962C8B-B14F-4D97-AF65-F5344CB8AC3E}">
        <p14:creationId xmlns:p14="http://schemas.microsoft.com/office/powerpoint/2010/main" val="31279874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161" y="0"/>
            <a:ext cx="8046720" cy="742950"/>
          </a:xfrm>
        </p:spPr>
        <p:txBody>
          <a:bodyPr>
            <a:normAutofit/>
          </a:bodyPr>
          <a:lstStyle/>
          <a:p>
            <a:pPr algn="ctr"/>
            <a:r>
              <a:rPr lang="en-US" sz="4000" dirty="0">
                <a:solidFill>
                  <a:schemeClr val="tx2"/>
                </a:solidFill>
                <a:latin typeface="Times New Roman" panose="02020603050405020304" pitchFamily="18" charset="0"/>
                <a:cs typeface="Times New Roman" panose="02020603050405020304" pitchFamily="18" charset="0"/>
              </a:rPr>
              <a:t>Insights</a:t>
            </a:r>
          </a:p>
        </p:txBody>
      </p:sp>
      <p:sp>
        <p:nvSpPr>
          <p:cNvPr id="5" name="Rectangle 2">
            <a:extLst>
              <a:ext uri="{FF2B5EF4-FFF2-40B4-BE49-F238E27FC236}">
                <a16:creationId xmlns:a16="http://schemas.microsoft.com/office/drawing/2014/main" id="{E5E85581-AEFD-23B3-01A7-21875D341916}"/>
              </a:ext>
            </a:extLst>
          </p:cNvPr>
          <p:cNvSpPr>
            <a:spLocks noGrp="1" noChangeArrowheads="1"/>
          </p:cNvSpPr>
          <p:nvPr>
            <p:ph type="body" idx="1"/>
          </p:nvPr>
        </p:nvSpPr>
        <p:spPr bwMode="auto">
          <a:xfrm>
            <a:off x="221583" y="371475"/>
            <a:ext cx="9159875" cy="680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800100" marR="0" lvl="1" indent="-34290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Weight</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and </a:t>
            </a:r>
            <a:r>
              <a:rPr kumimoji="0" lang="en-US" altLang="en-US"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FAVC</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(high-calorie food consumption) are the strongest positive predictors of obesity in both genders, emphasizing the role of diet and body mass. </a:t>
            </a:r>
          </a:p>
          <a:p>
            <a:pPr marL="800100" marR="0" lvl="1" indent="-34290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Family history with overweight</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and </a:t>
            </a:r>
            <a:r>
              <a:rPr kumimoji="0" lang="en-US" altLang="en-US"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CAEC</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(carbonated/alcoholic drink consumption) are significant negative predictors, indicating healthier behaviors or lower genetic predisposition. </a:t>
            </a:r>
          </a:p>
          <a:p>
            <a:pPr marL="800100" marR="0" lvl="1" indent="-34290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Males show slightly higher correlations for some attributes, but overall trends are similar across genders. </a:t>
            </a:r>
          </a:p>
          <a:p>
            <a:pPr marL="800100" marR="0" lvl="1" indent="-34290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Height</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Weight</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and physical activity are notable factors, but most variable relationships are weak, reflecting the complex nature of obesity determinants.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47787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522F4-E467-6967-F899-9062DC2B5C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DA2ADA-DB14-938A-9B19-C229308C15BD}"/>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Models</a:t>
            </a:r>
          </a:p>
        </p:txBody>
      </p:sp>
      <p:pic>
        <p:nvPicPr>
          <p:cNvPr id="6" name="Content Placeholder 5">
            <a:extLst>
              <a:ext uri="{FF2B5EF4-FFF2-40B4-BE49-F238E27FC236}">
                <a16:creationId xmlns:a16="http://schemas.microsoft.com/office/drawing/2014/main" id="{3237165D-39D4-9117-1414-2051360F3A9E}"/>
              </a:ext>
            </a:extLst>
          </p:cNvPr>
          <p:cNvPicPr>
            <a:picLocks noGrp="1" noChangeAspect="1"/>
          </p:cNvPicPr>
          <p:nvPr>
            <p:ph idx="1"/>
          </p:nvPr>
        </p:nvPicPr>
        <p:blipFill>
          <a:blip r:embed="rId2"/>
          <a:stretch>
            <a:fillRect/>
          </a:stretch>
        </p:blipFill>
        <p:spPr>
          <a:xfrm>
            <a:off x="1295400" y="1625600"/>
            <a:ext cx="8735291" cy="4645891"/>
          </a:xfrm>
        </p:spPr>
      </p:pic>
    </p:spTree>
    <p:extLst>
      <p:ext uri="{BB962C8B-B14F-4D97-AF65-F5344CB8AC3E}">
        <p14:creationId xmlns:p14="http://schemas.microsoft.com/office/powerpoint/2010/main" val="5464613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6F404-4BB6-DD02-DEA8-EA1C708BAA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37C9E3-F6ED-8986-EA95-451B083B4259}"/>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Models</a:t>
            </a:r>
          </a:p>
        </p:txBody>
      </p:sp>
      <p:pic>
        <p:nvPicPr>
          <p:cNvPr id="5" name="Content Placeholder 4">
            <a:extLst>
              <a:ext uri="{FF2B5EF4-FFF2-40B4-BE49-F238E27FC236}">
                <a16:creationId xmlns:a16="http://schemas.microsoft.com/office/drawing/2014/main" id="{997253E6-733A-3BF2-8F4D-DAC7F2BA2033}"/>
              </a:ext>
            </a:extLst>
          </p:cNvPr>
          <p:cNvPicPr>
            <a:picLocks noGrp="1" noChangeAspect="1"/>
          </p:cNvPicPr>
          <p:nvPr>
            <p:ph idx="1"/>
          </p:nvPr>
        </p:nvPicPr>
        <p:blipFill>
          <a:blip r:embed="rId2"/>
          <a:stretch>
            <a:fillRect/>
          </a:stretch>
        </p:blipFill>
        <p:spPr>
          <a:xfrm>
            <a:off x="1653308" y="1745673"/>
            <a:ext cx="8155709" cy="4488872"/>
          </a:xfrm>
        </p:spPr>
      </p:pic>
    </p:spTree>
    <p:extLst>
      <p:ext uri="{BB962C8B-B14F-4D97-AF65-F5344CB8AC3E}">
        <p14:creationId xmlns:p14="http://schemas.microsoft.com/office/powerpoint/2010/main" val="2253803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382DD-C318-6D0A-70A5-D9943DCE4BC5}"/>
              </a:ext>
            </a:extLst>
          </p:cNvPr>
          <p:cNvSpPr>
            <a:spLocks noGrp="1"/>
          </p:cNvSpPr>
          <p:nvPr>
            <p:ph type="title"/>
          </p:nvPr>
        </p:nvSpPr>
        <p:spPr/>
        <p:txBody>
          <a:bodyPr/>
          <a:lstStyle/>
          <a:p>
            <a:pPr algn="ctr"/>
            <a:r>
              <a:rPr lang="en-US" sz="3200" dirty="0">
                <a:latin typeface="Times New Roman" panose="02020603050405020304" pitchFamily="18" charset="0"/>
                <a:cs typeface="Times New Roman" panose="02020603050405020304" pitchFamily="18" charset="0"/>
              </a:rPr>
              <a:t>Visualization</a:t>
            </a:r>
            <a:endParaRPr lang="en-IN" dirty="0"/>
          </a:p>
        </p:txBody>
      </p:sp>
      <p:pic>
        <p:nvPicPr>
          <p:cNvPr id="5" name="Content Placeholder 4">
            <a:extLst>
              <a:ext uri="{FF2B5EF4-FFF2-40B4-BE49-F238E27FC236}">
                <a16:creationId xmlns:a16="http://schemas.microsoft.com/office/drawing/2014/main" id="{AD093189-48F2-6E85-6524-911E60613EE8}"/>
              </a:ext>
            </a:extLst>
          </p:cNvPr>
          <p:cNvPicPr>
            <a:picLocks noGrp="1" noChangeAspect="1"/>
          </p:cNvPicPr>
          <p:nvPr>
            <p:ph idx="1"/>
          </p:nvPr>
        </p:nvPicPr>
        <p:blipFill>
          <a:blip r:embed="rId2"/>
          <a:stretch>
            <a:fillRect/>
          </a:stretch>
        </p:blipFill>
        <p:spPr>
          <a:xfrm>
            <a:off x="0" y="1461052"/>
            <a:ext cx="12192000" cy="5396948"/>
          </a:xfrm>
        </p:spPr>
      </p:pic>
      <p:sp>
        <p:nvSpPr>
          <p:cNvPr id="6" name="TextBox 5">
            <a:extLst>
              <a:ext uri="{FF2B5EF4-FFF2-40B4-BE49-F238E27FC236}">
                <a16:creationId xmlns:a16="http://schemas.microsoft.com/office/drawing/2014/main" id="{75FC3079-2B25-1E87-4484-09FD5CA0EF7D}"/>
              </a:ext>
            </a:extLst>
          </p:cNvPr>
          <p:cNvSpPr txBox="1"/>
          <p:nvPr/>
        </p:nvSpPr>
        <p:spPr>
          <a:xfrm>
            <a:off x="7434471" y="2971800"/>
            <a:ext cx="4645770" cy="3139321"/>
          </a:xfrm>
          <a:prstGeom prst="rect">
            <a:avLst/>
          </a:prstGeom>
          <a:noFill/>
        </p:spPr>
        <p:txBody>
          <a:bodyPr wrap="square" rtlCol="0">
            <a:spAutoFit/>
          </a:bodyPr>
          <a:lstStyle/>
          <a:p>
            <a:r>
              <a:rPr lang="en-IN" dirty="0"/>
              <a:t>CAEC : </a:t>
            </a:r>
            <a:r>
              <a:rPr lang="en-US" b="0" i="0" dirty="0">
                <a:solidFill>
                  <a:srgbClr val="303030"/>
                </a:solidFill>
                <a:effectLst/>
                <a:latin typeface="ui-sans-serif"/>
              </a:rPr>
              <a:t>Do you eat any food between meals?</a:t>
            </a:r>
          </a:p>
          <a:p>
            <a:r>
              <a:rPr lang="en-US" dirty="0">
                <a:solidFill>
                  <a:srgbClr val="303030"/>
                </a:solidFill>
                <a:latin typeface="ui-sans-serif"/>
              </a:rPr>
              <a:t>FAF : </a:t>
            </a:r>
            <a:r>
              <a:rPr lang="en-US" b="0" i="0" dirty="0">
                <a:solidFill>
                  <a:srgbClr val="303030"/>
                </a:solidFill>
                <a:effectLst/>
                <a:latin typeface="ui-sans-serif"/>
              </a:rPr>
              <a:t>How often do you have physical activity?</a:t>
            </a:r>
            <a:endParaRPr lang="en-US" dirty="0">
              <a:solidFill>
                <a:srgbClr val="303030"/>
              </a:solidFill>
              <a:latin typeface="ui-sans-serif"/>
            </a:endParaRPr>
          </a:p>
          <a:p>
            <a:r>
              <a:rPr lang="en-US" dirty="0">
                <a:solidFill>
                  <a:srgbClr val="303030"/>
                </a:solidFill>
                <a:latin typeface="ui-sans-serif"/>
              </a:rPr>
              <a:t>NCP: </a:t>
            </a:r>
            <a:r>
              <a:rPr lang="en-US" b="0" i="0" dirty="0">
                <a:solidFill>
                  <a:srgbClr val="303030"/>
                </a:solidFill>
                <a:effectLst/>
                <a:latin typeface="ui-sans-serif"/>
              </a:rPr>
              <a:t>How many main meals do you have daily?</a:t>
            </a:r>
          </a:p>
          <a:p>
            <a:r>
              <a:rPr lang="en-US" dirty="0">
                <a:solidFill>
                  <a:srgbClr val="303030"/>
                </a:solidFill>
                <a:latin typeface="ui-sans-serif"/>
              </a:rPr>
              <a:t>TUE: </a:t>
            </a:r>
            <a:r>
              <a:rPr lang="en-US" b="0" i="0" dirty="0">
                <a:solidFill>
                  <a:srgbClr val="303030"/>
                </a:solidFill>
                <a:effectLst/>
                <a:latin typeface="ui-sans-serif"/>
              </a:rPr>
              <a:t>How much time do you use technological devices such as cell phone, videogames, television, computer and others?</a:t>
            </a:r>
          </a:p>
          <a:p>
            <a:r>
              <a:rPr lang="en-US" dirty="0">
                <a:solidFill>
                  <a:srgbClr val="303030"/>
                </a:solidFill>
                <a:latin typeface="ui-sans-serif"/>
              </a:rPr>
              <a:t>FCVC : </a:t>
            </a:r>
            <a:r>
              <a:rPr lang="en-US" b="0" i="0" dirty="0">
                <a:solidFill>
                  <a:srgbClr val="303030"/>
                </a:solidFill>
                <a:effectLst/>
                <a:latin typeface="ui-sans-serif"/>
              </a:rPr>
              <a:t>Do you usually eat vegetables in your meals?</a:t>
            </a:r>
          </a:p>
          <a:p>
            <a:r>
              <a:rPr lang="en-IN" dirty="0"/>
              <a:t>MTRANS : </a:t>
            </a:r>
            <a:r>
              <a:rPr lang="en-US" b="0" i="0" dirty="0">
                <a:solidFill>
                  <a:srgbClr val="303030"/>
                </a:solidFill>
                <a:effectLst/>
                <a:latin typeface="ui-sans-serif"/>
              </a:rPr>
              <a:t>Which transportation do you usually use?</a:t>
            </a:r>
          </a:p>
          <a:p>
            <a:r>
              <a:rPr lang="en-US" dirty="0">
                <a:solidFill>
                  <a:srgbClr val="303030"/>
                </a:solidFill>
                <a:latin typeface="ui-sans-serif"/>
              </a:rPr>
              <a:t>FAVC : </a:t>
            </a:r>
            <a:r>
              <a:rPr lang="en-US" b="0" i="0" dirty="0">
                <a:solidFill>
                  <a:srgbClr val="303030"/>
                </a:solidFill>
                <a:effectLst/>
                <a:latin typeface="ui-sans-serif"/>
              </a:rPr>
              <a:t>Do you eat high caloric food frequently?</a:t>
            </a:r>
            <a:endParaRPr lang="en-US" dirty="0">
              <a:solidFill>
                <a:srgbClr val="303030"/>
              </a:solidFill>
              <a:latin typeface="ui-sans-serif"/>
            </a:endParaRPr>
          </a:p>
        </p:txBody>
      </p:sp>
    </p:spTree>
    <p:extLst>
      <p:ext uri="{BB962C8B-B14F-4D97-AF65-F5344CB8AC3E}">
        <p14:creationId xmlns:p14="http://schemas.microsoft.com/office/powerpoint/2010/main" val="37732404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88BEC6-9C6F-8769-3C17-E75EF5C578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C0F098-72E3-CDAA-CB89-518F030D55AB}"/>
              </a:ext>
            </a:extLst>
          </p:cNvPr>
          <p:cNvSpPr>
            <a:spLocks noGrp="1"/>
          </p:cNvSpPr>
          <p:nvPr>
            <p:ph type="title"/>
          </p:nvPr>
        </p:nvSpPr>
        <p:spPr>
          <a:xfrm>
            <a:off x="778162" y="97559"/>
            <a:ext cx="8046720" cy="742950"/>
          </a:xfrm>
        </p:spPr>
        <p:txBody>
          <a:bodyPr>
            <a:normAutofit/>
          </a:bodyPr>
          <a:lstStyle/>
          <a:p>
            <a:pPr algn="ctr"/>
            <a:r>
              <a:rPr lang="en-US" sz="4000" dirty="0">
                <a:solidFill>
                  <a:schemeClr val="tx2"/>
                </a:solidFill>
                <a:latin typeface="Times New Roman" panose="02020603050405020304" pitchFamily="18" charset="0"/>
                <a:cs typeface="Times New Roman" panose="02020603050405020304" pitchFamily="18" charset="0"/>
              </a:rPr>
              <a:t>Insights</a:t>
            </a:r>
          </a:p>
        </p:txBody>
      </p:sp>
      <p:sp>
        <p:nvSpPr>
          <p:cNvPr id="3" name="Rectangle 1">
            <a:extLst>
              <a:ext uri="{FF2B5EF4-FFF2-40B4-BE49-F238E27FC236}">
                <a16:creationId xmlns:a16="http://schemas.microsoft.com/office/drawing/2014/main" id="{0B4F0A90-C9C3-C17C-E777-63600840B3F0}"/>
              </a:ext>
            </a:extLst>
          </p:cNvPr>
          <p:cNvSpPr>
            <a:spLocks noGrp="1" noChangeArrowheads="1"/>
          </p:cNvSpPr>
          <p:nvPr>
            <p:ph type="body" idx="1"/>
          </p:nvPr>
        </p:nvSpPr>
        <p:spPr bwMode="auto">
          <a:xfrm>
            <a:off x="336958" y="899517"/>
            <a:ext cx="9145259"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Both models perform similarly on testing data (Random Forest: 0.981, Logistic Regression: 0.978).</a:t>
            </a:r>
          </a:p>
          <a:p>
            <a:pPr marL="342900" indent="-342900" eaLnBrk="0" fontAlgn="base" hangingPunct="0">
              <a:lnSpc>
                <a:spcPct val="150000"/>
              </a:lnSpc>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Random Forest has higher recall for Class 0 (0.91 vs. 0.88) but slightly lower precision (0.96 vs. 0.98). </a:t>
            </a:r>
          </a:p>
          <a:p>
            <a:pPr marL="342900" indent="-342900" eaLnBrk="0" fontAlgn="base" hangingPunct="0">
              <a:lnSpc>
                <a:spcPct val="150000"/>
              </a:lnSpc>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Logistic Regression achieves perfect recall (1.00) for Class 1 but underperforms for Class 0. </a:t>
            </a:r>
          </a:p>
          <a:p>
            <a:pPr marL="342900" indent="-342900" eaLnBrk="0" fontAlgn="base" hangingPunct="0">
              <a:lnSpc>
                <a:spcPct val="150000"/>
              </a:lnSpc>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Random Forest shows perfect training accuracy (1.0), indicating potential overfitting. </a:t>
            </a:r>
          </a:p>
          <a:p>
            <a:pPr marL="342900" indent="-342900" eaLnBrk="0" fontAlgn="base" hangingPunct="0">
              <a:lnSpc>
                <a:spcPct val="150000"/>
              </a:lnSpc>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Logistic Regression generalizes slightly better with a training accuracy of 0.985. </a:t>
            </a:r>
          </a:p>
          <a:p>
            <a:pPr marL="342900" indent="-342900" eaLnBrk="0" fontAlgn="base" hangingPunct="0">
              <a:lnSpc>
                <a:spcPct val="150000"/>
              </a:lnSpc>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Random Forest is more complex and computationally expensive. </a:t>
            </a:r>
          </a:p>
          <a:p>
            <a:pPr marL="342900" indent="-342900" eaLnBrk="0" fontAlgn="base" hangingPunct="0">
              <a:lnSpc>
                <a:spcPct val="150000"/>
              </a:lnSpc>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Logistic Regression is simpler and more interpretable.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04118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532E9-B436-AAA2-B4FC-301CA242EE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8C20A1-102A-4BBE-F27C-8C56F516BB01}"/>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Conclusion</a:t>
            </a:r>
          </a:p>
        </p:txBody>
      </p:sp>
      <p:sp>
        <p:nvSpPr>
          <p:cNvPr id="4" name="Rectangle 1">
            <a:extLst>
              <a:ext uri="{FF2B5EF4-FFF2-40B4-BE49-F238E27FC236}">
                <a16:creationId xmlns:a16="http://schemas.microsoft.com/office/drawing/2014/main" id="{AB2B4CD9-40D0-8CD3-502F-33D84300473A}"/>
              </a:ext>
            </a:extLst>
          </p:cNvPr>
          <p:cNvSpPr>
            <a:spLocks noGrp="1" noChangeArrowheads="1"/>
          </p:cNvSpPr>
          <p:nvPr>
            <p:ph idx="1"/>
          </p:nvPr>
        </p:nvSpPr>
        <p:spPr bwMode="auto">
          <a:xfrm>
            <a:off x="212407" y="2069306"/>
            <a:ext cx="1121759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Weight</a:t>
            </a: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physical activity (FAF), and eating habits strongly impact obesity. </a:t>
            </a:r>
          </a:p>
          <a:p>
            <a:pPr marR="0" lvl="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Family history and transportation choices also play a role. </a:t>
            </a:r>
            <a:endParaRPr kumimoji="0" lang="en-US" altLang="en-US" sz="20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Random Forest</a:t>
            </a: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performed better, handling complex patterns effectively. </a:t>
            </a:r>
          </a:p>
          <a:p>
            <a:pPr marR="0" lvl="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Logistic Regression provided a simple but less effective baseline. </a:t>
            </a:r>
            <a:endParaRPr kumimoji="0" lang="en-US" altLang="en-US" sz="20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Focus areas include promoting physical activity, healthy eating, and awareness for those with a family history of obesity.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38358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D450E-B1C8-3DCF-7AE4-C5DE9CA7C5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05F28F-4F0C-930C-C2C9-D991BC8EBE24}"/>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Future Work</a:t>
            </a:r>
          </a:p>
        </p:txBody>
      </p:sp>
      <p:sp>
        <p:nvSpPr>
          <p:cNvPr id="4" name="Rectangle 1">
            <a:extLst>
              <a:ext uri="{FF2B5EF4-FFF2-40B4-BE49-F238E27FC236}">
                <a16:creationId xmlns:a16="http://schemas.microsoft.com/office/drawing/2014/main" id="{2103889A-5481-2596-2B78-290AA210FBF7}"/>
              </a:ext>
            </a:extLst>
          </p:cNvPr>
          <p:cNvSpPr>
            <a:spLocks noGrp="1" noChangeArrowheads="1"/>
          </p:cNvSpPr>
          <p:nvPr>
            <p:ph idx="1"/>
          </p:nvPr>
        </p:nvSpPr>
        <p:spPr bwMode="auto">
          <a:xfrm>
            <a:off x="312161" y="2071142"/>
            <a:ext cx="11217593" cy="326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en-US" sz="2000" dirty="0">
                <a:solidFill>
                  <a:schemeClr val="tx2"/>
                </a:solidFill>
                <a:latin typeface="Times New Roman" panose="02020603050405020304" pitchFamily="18" charset="0"/>
                <a:cs typeface="Times New Roman" panose="02020603050405020304" pitchFamily="18" charset="0"/>
              </a:rPr>
              <a:t>Fine-tune hyperparameters (like for Random Forest) and explore advanced models like Gradient Boosting or Neural Networks.</a:t>
            </a:r>
          </a:p>
          <a:p>
            <a:pPr marR="0" lvl="0" algn="l" defTabSz="914400" rtl="0" eaLnBrk="0" fontAlgn="base" latinLnBrk="0" hangingPunct="0">
              <a:lnSpc>
                <a:spcPct val="150000"/>
              </a:lnSpc>
              <a:spcBef>
                <a:spcPct val="0"/>
              </a:spcBef>
              <a:spcAft>
                <a:spcPct val="0"/>
              </a:spcAft>
              <a:buClrTx/>
              <a:buSzTx/>
              <a:tabLst/>
            </a:pPr>
            <a:r>
              <a:rPr lang="en-US" sz="2000" dirty="0">
                <a:solidFill>
                  <a:schemeClr val="tx2"/>
                </a:solidFill>
                <a:latin typeface="Times New Roman" panose="02020603050405020304" pitchFamily="18" charset="0"/>
                <a:cs typeface="Times New Roman" panose="02020603050405020304" pitchFamily="18" charset="0"/>
              </a:rPr>
              <a:t>Create new features (like BMI, diet diversity scores) and analyze cultural or regional influences on obesity.</a:t>
            </a:r>
          </a:p>
          <a:p>
            <a:pPr marR="0" lvl="0" algn="l" defTabSz="914400" rtl="0" eaLnBrk="0" fontAlgn="base" latinLnBrk="0" hangingPunct="0">
              <a:lnSpc>
                <a:spcPct val="150000"/>
              </a:lnSpc>
              <a:spcBef>
                <a:spcPct val="0"/>
              </a:spcBef>
              <a:spcAft>
                <a:spcPct val="0"/>
              </a:spcAft>
              <a:buClrTx/>
              <a:buSzTx/>
              <a:tabLst/>
            </a:pPr>
            <a:r>
              <a:rPr lang="en-US" sz="2000" dirty="0">
                <a:solidFill>
                  <a:schemeClr val="tx2"/>
                </a:solidFill>
                <a:latin typeface="Times New Roman" panose="02020603050405020304" pitchFamily="18" charset="0"/>
                <a:cs typeface="Times New Roman" panose="02020603050405020304" pitchFamily="18" charset="0"/>
              </a:rPr>
              <a:t>Add detailed data (like diet, physical activity, sleep) and collect longitudinal data for trend analysis.</a:t>
            </a:r>
          </a:p>
          <a:p>
            <a:pPr marR="0" lvl="0" algn="l" defTabSz="914400" rtl="0" eaLnBrk="0" fontAlgn="base" latinLnBrk="0" hangingPunct="0">
              <a:lnSpc>
                <a:spcPct val="150000"/>
              </a:lnSpc>
              <a:spcBef>
                <a:spcPct val="0"/>
              </a:spcBef>
              <a:spcAft>
                <a:spcPct val="0"/>
              </a:spcAft>
              <a:buClrTx/>
              <a:buSzTx/>
              <a:tabLst/>
            </a:pPr>
            <a:r>
              <a:rPr lang="en-US" sz="2000" dirty="0">
                <a:solidFill>
                  <a:schemeClr val="tx2"/>
                </a:solidFill>
                <a:latin typeface="Times New Roman" panose="02020603050405020304" pitchFamily="18" charset="0"/>
                <a:cs typeface="Times New Roman" panose="02020603050405020304" pitchFamily="18" charset="0"/>
              </a:rPr>
              <a:t>Build predictive tools for personalized health advice and guide public health campaigns targeting specific risk factors.</a:t>
            </a:r>
            <a:endPar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9729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0CB7B-3780-654E-0F8E-9E1F4B2A4F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FF2E5D-8AC4-3778-91A7-2D9FCCF22095}"/>
              </a:ext>
            </a:extLst>
          </p:cNvPr>
          <p:cNvSpPr>
            <a:spLocks noGrp="1"/>
          </p:cNvSpPr>
          <p:nvPr>
            <p:ph type="ctrTitle"/>
          </p:nvPr>
        </p:nvSpPr>
        <p:spPr>
          <a:xfrm>
            <a:off x="1233054" y="1105118"/>
            <a:ext cx="5120640" cy="2560320"/>
          </a:xfrm>
        </p:spPr>
        <p:txBody>
          <a:bodyPr/>
          <a:lstStyle/>
          <a:p>
            <a:r>
              <a:rPr lang="en-US" dirty="0">
                <a:solidFill>
                  <a:schemeClr val="accent1">
                    <a:lumMod val="75000"/>
                  </a:schemeClr>
                </a:solidFill>
              </a:rPr>
              <a:t>THANK YOU</a:t>
            </a:r>
          </a:p>
        </p:txBody>
      </p:sp>
      <p:pic>
        <p:nvPicPr>
          <p:cNvPr id="5" name="Picture Placeholder 4" descr="City street with motion blur">
            <a:extLst>
              <a:ext uri="{FF2B5EF4-FFF2-40B4-BE49-F238E27FC236}">
                <a16:creationId xmlns:a16="http://schemas.microsoft.com/office/drawing/2014/main" id="{9F52FFCA-11C9-8AA3-F54D-4EE4FAA22A2A}"/>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4" b="14"/>
          <a:stretch>
            <a:fillRect/>
          </a:stretch>
        </p:blipFill>
        <p:spPr/>
      </p:pic>
    </p:spTree>
    <p:extLst>
      <p:ext uri="{BB962C8B-B14F-4D97-AF65-F5344CB8AC3E}">
        <p14:creationId xmlns:p14="http://schemas.microsoft.com/office/powerpoint/2010/main" val="1874569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52054" y="1607126"/>
            <a:ext cx="9601200" cy="4995739"/>
          </a:xfrm>
        </p:spPr>
        <p:txBody>
          <a:bodyPr>
            <a:normAutofit/>
          </a:bodyPr>
          <a:lstStyle/>
          <a:p>
            <a:pPr marL="0" indent="0">
              <a:lnSpc>
                <a:spcPct val="150000"/>
              </a:lnSpc>
              <a:buNone/>
            </a:pPr>
            <a:r>
              <a:rPr lang="en-US" b="1" dirty="0">
                <a:solidFill>
                  <a:schemeClr val="tx2"/>
                </a:solidFill>
                <a:latin typeface="Times New Roman" panose="02020603050405020304" pitchFamily="18" charset="0"/>
                <a:cs typeface="Times New Roman" panose="02020603050405020304" pitchFamily="18" charset="0"/>
              </a:rPr>
              <a:t>Problem Definition</a:t>
            </a:r>
          </a:p>
          <a:p>
            <a:pPr>
              <a:lnSpc>
                <a:spcPct val="150000"/>
              </a:lnSpc>
            </a:pPr>
            <a:r>
              <a:rPr lang="en-US" sz="2000" dirty="0">
                <a:solidFill>
                  <a:schemeClr val="tx2"/>
                </a:solidFill>
                <a:latin typeface="Times New Roman" panose="02020603050405020304" pitchFamily="18" charset="0"/>
                <a:cs typeface="Times New Roman" panose="02020603050405020304" pitchFamily="18" charset="0"/>
              </a:rPr>
              <a:t>The dataset is focused on analyzing lifestyle and demographic factors to determine their relationship with obesity levels. It involves exploring the impact of various attributes such as eating habits, physical activity, smoking, and other health-related behaviors.</a:t>
            </a:r>
            <a:endParaRPr lang="en-US" sz="2000" b="1" dirty="0">
              <a:solidFill>
                <a:schemeClr val="tx2"/>
              </a:solidFill>
              <a:latin typeface="Times New Roman" panose="02020603050405020304" pitchFamily="18" charset="0"/>
              <a:cs typeface="Times New Roman" panose="02020603050405020304" pitchFamily="18" charset="0"/>
            </a:endParaRPr>
          </a:p>
          <a:p>
            <a:pPr marL="0" indent="0">
              <a:lnSpc>
                <a:spcPct val="150000"/>
              </a:lnSpc>
              <a:buNone/>
            </a:pPr>
            <a:r>
              <a:rPr lang="en-US" b="1" dirty="0">
                <a:solidFill>
                  <a:schemeClr val="tx2"/>
                </a:solidFill>
                <a:latin typeface="Times New Roman" panose="02020603050405020304" pitchFamily="18" charset="0"/>
                <a:cs typeface="Times New Roman" panose="02020603050405020304" pitchFamily="18" charset="0"/>
              </a:rPr>
              <a:t>Purpose</a:t>
            </a:r>
          </a:p>
          <a:p>
            <a:pPr>
              <a:lnSpc>
                <a:spcPct val="150000"/>
              </a:lnSpc>
            </a:pPr>
            <a:r>
              <a:rPr lang="en-US" sz="2000" dirty="0">
                <a:solidFill>
                  <a:schemeClr val="tx2"/>
                </a:solidFill>
                <a:latin typeface="Times New Roman" panose="02020603050405020304" pitchFamily="18" charset="0"/>
                <a:cs typeface="Times New Roman" panose="02020603050405020304" pitchFamily="18" charset="0"/>
              </a:rPr>
              <a:t>The goal is to identify significant predictors of obesity levels and understand patterns that can inform health interventions, policies, or individual lifestyle recommendations.</a:t>
            </a:r>
          </a:p>
          <a:p>
            <a:endParaRPr lang="en-US" dirty="0"/>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2134BD-211E-E625-235B-7FBD8FF8CE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4E7CA7-126A-F0F9-674D-A723DD97DF85}"/>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Introduction</a:t>
            </a:r>
          </a:p>
        </p:txBody>
      </p:sp>
      <p:sp>
        <p:nvSpPr>
          <p:cNvPr id="4" name="Rectangle 1">
            <a:extLst>
              <a:ext uri="{FF2B5EF4-FFF2-40B4-BE49-F238E27FC236}">
                <a16:creationId xmlns:a16="http://schemas.microsoft.com/office/drawing/2014/main" id="{7891B8DC-28E5-7C43-5535-6803E2BF9E6E}"/>
              </a:ext>
            </a:extLst>
          </p:cNvPr>
          <p:cNvSpPr>
            <a:spLocks noGrp="1" noChangeArrowheads="1"/>
          </p:cNvSpPr>
          <p:nvPr>
            <p:ph idx="1"/>
          </p:nvPr>
        </p:nvSpPr>
        <p:spPr bwMode="auto">
          <a:xfrm>
            <a:off x="1576171" y="1502373"/>
            <a:ext cx="9039657"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Stakeholders</a:t>
            </a:r>
          </a:p>
          <a:p>
            <a:pPr marR="0" lvl="0" algn="l" defTabSz="914400" rtl="0" eaLnBrk="0" fontAlgn="base" latinLnBrk="0" hangingPunct="0">
              <a:lnSpc>
                <a:spcPct val="200000"/>
              </a:lnSpc>
              <a:spcBef>
                <a:spcPct val="0"/>
              </a:spcBef>
              <a:spcAft>
                <a:spcPct val="0"/>
              </a:spcAft>
              <a:buClrTx/>
              <a:buSzTx/>
              <a:tabLst/>
            </a:pP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Healthcare Professionals </a:t>
            </a:r>
          </a:p>
          <a:p>
            <a:pPr marR="0" lvl="0" algn="l" defTabSz="914400" rtl="0" eaLnBrk="0" fontAlgn="base" latinLnBrk="0" hangingPunct="0">
              <a:lnSpc>
                <a:spcPct val="200000"/>
              </a:lnSpc>
              <a:spcBef>
                <a:spcPct val="0"/>
              </a:spcBef>
              <a:spcAft>
                <a:spcPct val="0"/>
              </a:spcAft>
              <a:buClrTx/>
              <a:buSzTx/>
              <a:tabLst/>
            </a:pP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Public Health Agencies </a:t>
            </a:r>
          </a:p>
          <a:p>
            <a:pPr marR="0" lvl="0" algn="l" defTabSz="914400" rtl="0" eaLnBrk="0" fontAlgn="base" latinLnBrk="0" hangingPunct="0">
              <a:lnSpc>
                <a:spcPct val="200000"/>
              </a:lnSpc>
              <a:spcBef>
                <a:spcPct val="0"/>
              </a:spcBef>
              <a:spcAft>
                <a:spcPct val="0"/>
              </a:spcAft>
              <a:buClrTx/>
              <a:buSzTx/>
              <a:tabLst/>
            </a:pP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Government and Policymakers </a:t>
            </a:r>
          </a:p>
          <a:p>
            <a:pPr marR="0" lvl="0" algn="l" defTabSz="914400" rtl="0" eaLnBrk="0" fontAlgn="base" latinLnBrk="0" hangingPunct="0">
              <a:lnSpc>
                <a:spcPct val="200000"/>
              </a:lnSpc>
              <a:spcBef>
                <a:spcPct val="0"/>
              </a:spcBef>
              <a:spcAft>
                <a:spcPct val="0"/>
              </a:spcAft>
              <a:buClrTx/>
              <a:buSzTx/>
              <a:tabLst/>
            </a:pP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Researchers and Data Scientists </a:t>
            </a:r>
          </a:p>
          <a:p>
            <a:pPr marR="0" lvl="0" algn="l" defTabSz="914400" rtl="0" eaLnBrk="0" fontAlgn="base" latinLnBrk="0" hangingPunct="0">
              <a:lnSpc>
                <a:spcPct val="200000"/>
              </a:lnSpc>
              <a:spcBef>
                <a:spcPct val="0"/>
              </a:spcBef>
              <a:spcAft>
                <a:spcPct val="0"/>
              </a:spcAft>
              <a:buClrTx/>
              <a:buSzTx/>
              <a:tabLst/>
            </a:pP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General Population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23143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A36A1-1A4A-BA4C-2EA9-8EF265840611}"/>
              </a:ext>
            </a:extLst>
          </p:cNvPr>
          <p:cNvSpPr>
            <a:spLocks noGrp="1"/>
          </p:cNvSpPr>
          <p:nvPr>
            <p:ph type="title"/>
          </p:nvPr>
        </p:nvSpPr>
        <p:spPr/>
        <p:txBody>
          <a:bodyPr/>
          <a:lstStyle/>
          <a:p>
            <a:r>
              <a:rPr lang="en-IN" dirty="0"/>
              <a:t>Data Source and Quality</a:t>
            </a:r>
          </a:p>
        </p:txBody>
      </p:sp>
      <p:sp>
        <p:nvSpPr>
          <p:cNvPr id="3" name="Content Placeholder 2">
            <a:extLst>
              <a:ext uri="{FF2B5EF4-FFF2-40B4-BE49-F238E27FC236}">
                <a16:creationId xmlns:a16="http://schemas.microsoft.com/office/drawing/2014/main" id="{9C6BF0F0-5142-984D-707C-141242E36887}"/>
              </a:ext>
            </a:extLst>
          </p:cNvPr>
          <p:cNvSpPr>
            <a:spLocks noGrp="1"/>
          </p:cNvSpPr>
          <p:nvPr>
            <p:ph idx="1"/>
          </p:nvPr>
        </p:nvSpPr>
        <p:spPr/>
        <p:txBody>
          <a:bodyPr>
            <a:normAutofit lnSpcReduction="10000"/>
          </a:bodyPr>
          <a:lstStyle/>
          <a:p>
            <a:pPr marL="0" indent="0">
              <a:buNone/>
            </a:pPr>
            <a:r>
              <a:rPr lang="en-IN" dirty="0"/>
              <a:t>Data Source :</a:t>
            </a:r>
          </a:p>
          <a:p>
            <a:pPr marL="0" indent="0">
              <a:buNone/>
            </a:pPr>
            <a:r>
              <a:rPr lang="en-IN" dirty="0"/>
              <a:t> </a:t>
            </a:r>
            <a:r>
              <a:rPr lang="en-IN" dirty="0">
                <a:highlight>
                  <a:srgbClr val="008080"/>
                </a:highlight>
                <a:hlinkClick r:id="rId2"/>
              </a:rPr>
              <a:t>https://archive.ics.uci.edu/dataset/544/estimation+of+obesity+levels+based+on+eating+habits+and+physical+condition</a:t>
            </a:r>
            <a:endParaRPr lang="en-IN" dirty="0">
              <a:highlight>
                <a:srgbClr val="008080"/>
              </a:highlight>
            </a:endParaRPr>
          </a:p>
          <a:p>
            <a:pPr marL="0" indent="0">
              <a:buNone/>
            </a:pPr>
            <a:r>
              <a:rPr lang="en-IN" dirty="0"/>
              <a:t>Data Characteristics : Multivariate</a:t>
            </a:r>
          </a:p>
          <a:p>
            <a:pPr marL="0" indent="0">
              <a:buNone/>
            </a:pPr>
            <a:r>
              <a:rPr lang="en-IN" dirty="0"/>
              <a:t>Subject Area : Health and Medicine</a:t>
            </a:r>
          </a:p>
          <a:p>
            <a:pPr marL="0" indent="0">
              <a:buNone/>
            </a:pPr>
            <a:r>
              <a:rPr lang="en-IN" dirty="0"/>
              <a:t>Number of Instances : 1840</a:t>
            </a:r>
          </a:p>
          <a:p>
            <a:pPr marL="0" indent="0">
              <a:buNone/>
            </a:pPr>
            <a:r>
              <a:rPr lang="en-IN" dirty="0"/>
              <a:t>Number of Features : 16</a:t>
            </a:r>
          </a:p>
          <a:p>
            <a:pPr marL="0" indent="0">
              <a:buNone/>
            </a:pPr>
            <a:r>
              <a:rPr lang="en-IN"/>
              <a:t>Missing Values : Nil</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4202331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891" y="127911"/>
            <a:ext cx="7028170" cy="804961"/>
          </a:xfrm>
        </p:spPr>
        <p:txBody>
          <a:bodyPr>
            <a:normAutofit/>
          </a:bodyPr>
          <a:lstStyle/>
          <a:p>
            <a:pPr algn="ctr"/>
            <a:r>
              <a:rPr lang="en-US" dirty="0">
                <a:solidFill>
                  <a:schemeClr val="tx2"/>
                </a:solidFill>
                <a:latin typeface="Times New Roman" panose="02020603050405020304" pitchFamily="18" charset="0"/>
                <a:cs typeface="Times New Roman" panose="02020603050405020304" pitchFamily="18" charset="0"/>
              </a:rPr>
              <a:t>Descriptive Statistics</a:t>
            </a:r>
          </a:p>
        </p:txBody>
      </p:sp>
      <p:sp>
        <p:nvSpPr>
          <p:cNvPr id="3" name="Rectangle 1">
            <a:extLst>
              <a:ext uri="{FF2B5EF4-FFF2-40B4-BE49-F238E27FC236}">
                <a16:creationId xmlns:a16="http://schemas.microsoft.com/office/drawing/2014/main" id="{1B3F070A-1611-F565-656C-383E1D075B1B}"/>
              </a:ext>
            </a:extLst>
          </p:cNvPr>
          <p:cNvSpPr>
            <a:spLocks noGrp="1" noChangeArrowheads="1"/>
          </p:cNvSpPr>
          <p:nvPr>
            <p:ph type="subTitle" idx="1"/>
          </p:nvPr>
        </p:nvSpPr>
        <p:spPr bwMode="auto">
          <a:xfrm>
            <a:off x="205943" y="932872"/>
            <a:ext cx="9142246"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Demographics</a:t>
            </a: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Gender</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Equal male and female representation ensures unbiased results. </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Age</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Mean ~25 years (range: 14–61), focusing on young and middle-aged adults. </a:t>
            </a:r>
          </a:p>
          <a:p>
            <a:pPr marL="0" marR="0" lvl="0" indent="0" algn="l" defTabSz="914400" rtl="0" eaLnBrk="0" fontAlgn="base" latinLnBrk="0" hangingPunct="0">
              <a:lnSpc>
                <a:spcPct val="150000"/>
              </a:lnSpc>
              <a:spcBef>
                <a:spcPct val="0"/>
              </a:spcBef>
              <a:spcAft>
                <a:spcPct val="0"/>
              </a:spcAft>
              <a:buClrTx/>
              <a:buSzTx/>
              <a:tabLst/>
            </a:pPr>
            <a:endParaRPr lang="en-US" altLang="en-US" sz="2000" b="1" dirty="0">
              <a:solidFill>
                <a:schemeClr val="tx2"/>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Physical Attributes</a:t>
            </a: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Height</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Mean ~1.7m with low variability. </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Weight</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Diverse range (42.3–173 kg), mean ~92 kg. </a:t>
            </a:r>
          </a:p>
          <a:p>
            <a:pPr marL="0" marR="0" lvl="0" indent="0" algn="l" defTabSz="914400" rtl="0" eaLnBrk="0" fontAlgn="base" latinLnBrk="0" hangingPunct="0">
              <a:lnSpc>
                <a:spcPct val="150000"/>
              </a:lnSpc>
              <a:spcBef>
                <a:spcPct val="0"/>
              </a:spcBef>
              <a:spcAft>
                <a:spcPct val="0"/>
              </a:spcAft>
              <a:buClrTx/>
              <a:buSzTx/>
              <a:tabLst/>
            </a:pPr>
            <a:endParaRPr lang="en-US" altLang="en-US" sz="2000" b="1" dirty="0">
              <a:solidFill>
                <a:schemeClr val="tx2"/>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Eating Habits</a:t>
            </a: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FAVC</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Binary (yes/no) data links high-calorie food to obesity. </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FCVC</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Moderate vegetable intake (mean ~2.4/3). </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NCP</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Most consume 2-3 meals daily (mean ~2.6).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66792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572F0-CC3A-B0F2-F73C-73C7DA7761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75F430-E1A0-8E9D-84BB-03CAB38754C9}"/>
              </a:ext>
            </a:extLst>
          </p:cNvPr>
          <p:cNvSpPr>
            <a:spLocks noGrp="1"/>
          </p:cNvSpPr>
          <p:nvPr>
            <p:ph type="ctrTitle"/>
          </p:nvPr>
        </p:nvSpPr>
        <p:spPr>
          <a:xfrm>
            <a:off x="962890" y="127911"/>
            <a:ext cx="7018231" cy="804961"/>
          </a:xfrm>
        </p:spPr>
        <p:txBody>
          <a:bodyPr>
            <a:normAutofit/>
          </a:bodyPr>
          <a:lstStyle/>
          <a:p>
            <a:pPr algn="ctr"/>
            <a:r>
              <a:rPr lang="en-US" dirty="0">
                <a:solidFill>
                  <a:schemeClr val="tx2"/>
                </a:solidFill>
                <a:latin typeface="Times New Roman" panose="02020603050405020304" pitchFamily="18" charset="0"/>
                <a:cs typeface="Times New Roman" panose="02020603050405020304" pitchFamily="18" charset="0"/>
              </a:rPr>
              <a:t>Descriptive Statistics</a:t>
            </a:r>
          </a:p>
        </p:txBody>
      </p:sp>
      <p:sp>
        <p:nvSpPr>
          <p:cNvPr id="3" name="Rectangle 1">
            <a:extLst>
              <a:ext uri="{FF2B5EF4-FFF2-40B4-BE49-F238E27FC236}">
                <a16:creationId xmlns:a16="http://schemas.microsoft.com/office/drawing/2014/main" id="{A394D721-6F24-119F-07F6-68EF7D274709}"/>
              </a:ext>
            </a:extLst>
          </p:cNvPr>
          <p:cNvSpPr>
            <a:spLocks noGrp="1" noChangeArrowheads="1"/>
          </p:cNvSpPr>
          <p:nvPr>
            <p:ph type="subTitle" idx="1"/>
          </p:nvPr>
        </p:nvSpPr>
        <p:spPr bwMode="auto">
          <a:xfrm>
            <a:off x="141288" y="1227778"/>
            <a:ext cx="849014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Lifestyle Factors</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CH2O</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Mean ~2.02 liters/day, near the recommended average. </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FAF</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Infrequent physical activity (mean ~0.97/3). </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TUE</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Low technology use (~0.63 hours/day). </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20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Obesity Levels</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Clear categories (Normal Weight, Obese) for stratified predictive modeling.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28966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BA9D25-4B85-E5D2-9557-1E46116F5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A2F8E8-512D-0C17-130E-9B2675AE69CC}"/>
              </a:ext>
            </a:extLst>
          </p:cNvPr>
          <p:cNvSpPr>
            <a:spLocks noGrp="1"/>
          </p:cNvSpPr>
          <p:nvPr>
            <p:ph type="ctrTitle"/>
          </p:nvPr>
        </p:nvSpPr>
        <p:spPr>
          <a:xfrm>
            <a:off x="962891" y="127911"/>
            <a:ext cx="7048048" cy="804961"/>
          </a:xfrm>
        </p:spPr>
        <p:txBody>
          <a:bodyPr>
            <a:normAutofit/>
          </a:bodyPr>
          <a:lstStyle/>
          <a:p>
            <a:pPr algn="ctr"/>
            <a:r>
              <a:rPr lang="en-US" dirty="0">
                <a:solidFill>
                  <a:schemeClr val="tx2"/>
                </a:solidFill>
                <a:latin typeface="Times New Roman" panose="02020603050405020304" pitchFamily="18" charset="0"/>
                <a:cs typeface="Times New Roman" panose="02020603050405020304" pitchFamily="18" charset="0"/>
              </a:rPr>
              <a:t>Insights</a:t>
            </a:r>
          </a:p>
        </p:txBody>
      </p:sp>
      <p:sp>
        <p:nvSpPr>
          <p:cNvPr id="8" name="Rectangle 5">
            <a:extLst>
              <a:ext uri="{FF2B5EF4-FFF2-40B4-BE49-F238E27FC236}">
                <a16:creationId xmlns:a16="http://schemas.microsoft.com/office/drawing/2014/main" id="{150605D5-600C-15C5-15B2-738E27075E8E}"/>
              </a:ext>
            </a:extLst>
          </p:cNvPr>
          <p:cNvSpPr>
            <a:spLocks noGrp="1" noChangeArrowheads="1"/>
          </p:cNvSpPr>
          <p:nvPr>
            <p:ph type="subTitle" idx="1"/>
          </p:nvPr>
        </p:nvSpPr>
        <p:spPr bwMode="auto">
          <a:xfrm>
            <a:off x="377898" y="1418118"/>
            <a:ext cx="779246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Individuals with low physical activity and high-calorie diets correlate with higher obesity levels.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Moderate to high water intake and vegetable consumption appear beneficial in maintaining normal weight.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Age and weight show strong influences on obesity, while height contributes minimally. </a:t>
            </a:r>
          </a:p>
        </p:txBody>
      </p:sp>
    </p:spTree>
    <p:extLst>
      <p:ext uri="{BB962C8B-B14F-4D97-AF65-F5344CB8AC3E}">
        <p14:creationId xmlns:p14="http://schemas.microsoft.com/office/powerpoint/2010/main" val="2575810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83A26-A6F8-E4FC-9280-61A3BEBA54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02FC51-A848-D54B-FA49-AE45D9D149D5}"/>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Visualization</a:t>
            </a:r>
          </a:p>
        </p:txBody>
      </p:sp>
      <p:pic>
        <p:nvPicPr>
          <p:cNvPr id="6" name="Content Placeholder 5">
            <a:extLst>
              <a:ext uri="{FF2B5EF4-FFF2-40B4-BE49-F238E27FC236}">
                <a16:creationId xmlns:a16="http://schemas.microsoft.com/office/drawing/2014/main" id="{A90C67C0-A183-6163-F8DD-7EE20F483D3C}"/>
              </a:ext>
            </a:extLst>
          </p:cNvPr>
          <p:cNvPicPr>
            <a:picLocks noGrp="1" noChangeAspect="1"/>
          </p:cNvPicPr>
          <p:nvPr>
            <p:ph idx="1"/>
          </p:nvPr>
        </p:nvPicPr>
        <p:blipFill>
          <a:blip r:embed="rId2"/>
          <a:stretch>
            <a:fillRect/>
          </a:stretch>
        </p:blipFill>
        <p:spPr>
          <a:xfrm>
            <a:off x="1" y="1500809"/>
            <a:ext cx="12105860" cy="5178287"/>
          </a:xfrm>
        </p:spPr>
      </p:pic>
    </p:spTree>
    <p:extLst>
      <p:ext uri="{BB962C8B-B14F-4D97-AF65-F5344CB8AC3E}">
        <p14:creationId xmlns:p14="http://schemas.microsoft.com/office/powerpoint/2010/main" val="17216396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Visualization</a:t>
            </a:r>
          </a:p>
        </p:txBody>
      </p:sp>
      <p:pic>
        <p:nvPicPr>
          <p:cNvPr id="7" name="Content Placeholder 6">
            <a:extLst>
              <a:ext uri="{FF2B5EF4-FFF2-40B4-BE49-F238E27FC236}">
                <a16:creationId xmlns:a16="http://schemas.microsoft.com/office/drawing/2014/main" id="{A569FA2D-EF1D-8901-F7C1-C16BED6D8D11}"/>
              </a:ext>
            </a:extLst>
          </p:cNvPr>
          <p:cNvPicPr>
            <a:picLocks noGrp="1" noChangeAspect="1"/>
          </p:cNvPicPr>
          <p:nvPr>
            <p:ph idx="1"/>
          </p:nvPr>
        </p:nvPicPr>
        <p:blipFill>
          <a:blip r:embed="rId2"/>
          <a:stretch>
            <a:fillRect/>
          </a:stretch>
        </p:blipFill>
        <p:spPr>
          <a:xfrm>
            <a:off x="0" y="1480930"/>
            <a:ext cx="12192000" cy="5267740"/>
          </a:xfrm>
        </p:spPr>
      </p:pic>
    </p:spTree>
    <p:extLst>
      <p:ext uri="{BB962C8B-B14F-4D97-AF65-F5344CB8AC3E}">
        <p14:creationId xmlns:p14="http://schemas.microsoft.com/office/powerpoint/2010/main" val="35742316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direction presentation (widescreen)</Template>
  <TotalTime>104</TotalTime>
  <Words>897</Words>
  <Application>Microsoft Office PowerPoint</Application>
  <PresentationFormat>Widescreen</PresentationFormat>
  <Paragraphs>98</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Bernard MT Condensed</vt:lpstr>
      <vt:lpstr>Book Antiqua</vt:lpstr>
      <vt:lpstr>Times New Roman</vt:lpstr>
      <vt:lpstr>ui-sans-serif</vt:lpstr>
      <vt:lpstr>Sales Direction 16X9</vt:lpstr>
      <vt:lpstr>Data Science with Python   Estimation of Obesity levels based on Eating habits and Physical Condition Dataset</vt:lpstr>
      <vt:lpstr>Introduction</vt:lpstr>
      <vt:lpstr>Introduction</vt:lpstr>
      <vt:lpstr>Data Source and Quality</vt:lpstr>
      <vt:lpstr>Descriptive Statistics</vt:lpstr>
      <vt:lpstr>Descriptive Statistics</vt:lpstr>
      <vt:lpstr>Insights</vt:lpstr>
      <vt:lpstr>Visualization</vt:lpstr>
      <vt:lpstr>Visualization</vt:lpstr>
      <vt:lpstr>Visualization</vt:lpstr>
      <vt:lpstr>Insights</vt:lpstr>
      <vt:lpstr>Models</vt:lpstr>
      <vt:lpstr>Models</vt:lpstr>
      <vt:lpstr>Visualization</vt:lpstr>
      <vt:lpstr>Insights</vt:lpstr>
      <vt:lpstr>Conclusion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Mouni .</dc:creator>
  <cp:lastModifiedBy>Sri Naga Sai Phani Chandra Nakka</cp:lastModifiedBy>
  <cp:revision>6</cp:revision>
  <dcterms:created xsi:type="dcterms:W3CDTF">2025-01-09T14:31:24Z</dcterms:created>
  <dcterms:modified xsi:type="dcterms:W3CDTF">2025-01-10T05:49:14Z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