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FF21B-2501-4273-997F-0357E5F479A2}" v="2" dt="2025-02-08T09:58:0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7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nika sanaka" userId="2fcb9895b5de2341" providerId="LiveId" clId="{637FF21B-2501-4273-997F-0357E5F479A2}"/>
    <pc:docChg chg="custSel modSld">
      <pc:chgData name="Mounika sanaka" userId="2fcb9895b5de2341" providerId="LiveId" clId="{637FF21B-2501-4273-997F-0357E5F479A2}" dt="2025-02-08T16:28:59.166" v="129" actId="313"/>
      <pc:docMkLst>
        <pc:docMk/>
      </pc:docMkLst>
      <pc:sldChg chg="modSp mod">
        <pc:chgData name="Mounika sanaka" userId="2fcb9895b5de2341" providerId="LiveId" clId="{637FF21B-2501-4273-997F-0357E5F479A2}" dt="2025-02-08T16:27:49.402" v="128" actId="122"/>
        <pc:sldMkLst>
          <pc:docMk/>
          <pc:sldMk cId="367127615" sldId="256"/>
        </pc:sldMkLst>
        <pc:spChg chg="mod">
          <ac:chgData name="Mounika sanaka" userId="2fcb9895b5de2341" providerId="LiveId" clId="{637FF21B-2501-4273-997F-0357E5F479A2}" dt="2025-02-08T16:27:49.402" v="128" actId="122"/>
          <ac:spMkLst>
            <pc:docMk/>
            <pc:sldMk cId="367127615" sldId="256"/>
            <ac:spMk id="5" creationId="{D5067E9C-C7B9-4476-9708-CBB3F66FD892}"/>
          </ac:spMkLst>
        </pc:spChg>
      </pc:sldChg>
      <pc:sldChg chg="modSp mod">
        <pc:chgData name="Mounika sanaka" userId="2fcb9895b5de2341" providerId="LiveId" clId="{637FF21B-2501-4273-997F-0357E5F479A2}" dt="2025-02-08T16:28:59.166" v="129" actId="313"/>
        <pc:sldMkLst>
          <pc:docMk/>
          <pc:sldMk cId="3002968868" sldId="261"/>
        </pc:sldMkLst>
        <pc:spChg chg="mod">
          <ac:chgData name="Mounika sanaka" userId="2fcb9895b5de2341" providerId="LiveId" clId="{637FF21B-2501-4273-997F-0357E5F479A2}" dt="2025-02-08T16:28:59.166" v="129" actId="313"/>
          <ac:spMkLst>
            <pc:docMk/>
            <pc:sldMk cId="3002968868" sldId="261"/>
            <ac:spMk id="7" creationId="{7CB7BD35-FB6C-A447-DC70-8381DF3C30F1}"/>
          </ac:spMkLst>
        </pc:spChg>
      </pc:sldChg>
      <pc:sldChg chg="addSp delSp modSp mod">
        <pc:chgData name="Mounika sanaka" userId="2fcb9895b5de2341" providerId="LiveId" clId="{637FF21B-2501-4273-997F-0357E5F479A2}" dt="2025-02-08T09:57:29.893" v="6" actId="14100"/>
        <pc:sldMkLst>
          <pc:docMk/>
          <pc:sldMk cId="1635949419" sldId="263"/>
        </pc:sldMkLst>
        <pc:picChg chg="del">
          <ac:chgData name="Mounika sanaka" userId="2fcb9895b5de2341" providerId="LiveId" clId="{637FF21B-2501-4273-997F-0357E5F479A2}" dt="2025-02-08T09:56:13.325" v="0" actId="478"/>
          <ac:picMkLst>
            <pc:docMk/>
            <pc:sldMk cId="1635949419" sldId="263"/>
            <ac:picMk id="4" creationId="{0205483D-41EB-EDDE-E0A7-08C9B5186B31}"/>
          </ac:picMkLst>
        </pc:picChg>
        <pc:picChg chg="add mod">
          <ac:chgData name="Mounika sanaka" userId="2fcb9895b5de2341" providerId="LiveId" clId="{637FF21B-2501-4273-997F-0357E5F479A2}" dt="2025-02-08T09:57:29.893" v="6" actId="14100"/>
          <ac:picMkLst>
            <pc:docMk/>
            <pc:sldMk cId="1635949419" sldId="263"/>
            <ac:picMk id="5" creationId="{F784B562-236E-F216-9698-2718DD1693C4}"/>
          </ac:picMkLst>
        </pc:picChg>
      </pc:sldChg>
      <pc:sldChg chg="modSp mod">
        <pc:chgData name="Mounika sanaka" userId="2fcb9895b5de2341" providerId="LiveId" clId="{637FF21B-2501-4273-997F-0357E5F479A2}" dt="2025-02-08T10:01:38.617" v="24" actId="14100"/>
        <pc:sldMkLst>
          <pc:docMk/>
          <pc:sldMk cId="3924957085" sldId="264"/>
        </pc:sldMkLst>
        <pc:spChg chg="mod">
          <ac:chgData name="Mounika sanaka" userId="2fcb9895b5de2341" providerId="LiveId" clId="{637FF21B-2501-4273-997F-0357E5F479A2}" dt="2025-02-08T10:01:38.617" v="24" actId="14100"/>
          <ac:spMkLst>
            <pc:docMk/>
            <pc:sldMk cId="3924957085" sldId="264"/>
            <ac:spMk id="5" creationId="{C3947A4A-4942-C74E-20A7-AF09A01EE232}"/>
          </ac:spMkLst>
        </pc:spChg>
      </pc:sldChg>
      <pc:sldChg chg="addSp delSp modSp mod">
        <pc:chgData name="Mounika sanaka" userId="2fcb9895b5de2341" providerId="LiveId" clId="{637FF21B-2501-4273-997F-0357E5F479A2}" dt="2025-02-08T09:58:41.746" v="13" actId="14100"/>
        <pc:sldMkLst>
          <pc:docMk/>
          <pc:sldMk cId="1879203018" sldId="265"/>
        </pc:sldMkLst>
        <pc:picChg chg="del">
          <ac:chgData name="Mounika sanaka" userId="2fcb9895b5de2341" providerId="LiveId" clId="{637FF21B-2501-4273-997F-0357E5F479A2}" dt="2025-02-08T09:57:50.192" v="7" actId="21"/>
          <ac:picMkLst>
            <pc:docMk/>
            <pc:sldMk cId="1879203018" sldId="265"/>
            <ac:picMk id="5" creationId="{011D2FA6-B72D-6776-09E0-186487914231}"/>
          </ac:picMkLst>
        </pc:picChg>
        <pc:picChg chg="add mod">
          <ac:chgData name="Mounika sanaka" userId="2fcb9895b5de2341" providerId="LiveId" clId="{637FF21B-2501-4273-997F-0357E5F479A2}" dt="2025-02-08T09:58:41.746" v="13" actId="14100"/>
          <ac:picMkLst>
            <pc:docMk/>
            <pc:sldMk cId="1879203018" sldId="265"/>
            <ac:picMk id="7" creationId="{56E12921-0332-14B7-60F4-F9E3F55D1A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96590" y="2310062"/>
            <a:ext cx="6481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Sustainable Supply Chain Performance Dashboard using Power BI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56AA62-50D7-E0AA-A3E0-34457C2A50CC}"/>
              </a:ext>
            </a:extLst>
          </p:cNvPr>
          <p:cNvSpPr txBox="1"/>
          <p:nvPr/>
        </p:nvSpPr>
        <p:spPr>
          <a:xfrm>
            <a:off x="8135815" y="4915877"/>
            <a:ext cx="293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</a:t>
            </a:r>
          </a:p>
          <a:p>
            <a:r>
              <a:rPr lang="en-IN" sz="2000" b="1" dirty="0"/>
              <a:t>   </a:t>
            </a:r>
            <a:r>
              <a:rPr lang="en-IN" sz="2000" b="1" dirty="0" err="1">
                <a:solidFill>
                  <a:srgbClr val="FFFF00"/>
                </a:solidFill>
              </a:rPr>
              <a:t>Sanaka.Mounika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E514-2CBF-148B-5466-9F79957DFD9E}"/>
              </a:ext>
            </a:extLst>
          </p:cNvPr>
          <p:cNvSpPr txBox="1"/>
          <p:nvPr/>
        </p:nvSpPr>
        <p:spPr>
          <a:xfrm>
            <a:off x="417095" y="1732547"/>
            <a:ext cx="115663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ym typeface="Symbol" panose="05050102010706020507" pitchFamily="18" charset="2"/>
              </a:rPr>
              <a:t> </a:t>
            </a:r>
            <a:r>
              <a:rPr lang="en-IN" sz="1800" dirty="0"/>
              <a:t>The Super Store excels in the East and California, driven by Technology and Office Supplies (especially phones, copiers, storage).  </a:t>
            </a:r>
          </a:p>
          <a:p>
            <a:r>
              <a:rPr lang="en-IN" sz="1800" dirty="0">
                <a:sym typeface="Symbol" panose="05050102010706020507" pitchFamily="18" charset="2"/>
              </a:rPr>
              <a:t> </a:t>
            </a:r>
            <a:r>
              <a:rPr lang="en-IN" sz="1800" dirty="0"/>
              <a:t>Consumers are the largest customer segment. </a:t>
            </a:r>
          </a:p>
          <a:p>
            <a:r>
              <a:rPr lang="en-IN" sz="1800" dirty="0">
                <a:sym typeface="Symbol" panose="05050102010706020507" pitchFamily="18" charset="2"/>
              </a:rPr>
              <a:t> </a:t>
            </a:r>
            <a:r>
              <a:rPr lang="en-IN" sz="1800" dirty="0"/>
              <a:t>While sales are strong, further analysis is needed to understand regional differences (e.g., lower South sales) and optimize shipping costs.  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IN" sz="1800" dirty="0"/>
              <a:t>The company should leverage its strengths in key products and regions while addressing areas for improvement.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b="1" u="sng" dirty="0"/>
              <a:t>Recommendations: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dirty="0"/>
              <a:t>Focus marketing on top states/cities.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dirty="0"/>
              <a:t>Optimize shipping costs.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dirty="0"/>
              <a:t>Adjust pricing strategies.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dirty="0"/>
              <a:t>Leverage seasonal trends.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endParaRPr lang="en-US" sz="1800" dirty="0"/>
          </a:p>
          <a:p>
            <a:r>
              <a:rPr lang="en-US" sz="1800" dirty="0"/>
              <a:t>"Power BI empowers businesses with interactive and dynamic visualizations, unlocking data-driven insights and informed decision-making. Its effective usage enables organizations to transform complex data into actionable intelligence, driving growth and success."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F9032-F742-4813-911C-E5E0A04F52F7}"/>
              </a:ext>
            </a:extLst>
          </p:cNvPr>
          <p:cNvSpPr txBox="1"/>
          <p:nvPr/>
        </p:nvSpPr>
        <p:spPr>
          <a:xfrm>
            <a:off x="345440" y="1802561"/>
            <a:ext cx="6654800" cy="367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ym typeface="Symbol" panose="05050102010706020507" pitchFamily="18" charset="2"/>
              </a:rPr>
              <a:t></a:t>
            </a:r>
            <a:r>
              <a:rPr lang="en-IN" dirty="0"/>
              <a:t> </a:t>
            </a:r>
            <a:r>
              <a:rPr lang="en-IN" sz="1600" b="1" u="sng" dirty="0"/>
              <a:t>Visualize &amp; Analyze</a:t>
            </a:r>
            <a:r>
              <a:rPr lang="en-IN" sz="1600" b="1" dirty="0"/>
              <a:t>: </a:t>
            </a:r>
            <a:r>
              <a:rPr lang="en-IN" sz="1600" dirty="0"/>
              <a:t>Master Power BI to create interactive dashboards showcasing key performance indicators (KPIs) like sales, profit, and customer trends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sym typeface="Symbol" panose="05050102010706020507" pitchFamily="18" charset="2"/>
              </a:rPr>
              <a:t></a:t>
            </a:r>
            <a:r>
              <a:rPr lang="en-IN" sz="1600" b="1" u="sng" dirty="0"/>
              <a:t>Gain Business Insights: </a:t>
            </a:r>
            <a:r>
              <a:rPr lang="en-IN" sz="1600" dirty="0"/>
              <a:t>Identify growth opportunities, optimize pricing, and improve customer satisfaction through data-driven analysis.</a:t>
            </a:r>
          </a:p>
          <a:p>
            <a:pPr>
              <a:lnSpc>
                <a:spcPct val="150000"/>
              </a:lnSpc>
            </a:pPr>
            <a:r>
              <a:rPr lang="en-IN" dirty="0">
                <a:sym typeface="Symbol" panose="05050102010706020507" pitchFamily="18" charset="2"/>
              </a:rPr>
              <a:t></a:t>
            </a:r>
            <a:r>
              <a:rPr lang="en-IN" sz="1600" b="1" u="sng" dirty="0"/>
              <a:t>Develop Power BI Skills:</a:t>
            </a:r>
            <a:r>
              <a:rPr lang="en-IN" dirty="0"/>
              <a:t> </a:t>
            </a:r>
            <a:r>
              <a:rPr lang="en-IN" sz="1600" dirty="0"/>
              <a:t>Become proficient in data cleaning, transformation, DAX, and data modeling within Power BI. </a:t>
            </a:r>
          </a:p>
          <a:p>
            <a:pPr>
              <a:lnSpc>
                <a:spcPct val="150000"/>
              </a:lnSpc>
            </a:pPr>
            <a:r>
              <a:rPr lang="en-IN" dirty="0">
                <a:sym typeface="Symbol" panose="05050102010706020507" pitchFamily="18" charset="2"/>
              </a:rPr>
              <a:t></a:t>
            </a:r>
            <a:r>
              <a:rPr lang="en-IN" sz="1600" b="1" u="sng" dirty="0"/>
              <a:t>Drive Strategic Decisions:  </a:t>
            </a:r>
            <a:r>
              <a:rPr lang="en-IN" sz="1600" dirty="0"/>
              <a:t>Provide actionable recommendations based on data insights to boost profitability and market share.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2CA62-E493-918E-FF69-3486D3094041}"/>
              </a:ext>
            </a:extLst>
          </p:cNvPr>
          <p:cNvSpPr txBox="1"/>
          <p:nvPr/>
        </p:nvSpPr>
        <p:spPr>
          <a:xfrm>
            <a:off x="531445" y="1949116"/>
            <a:ext cx="9518933" cy="306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Power BI is a Microsoft business analytics service that provides interactive visualizations and business intelligence capabilities for data analysis and reporting.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/>
              <a:t>Power BI Desktop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sz="1600" dirty="0"/>
              <a:t>The primary tool for report development.</a:t>
            </a:r>
            <a:endParaRPr lang="en-US" sz="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u="sng" dirty="0"/>
              <a:t>Power Query Editor: </a:t>
            </a:r>
            <a:r>
              <a:rPr lang="en-IN" sz="1600" dirty="0"/>
              <a:t>Used for data cleaning, transformation, and shaping.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u="sng" dirty="0"/>
              <a:t>DAX (Data Analysis Expressions):  </a:t>
            </a:r>
            <a:r>
              <a:rPr lang="en-IN" sz="1600" dirty="0"/>
              <a:t>The formula language for calculations and metrics.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u="sng" dirty="0"/>
              <a:t>Data Connectors: </a:t>
            </a:r>
            <a:r>
              <a:rPr lang="en-IN" sz="1600" dirty="0"/>
              <a:t>Enable importing data from diverse sources (Excel, CSV, databases, etc.).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u="sng" dirty="0"/>
              <a:t>Visualizations (Charts &amp; Graphs):  </a:t>
            </a:r>
            <a:r>
              <a:rPr lang="en-IN" sz="1600" dirty="0"/>
              <a:t>Present insights in a clear and compelling way.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u="sng" dirty="0"/>
              <a:t>Power BI Service: </a:t>
            </a:r>
            <a:r>
              <a:rPr lang="en-IN" sz="1600" dirty="0"/>
              <a:t>For publishing, sharing, and collaborating on reports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631EA-6A13-D81F-C70D-D32EAE84E68F}"/>
              </a:ext>
            </a:extLst>
          </p:cNvPr>
          <p:cNvSpPr txBox="1"/>
          <p:nvPr/>
        </p:nvSpPr>
        <p:spPr>
          <a:xfrm>
            <a:off x="268356" y="1532021"/>
            <a:ext cx="113140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 Bar Chart:</a:t>
            </a:r>
            <a:r>
              <a:rPr lang="en-US" sz="1400" dirty="0"/>
              <a:t>  A bar chart in Power BI is a visualization tool used to display categorical data with rectangular bars, allowing users to compare and analyze data across different categories.</a:t>
            </a:r>
            <a:endParaRPr lang="en-IN" sz="1400" dirty="0"/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IN" sz="1400" b="1" u="sng" dirty="0"/>
              <a:t>Stacked Column Chart:</a:t>
            </a:r>
            <a:r>
              <a:rPr lang="en-IN" sz="1400" dirty="0"/>
              <a:t> </a:t>
            </a:r>
            <a:r>
              <a:rPr lang="en-US" sz="1400" dirty="0"/>
              <a:t>Stacked column charts in Power BI effectively visualize how a total amount is divided into different parts, showing both   individual contributions and the overall sum for each category.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Pie Chart:</a:t>
            </a:r>
            <a:r>
              <a:rPr lang="en-US" sz="1400" dirty="0"/>
              <a:t> A pie chart in Power BI is a circular visualization that displays how different categories contribute to a whole, with each category represented by a slice of the pie proportional to its value.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Line Chart:</a:t>
            </a:r>
            <a:r>
              <a:rPr lang="en-US" sz="1400" dirty="0"/>
              <a:t> A line chart in Power BI is a visualization that displays trends and patterns over time or across categories, using a series of connected data points to represent continuous data.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Donut Chart:</a:t>
            </a:r>
            <a:r>
              <a:rPr lang="en-US" sz="1400" dirty="0"/>
              <a:t> A donut chart in Power BI is a variation of a pie chart, displaying how different categories contribute to a whole, with a hollow center allowing for additional information or visualizations to be displayed.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Card:</a:t>
            </a:r>
            <a:r>
              <a:rPr lang="en-US" sz="1400" dirty="0"/>
              <a:t> A card in Power BI is a visualization that displays a single metric or key performance indicator (KPI) in a concise and easy-to-read format, often used to highlight important information or trends.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Scatter Chart:</a:t>
            </a:r>
            <a:r>
              <a:rPr lang="en-US" sz="1400" dirty="0"/>
              <a:t> A scatter chart in Power BI is a visualization that displays the relationship between two continuous variables, using dots to represent individual data points, helping to identify patterns, correlations, and outliers.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Tree Map:</a:t>
            </a:r>
            <a:r>
              <a:rPr lang="en-US" sz="1400" dirty="0"/>
              <a:t> A tree map in Power BI is a hierarchical visualization that displays data as a set of nested rectangles, with size and color representing values and categories, helping to analyze and compare large datasets.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400" b="1" u="sng" dirty="0"/>
              <a:t>Map:</a:t>
            </a:r>
            <a:r>
              <a:rPr lang="en-US" sz="1400" b="1" dirty="0"/>
              <a:t> </a:t>
            </a:r>
            <a:r>
              <a:rPr lang="en-US" sz="1400" dirty="0"/>
              <a:t>A map in Power BI is a geographical visualization that displays data on a interactive map, allowing users to visualize and analyze data by location, region, or country, and gain insights into spatial relationships and trends.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EF199-92BE-6424-83D1-FEDEBDD835F9}"/>
              </a:ext>
            </a:extLst>
          </p:cNvPr>
          <p:cNvSpPr txBox="1"/>
          <p:nvPr/>
        </p:nvSpPr>
        <p:spPr>
          <a:xfrm>
            <a:off x="255104" y="1844842"/>
            <a:ext cx="11463653" cy="382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  Analyzing Total 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ales by each State.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Total sales by each city.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  Investigating the correlation between regional sales and economic indicators to develop targeted strategies.</a:t>
            </a:r>
          </a:p>
          <a:p>
            <a:pPr marL="457200"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   Evaluating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 profit by each region.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Assesing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Shipping cost by each ship mode.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Examining 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 unit price of each product category.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Month Wise Profit.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, Total profit , total quantity ordered. 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Average Discount and Average Unit Price by each Product Category.</a:t>
            </a:r>
          </a:p>
          <a:p>
            <a:pPr marL="457200">
              <a:spcAft>
                <a:spcPts val="800"/>
              </a:spcAf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C5058-3173-D025-4E00-46248C5EDCEF}"/>
              </a:ext>
            </a:extLst>
          </p:cNvPr>
          <p:cNvSpPr txBox="1"/>
          <p:nvPr/>
        </p:nvSpPr>
        <p:spPr>
          <a:xfrm>
            <a:off x="376989" y="1917032"/>
            <a:ext cx="907983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Max profit by day and region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Order Priority by Product Category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Maximum Profit by State or Province and Region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Count of Customer name by Customer segment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Max sales and Profit by Product Category and Sub-Category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Average of shipping cost, Average of sales  and Max of quantity ordered by new region</a:t>
            </a:r>
          </a:p>
          <a:p>
            <a:pPr marL="742950" indent="-285750">
              <a:spcAft>
                <a:spcPts val="800"/>
              </a:spcAft>
              <a:buFont typeface="Symbol" panose="05050102010706020507" pitchFamily="18" charset="2"/>
              <a:buChar char="·"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7A4A-4942-C74E-20A7-AF09A01EE232}"/>
              </a:ext>
            </a:extLst>
          </p:cNvPr>
          <p:cNvSpPr txBox="1"/>
          <p:nvPr/>
        </p:nvSpPr>
        <p:spPr>
          <a:xfrm>
            <a:off x="264695" y="1074821"/>
            <a:ext cx="3200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495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7BD35-FB6C-A447-DC70-8381DF3C30F1}"/>
              </a:ext>
            </a:extLst>
          </p:cNvPr>
          <p:cNvSpPr txBox="1"/>
          <p:nvPr/>
        </p:nvSpPr>
        <p:spPr>
          <a:xfrm>
            <a:off x="625642" y="1596190"/>
            <a:ext cx="9873916" cy="425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To Analyze the Super Store Performance we use the following visualizations:</a:t>
            </a:r>
          </a:p>
          <a:p>
            <a:pPr>
              <a:lnSpc>
                <a:spcPct val="150000"/>
              </a:lnSpc>
            </a:pPr>
            <a:r>
              <a:rPr lang="en-IN" dirty="0"/>
              <a:t>1. Bar Chart</a:t>
            </a:r>
          </a:p>
          <a:p>
            <a:pPr>
              <a:lnSpc>
                <a:spcPct val="150000"/>
              </a:lnSpc>
            </a:pPr>
            <a:r>
              <a:rPr lang="en-IN" dirty="0"/>
              <a:t>2. Pie Chart</a:t>
            </a:r>
          </a:p>
          <a:p>
            <a:pPr>
              <a:lnSpc>
                <a:spcPct val="150000"/>
              </a:lnSpc>
            </a:pPr>
            <a:r>
              <a:rPr lang="en-IN" dirty="0"/>
              <a:t>3. Line Chart</a:t>
            </a:r>
          </a:p>
          <a:p>
            <a:pPr>
              <a:lnSpc>
                <a:spcPct val="150000"/>
              </a:lnSpc>
            </a:pPr>
            <a:r>
              <a:rPr lang="en-IN" dirty="0"/>
              <a:t>4. Scatter Chart</a:t>
            </a:r>
          </a:p>
          <a:p>
            <a:pPr>
              <a:lnSpc>
                <a:spcPct val="150000"/>
              </a:lnSpc>
            </a:pPr>
            <a:r>
              <a:rPr lang="en-IN" dirty="0"/>
              <a:t>5. Donut Chart</a:t>
            </a:r>
          </a:p>
          <a:p>
            <a:pPr>
              <a:lnSpc>
                <a:spcPct val="150000"/>
              </a:lnSpc>
            </a:pPr>
            <a:r>
              <a:rPr lang="en-IN" dirty="0"/>
              <a:t>6. Stacked Column Chart</a:t>
            </a:r>
          </a:p>
          <a:p>
            <a:pPr>
              <a:lnSpc>
                <a:spcPct val="150000"/>
              </a:lnSpc>
            </a:pPr>
            <a:r>
              <a:rPr lang="en-IN" dirty="0"/>
              <a:t>7. Card</a:t>
            </a:r>
          </a:p>
          <a:p>
            <a:pPr>
              <a:lnSpc>
                <a:spcPct val="150000"/>
              </a:lnSpc>
            </a:pPr>
            <a:r>
              <a:rPr lang="en-IN" dirty="0"/>
              <a:t>8. Tree 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B562-236E-F216-9698-2718DD16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44052"/>
            <a:ext cx="11776475" cy="52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C4F61-1C6D-3FBD-92D5-0A12D81E13E6}"/>
              </a:ext>
            </a:extLst>
          </p:cNvPr>
          <p:cNvSpPr txBox="1"/>
          <p:nvPr/>
        </p:nvSpPr>
        <p:spPr>
          <a:xfrm>
            <a:off x="601579" y="1203158"/>
            <a:ext cx="2662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12921-0332-14B7-60F4-F9E3F55D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" y="1572490"/>
            <a:ext cx="11831053" cy="52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0301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255</TotalTime>
  <Words>912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Mounika sanaka</cp:lastModifiedBy>
  <cp:revision>4</cp:revision>
  <dcterms:created xsi:type="dcterms:W3CDTF">2024-12-31T09:40:01Z</dcterms:created>
  <dcterms:modified xsi:type="dcterms:W3CDTF">2025-02-08T16:29:07Z</dcterms:modified>
</cp:coreProperties>
</file>