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57" r:id="rId5"/>
    <p:sldId id="256"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86655"/>
          </a:xfrm>
        </p:spPr>
        <p:txBody>
          <a:bodyPr/>
          <a:p>
            <a:pPr algn="ctr"/>
            <a:r>
              <a:rPr lang="en-IN" sz="5400" b="1" dirty="0" smtClean="0">
                <a:latin typeface="+mj-ea"/>
                <a:cs typeface="+mj-ea"/>
                <a:sym typeface="+mn-ea"/>
              </a:rPr>
              <a:t>The </a:t>
            </a:r>
            <a:r>
              <a:rPr lang="en-IN" sz="5400" b="1" dirty="0">
                <a:latin typeface="+mj-ea"/>
                <a:cs typeface="+mj-ea"/>
                <a:sym typeface="+mn-ea"/>
              </a:rPr>
              <a:t>Battle of Neighbourhoods</a:t>
            </a:r>
            <a:endParaRPr lang="en-US" sz="5400">
              <a:latin typeface="+mj-ea"/>
              <a:cs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b="1" dirty="0">
                <a:sym typeface="+mn-ea"/>
              </a:rPr>
              <a:t>Introduction: </a:t>
            </a:r>
            <a:endParaRPr lang="en-US"/>
          </a:p>
        </p:txBody>
      </p:sp>
      <p:sp>
        <p:nvSpPr>
          <p:cNvPr id="3" name="Content Placeholder 2"/>
          <p:cNvSpPr>
            <a:spLocks noGrp="1"/>
          </p:cNvSpPr>
          <p:nvPr>
            <p:ph idx="1"/>
          </p:nvPr>
        </p:nvSpPr>
        <p:spPr>
          <a:xfrm>
            <a:off x="838200" y="1497965"/>
            <a:ext cx="10515600" cy="4679315"/>
          </a:xfrm>
        </p:spPr>
        <p:txBody>
          <a:bodyPr>
            <a:normAutofit lnSpcReduction="10000"/>
          </a:bodyPr>
          <a:p>
            <a:r>
              <a:rPr lang="en-IN" sz="2000" dirty="0">
                <a:sym typeface="+mn-ea"/>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sz="2000" dirty="0"/>
          </a:p>
          <a:p>
            <a:r>
              <a:rPr lang="en-IN" sz="2000" dirty="0">
                <a:sym typeface="+mn-ea"/>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sz="2000" dirty="0"/>
          </a:p>
          <a:p>
            <a:r>
              <a:rPr lang="en-IN" sz="2000" dirty="0">
                <a:sym typeface="+mn-ea"/>
              </a:rPr>
              <a:t>With its diverse culture, comes diverse food items. There are many restaurants in New York City, each belonging to different categories like Chinese, Indian, and French etc.</a:t>
            </a:r>
            <a:endParaRPr lang="en-IN" sz="2000" dirty="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7381875" cy="808990"/>
          </a:xfrm>
        </p:spPr>
        <p:txBody>
          <a:bodyPr>
            <a:normAutofit fontScale="90000"/>
          </a:bodyPr>
          <a:p>
            <a:br>
              <a:rPr lang="en-IN" sz="4890" b="1" dirty="0">
                <a:sym typeface="+mn-ea"/>
              </a:rPr>
            </a:br>
            <a:r>
              <a:rPr lang="en-IN" sz="4890" b="1" dirty="0">
                <a:sym typeface="+mn-ea"/>
              </a:rPr>
              <a:t>Problem:</a:t>
            </a:r>
            <a:br>
              <a:rPr lang="en-IN" dirty="0"/>
            </a:br>
            <a:endParaRPr lang="en-US"/>
          </a:p>
        </p:txBody>
      </p:sp>
      <p:sp>
        <p:nvSpPr>
          <p:cNvPr id="3" name="Content Placeholder 2"/>
          <p:cNvSpPr>
            <a:spLocks noGrp="1"/>
          </p:cNvSpPr>
          <p:nvPr>
            <p:ph idx="1"/>
          </p:nvPr>
        </p:nvSpPr>
        <p:spPr>
          <a:xfrm>
            <a:off x="838200" y="1480820"/>
            <a:ext cx="10515600" cy="2951480"/>
          </a:xfrm>
        </p:spPr>
        <p:txBody>
          <a:bodyPr/>
          <a:p>
            <a:pPr algn="just"/>
            <a:r>
              <a:rPr lang="en-IN" sz="2000" dirty="0">
                <a:sym typeface="+mn-ea"/>
              </a:rPr>
              <a:t>To find the answers to the following questions: </a:t>
            </a:r>
            <a:endParaRPr lang="en-IN" sz="2000" dirty="0"/>
          </a:p>
          <a:p>
            <a:pPr algn="just"/>
            <a:r>
              <a:rPr lang="en-IN" sz="2000" dirty="0">
                <a:sym typeface="+mn-ea"/>
              </a:rPr>
              <a:t>Q1) List and visualize all major parts of New York City that has great Indian restaurants.</a:t>
            </a:r>
            <a:endParaRPr lang="en-IN" sz="2000" dirty="0"/>
          </a:p>
          <a:p>
            <a:pPr algn="just"/>
            <a:r>
              <a:rPr lang="en-IN" sz="2000" dirty="0">
                <a:sym typeface="+mn-ea"/>
              </a:rPr>
              <a:t>Q2) </a:t>
            </a:r>
            <a:r>
              <a:rPr lang="en-IN" sz="2000" dirty="0" smtClean="0">
                <a:sym typeface="+mn-ea"/>
              </a:rPr>
              <a:t>What </a:t>
            </a:r>
            <a:r>
              <a:rPr lang="en-IN" sz="2000" dirty="0">
                <a:sym typeface="+mn-ea"/>
              </a:rPr>
              <a:t>is best location in New York City for Indian Cuisine?</a:t>
            </a:r>
            <a:endParaRPr lang="en-IN" sz="2000" dirty="0"/>
          </a:p>
          <a:p>
            <a:pPr algn="just"/>
            <a:r>
              <a:rPr lang="en-IN" sz="2000" dirty="0">
                <a:sym typeface="+mn-ea"/>
              </a:rPr>
              <a:t>Q3) </a:t>
            </a:r>
            <a:r>
              <a:rPr lang="en-IN" sz="2000" dirty="0" smtClean="0">
                <a:sym typeface="+mn-ea"/>
              </a:rPr>
              <a:t>Which </a:t>
            </a:r>
            <a:r>
              <a:rPr lang="en-IN" sz="2000" dirty="0">
                <a:sym typeface="+mn-ea"/>
              </a:rPr>
              <a:t>areas have potential Indian Restaurant Market?</a:t>
            </a:r>
            <a:endParaRPr lang="en-IN" sz="2000" dirty="0"/>
          </a:p>
          <a:p>
            <a:pPr algn="just"/>
            <a:r>
              <a:rPr lang="en-IN" sz="2000" dirty="0">
                <a:sym typeface="+mn-ea"/>
              </a:rPr>
              <a:t>Q4) </a:t>
            </a:r>
            <a:r>
              <a:rPr lang="en-IN" sz="2000" dirty="0" smtClean="0">
                <a:sym typeface="+mn-ea"/>
              </a:rPr>
              <a:t>Which </a:t>
            </a:r>
            <a:r>
              <a:rPr lang="en-IN" sz="2000" dirty="0">
                <a:sym typeface="+mn-ea"/>
              </a:rPr>
              <a:t>all areas lack Indian Restaurants?</a:t>
            </a:r>
            <a:endParaRPr lang="en-IN" sz="2000" dirty="0"/>
          </a:p>
          <a:p>
            <a:pPr algn="just"/>
            <a:r>
              <a:rPr lang="en-IN" sz="2000" dirty="0">
                <a:sym typeface="+mn-ea"/>
              </a:rPr>
              <a:t>Q5) W</a:t>
            </a:r>
            <a:r>
              <a:rPr lang="en-IN" sz="2000" dirty="0" smtClean="0">
                <a:sym typeface="+mn-ea"/>
              </a:rPr>
              <a:t>hich </a:t>
            </a:r>
            <a:r>
              <a:rPr lang="en-IN" sz="2000" dirty="0">
                <a:sym typeface="+mn-ea"/>
              </a:rPr>
              <a:t>is the best place to stay if you prefer Indian Cuisine?</a:t>
            </a:r>
            <a:endParaRPr lang="en-IN" sz="2000" dirty="0"/>
          </a:p>
          <a:p>
            <a:pPr marL="0" indent="0">
              <a:buNone/>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40740" y="844550"/>
            <a:ext cx="7912100" cy="713105"/>
          </a:xfrm>
        </p:spPr>
        <p:txBody>
          <a:bodyPr>
            <a:normAutofit fontScale="90000"/>
          </a:bodyPr>
          <a:p>
            <a:pPr algn="l"/>
            <a:r>
              <a:rPr lang="en-IN" sz="4890" b="1" dirty="0">
                <a:sym typeface="+mn-ea"/>
              </a:rPr>
              <a:t>Data Section:</a:t>
            </a:r>
            <a:endParaRPr lang="en-US" sz="4890"/>
          </a:p>
        </p:txBody>
      </p:sp>
      <p:sp>
        <p:nvSpPr>
          <p:cNvPr id="3" name="Subtitle 2"/>
          <p:cNvSpPr>
            <a:spLocks noGrp="1"/>
          </p:cNvSpPr>
          <p:nvPr>
            <p:ph type="subTitle" idx="1"/>
          </p:nvPr>
        </p:nvSpPr>
        <p:spPr>
          <a:xfrm>
            <a:off x="601345" y="1715135"/>
            <a:ext cx="10817225" cy="4860925"/>
          </a:xfrm>
        </p:spPr>
        <p:txBody>
          <a:bodyPr>
            <a:noAutofit/>
          </a:bodyPr>
          <a:p>
            <a:pPr marL="45720" indent="0" algn="just">
              <a:buNone/>
            </a:pPr>
            <a:r>
              <a:rPr lang="en-IN" sz="2000" dirty="0">
                <a:sym typeface="+mn-ea"/>
              </a:rPr>
              <a:t>For this project we need the following data</a:t>
            </a:r>
            <a:r>
              <a:rPr lang="en-IN" sz="2000" dirty="0" smtClean="0">
                <a:sym typeface="+mn-ea"/>
              </a:rPr>
              <a:t>:</a:t>
            </a:r>
            <a:endParaRPr lang="en-IN" sz="2000" dirty="0" smtClean="0"/>
          </a:p>
          <a:p>
            <a:pPr marL="502920" indent="-457200" algn="just">
              <a:buFont typeface="+mj-lt"/>
              <a:buAutoNum type="arabicPeriod"/>
            </a:pPr>
            <a:r>
              <a:rPr lang="en-IN" sz="2000" dirty="0">
                <a:sym typeface="+mn-ea"/>
              </a:rPr>
              <a:t>New York City data that contains list Boroughs, Neighbourhoods along with their latitude and longitude.</a:t>
            </a:r>
            <a:endParaRPr lang="en-IN" sz="2000" dirty="0"/>
          </a:p>
          <a:p>
            <a:pPr marL="742950" lvl="1" indent="-285750" algn="just">
              <a:buFont typeface="Arial" panose="020B0604020202020204" pitchFamily="34" charset="0"/>
              <a:buChar char="•"/>
            </a:pPr>
            <a:r>
              <a:rPr lang="en-IN" sz="2000" dirty="0">
                <a:sym typeface="+mn-ea"/>
              </a:rPr>
              <a:t>Data source : </a:t>
            </a:r>
            <a:r>
              <a:rPr lang="en-IN" sz="2000" dirty="0">
                <a:sym typeface="+mn-ea"/>
                <a:hlinkClick r:id="rId1"/>
              </a:rPr>
              <a:t>https://cocl.us/new_york_dataset</a:t>
            </a:r>
            <a:endParaRPr lang="en-IN" sz="2000" dirty="0"/>
          </a:p>
          <a:p>
            <a:pPr marL="742950" lvl="1" indent="-285750" algn="just">
              <a:buFont typeface="Arial" panose="020B0604020202020204" pitchFamily="34" charset="0"/>
              <a:buChar char="•"/>
            </a:pPr>
            <a:r>
              <a:rPr lang="en-IN" sz="2000" dirty="0">
                <a:sym typeface="+mn-ea"/>
              </a:rPr>
              <a:t>Description: This data set contains the required information. And we will use this data set to explore various neighbourhoods of New York </a:t>
            </a:r>
            <a:r>
              <a:rPr lang="en-IN" sz="2000" dirty="0" smtClean="0">
                <a:sym typeface="+mn-ea"/>
              </a:rPr>
              <a:t>City.</a:t>
            </a:r>
            <a:endParaRPr lang="en-IN" sz="2000" dirty="0" smtClean="0"/>
          </a:p>
          <a:p>
            <a:pPr marL="502920" indent="-457200" algn="just">
              <a:buFont typeface="+mj-lt"/>
              <a:buAutoNum type="arabicPeriod"/>
            </a:pPr>
            <a:r>
              <a:rPr lang="en-IN" sz="2000" dirty="0">
                <a:sym typeface="+mn-ea"/>
              </a:rPr>
              <a:t>Indian restaurants in each neighbourhood of New York City.</a:t>
            </a:r>
            <a:endParaRPr lang="en-IN" sz="2000" dirty="0"/>
          </a:p>
          <a:p>
            <a:pPr marL="742950" lvl="1" indent="-285750" algn="just">
              <a:buFont typeface="Arial" panose="020B0604020202020204" pitchFamily="34" charset="0"/>
              <a:buChar char="•"/>
            </a:pPr>
            <a:r>
              <a:rPr lang="en-IN" sz="2000" dirty="0">
                <a:sym typeface="+mn-ea"/>
              </a:rPr>
              <a:t>Data source : Foursquare API</a:t>
            </a:r>
            <a:endParaRPr lang="en-IN" sz="2000" dirty="0"/>
          </a:p>
          <a:p>
            <a:pPr marL="742950" lvl="1" indent="-285750" algn="just">
              <a:buFont typeface="Arial" panose="020B0604020202020204" pitchFamily="34" charset="0"/>
              <a:buChar char="•"/>
            </a:pPr>
            <a:r>
              <a:rPr lang="en-IN" sz="2000" dirty="0">
                <a:sym typeface="+mn-ea"/>
              </a:rPr>
              <a:t>Description: By using this API we will get all the venues in each neighbourhood. We can filter these venues to get only Indian restaurants</a:t>
            </a:r>
            <a:r>
              <a:rPr lang="en-IN" sz="2000" dirty="0" smtClean="0">
                <a:sym typeface="+mn-ea"/>
              </a:rPr>
              <a:t>.</a:t>
            </a:r>
            <a:endParaRPr lang="en-IN" sz="2000" dirty="0" smtClean="0"/>
          </a:p>
          <a:p>
            <a:pPr marL="502920" indent="-457200" algn="just">
              <a:buFont typeface="+mj-lt"/>
              <a:buAutoNum type="arabicPeriod"/>
            </a:pPr>
            <a:r>
              <a:rPr lang="en-IN" sz="2000" dirty="0">
                <a:sym typeface="+mn-ea"/>
              </a:rPr>
              <a:t>GeoSpace data</a:t>
            </a:r>
            <a:endParaRPr lang="en-IN" sz="2000" dirty="0"/>
          </a:p>
          <a:p>
            <a:pPr marL="742950" lvl="1" indent="-285750" algn="just">
              <a:buFont typeface="Arial" panose="020B0604020202020204" pitchFamily="34" charset="0"/>
              <a:buChar char="•"/>
            </a:pPr>
            <a:r>
              <a:rPr lang="en-IN" sz="2000" dirty="0">
                <a:sym typeface="+mn-ea"/>
              </a:rPr>
              <a:t>Data source : </a:t>
            </a:r>
            <a:r>
              <a:rPr lang="en-IN" sz="2000" u="sng" dirty="0">
                <a:sym typeface="+mn-ea"/>
                <a:hlinkClick r:id="rId2"/>
              </a:rPr>
              <a:t>https://data.cityofnewyork.us/City-Government/Borough-Boundaries/tqmj-j8zm</a:t>
            </a:r>
            <a:endParaRPr lang="en-IN" sz="2000" dirty="0"/>
          </a:p>
          <a:p>
            <a:pPr marL="742950" lvl="1" indent="-285750" algn="just">
              <a:buFont typeface="Arial" panose="020B0604020202020204" pitchFamily="34" charset="0"/>
              <a:buChar char="•"/>
            </a:pPr>
            <a:r>
              <a:rPr lang="en-IN" sz="2000" dirty="0">
                <a:sym typeface="+mn-ea"/>
              </a:rPr>
              <a:t>Description: By using this geo space data we will get the New York Borough boundaries that will help us visualize choropleth map</a:t>
            </a:r>
            <a:r>
              <a:rPr lang="en-IN" sz="2000" dirty="0" smtClean="0">
                <a:sym typeface="+mn-ea"/>
              </a:rPr>
              <a:t>.</a:t>
            </a:r>
            <a:endParaRPr lang="en-IN" sz="2000" dirty="0"/>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b="1" dirty="0">
                <a:sym typeface="+mn-ea"/>
              </a:rPr>
            </a:br>
            <a:r>
              <a:rPr lang="en-IN" b="1" dirty="0">
                <a:sym typeface="+mn-ea"/>
              </a:rPr>
              <a:t>Methodology:</a:t>
            </a:r>
            <a:br>
              <a:rPr lang="en-IN" dirty="0"/>
            </a:br>
            <a:endParaRPr lang="en-US"/>
          </a:p>
        </p:txBody>
      </p:sp>
      <p:sp>
        <p:nvSpPr>
          <p:cNvPr id="3" name="Content Placeholder 2"/>
          <p:cNvSpPr>
            <a:spLocks noGrp="1"/>
          </p:cNvSpPr>
          <p:nvPr>
            <p:ph idx="1"/>
          </p:nvPr>
        </p:nvSpPr>
        <p:spPr>
          <a:xfrm>
            <a:off x="838200" y="1610360"/>
            <a:ext cx="10515600" cy="4566920"/>
          </a:xfrm>
        </p:spPr>
        <p:txBody>
          <a:bodyPr>
            <a:noAutofit/>
          </a:bodyPr>
          <a:p>
            <a:pPr marL="502920" lvl="0" indent="-457200" algn="just">
              <a:buFont typeface="+mj-lt"/>
              <a:buAutoNum type="arabicPeriod"/>
            </a:pPr>
            <a:r>
              <a:rPr lang="en-IN" sz="2000" dirty="0">
                <a:sym typeface="+mn-ea"/>
              </a:rPr>
              <a:t>We begin by collecting the New York city data from the following link "</a:t>
            </a:r>
            <a:r>
              <a:rPr lang="en-IN" sz="2000" dirty="0">
                <a:sym typeface="+mn-ea"/>
                <a:hlinkClick r:id="rId1"/>
              </a:rPr>
              <a:t>https://</a:t>
            </a:r>
            <a:r>
              <a:rPr lang="en-IN" sz="2000" dirty="0" smtClean="0">
                <a:sym typeface="+mn-ea"/>
                <a:hlinkClick r:id="rId1"/>
              </a:rPr>
              <a:t>cocl.us/</a:t>
            </a:r>
            <a:r>
              <a:rPr lang="en-IN" sz="2000" dirty="0" err="1" smtClean="0">
                <a:sym typeface="+mn-ea"/>
                <a:hlinkClick r:id="rId1"/>
              </a:rPr>
              <a:t>new_york_dataset</a:t>
            </a:r>
            <a:r>
              <a:rPr lang="en-IN" sz="2000" dirty="0" smtClean="0">
                <a:sym typeface="+mn-ea"/>
                <a:hlinkClick r:id="rId1"/>
              </a:rPr>
              <a:t>“</a:t>
            </a:r>
            <a:endParaRPr lang="en-IN" sz="2000" dirty="0" smtClean="0"/>
          </a:p>
          <a:p>
            <a:pPr marL="502920" lvl="0" indent="-457200" algn="just">
              <a:buFont typeface="+mj-lt"/>
              <a:buAutoNum type="arabicPeriod"/>
            </a:pPr>
            <a:r>
              <a:rPr lang="en-IN" sz="2000" dirty="0">
                <a:sym typeface="+mn-ea"/>
              </a:rPr>
              <a:t>We will find all venues for each neighbourhood using Foursquare </a:t>
            </a:r>
            <a:r>
              <a:rPr lang="en-IN" sz="2000" dirty="0" smtClean="0">
                <a:sym typeface="+mn-ea"/>
              </a:rPr>
              <a:t>API.</a:t>
            </a:r>
            <a:endParaRPr lang="en-IN" sz="2000" dirty="0" smtClean="0"/>
          </a:p>
          <a:p>
            <a:pPr marL="502920" lvl="0" indent="-457200" algn="just">
              <a:buFont typeface="+mj-lt"/>
              <a:buAutoNum type="arabicPeriod"/>
            </a:pPr>
            <a:r>
              <a:rPr lang="en-IN" sz="2000" dirty="0">
                <a:sym typeface="+mn-ea"/>
              </a:rPr>
              <a:t>We will then filter out all venues with Indian restaurant for further analysis</a:t>
            </a:r>
            <a:r>
              <a:rPr lang="en-IN" sz="2000" dirty="0" smtClean="0">
                <a:sym typeface="+mn-ea"/>
              </a:rPr>
              <a:t>.</a:t>
            </a:r>
            <a:endParaRPr lang="en-IN" sz="2000" dirty="0" smtClean="0"/>
          </a:p>
          <a:p>
            <a:pPr marL="502920" indent="-457200" algn="just">
              <a:buFont typeface="+mj-lt"/>
              <a:buAutoNum type="arabicPeriod"/>
            </a:pPr>
            <a:r>
              <a:rPr lang="en-IN" sz="2000" dirty="0">
                <a:sym typeface="+mn-ea"/>
              </a:rPr>
              <a:t>Next using Foursquare API, we will find the Ratings, Tips, and Number of Likes for all the Indian Restaurants.</a:t>
            </a:r>
            <a:endParaRPr lang="en-IN" sz="2000" dirty="0"/>
          </a:p>
          <a:p>
            <a:pPr marL="502920" indent="-457200" algn="just">
              <a:buFont typeface="+mj-lt"/>
              <a:buAutoNum type="arabicPeriod"/>
            </a:pPr>
            <a:r>
              <a:rPr lang="en-IN" sz="2000" dirty="0">
                <a:sym typeface="+mn-ea"/>
              </a:rPr>
              <a:t>We will then sort Neighbourhoods and Borough the data keeping Ratings as the constraint.</a:t>
            </a:r>
            <a:endParaRPr lang="en-IN" sz="2000" dirty="0"/>
          </a:p>
          <a:p>
            <a:pPr marL="502920" indent="-457200" algn="just">
              <a:buFont typeface="+mj-lt"/>
              <a:buAutoNum type="arabicPeriod"/>
            </a:pPr>
            <a:r>
              <a:rPr lang="en-IN" sz="2000" dirty="0">
                <a:sym typeface="+mn-ea"/>
              </a:rPr>
              <a:t>Next we will consider all the neighbourhoods with average rating greater or equal 9.0 to visualize on map.</a:t>
            </a:r>
            <a:endParaRPr lang="en-IN" sz="2000" dirty="0"/>
          </a:p>
          <a:p>
            <a:pPr marL="502920" indent="-457200" algn="just">
              <a:buFont typeface="+mj-lt"/>
              <a:buAutoNum type="arabicPeriod"/>
            </a:pPr>
            <a:r>
              <a:rPr lang="en-IN" sz="2000" dirty="0">
                <a:sym typeface="+mn-ea"/>
              </a:rPr>
              <a:t>We will join this dataset to original New York data to get longitude and latitude.</a:t>
            </a:r>
            <a:endParaRPr lang="en-IN" sz="2000" dirty="0"/>
          </a:p>
          <a:p>
            <a:pPr marL="502920" indent="-457200" algn="just">
              <a:buFont typeface="+mj-lt"/>
              <a:buAutoNum type="arabicPeriod"/>
            </a:pPr>
            <a:r>
              <a:rPr lang="en-IN" sz="2000" dirty="0">
                <a:sym typeface="+mn-ea"/>
              </a:rPr>
              <a:t>Finally, we will visualize the Neighbourhoods and Borough based on average            </a:t>
            </a:r>
            <a:endParaRPr lang="en-IN" sz="2000" dirty="0">
              <a:sym typeface="+mn-ea"/>
            </a:endParaRPr>
          </a:p>
          <a:p>
            <a:pPr marL="45720" indent="0" algn="just">
              <a:buFont typeface="+mj-lt"/>
              <a:buNone/>
            </a:pPr>
            <a:r>
              <a:rPr lang="en-IN" sz="2000" dirty="0">
                <a:sym typeface="+mn-ea"/>
              </a:rPr>
              <a:t>          Rating using python’s Folium library</a:t>
            </a:r>
            <a:r>
              <a:rPr lang="en-IN" sz="2000" dirty="0" smtClean="0">
                <a:sym typeface="+mn-ea"/>
              </a:rPr>
              <a:t>.</a:t>
            </a:r>
            <a:endParaRPr lang="en-IN" sz="2000" dirty="0"/>
          </a:p>
          <a:p>
            <a:endParaRPr lang="en-IN"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b="1" dirty="0">
                <a:sym typeface="+mn-ea"/>
              </a:rPr>
              <a:t>Conclusion:</a:t>
            </a:r>
            <a:endParaRPr lang="en-US"/>
          </a:p>
        </p:txBody>
      </p:sp>
      <p:sp>
        <p:nvSpPr>
          <p:cNvPr id="3" name="Content Placeholder 2"/>
          <p:cNvSpPr>
            <a:spLocks noGrp="1"/>
          </p:cNvSpPr>
          <p:nvPr>
            <p:ph sz="half" idx="1"/>
          </p:nvPr>
        </p:nvSpPr>
        <p:spPr>
          <a:xfrm>
            <a:off x="838200" y="1450975"/>
            <a:ext cx="9938385" cy="4897755"/>
          </a:xfrm>
        </p:spPr>
        <p:txBody>
          <a:bodyPr>
            <a:noAutofit/>
          </a:bodyPr>
          <a:p>
            <a:pPr marL="45720" indent="0">
              <a:buNone/>
            </a:pPr>
            <a:r>
              <a:rPr lang="en-IN" sz="2000" dirty="0">
                <a:sym typeface="+mn-ea"/>
              </a:rPr>
              <a:t>So now we can answer the questions asked above in the Questions section</a:t>
            </a:r>
            <a:r>
              <a:rPr lang="en-IN" sz="2000" dirty="0" smtClean="0">
                <a:sym typeface="+mn-ea"/>
              </a:rPr>
              <a:t>:</a:t>
            </a:r>
            <a:endParaRPr lang="en-US" sz="2000" dirty="0"/>
          </a:p>
          <a:p>
            <a:pPr marL="45720" indent="0">
              <a:buNone/>
            </a:pPr>
            <a:r>
              <a:rPr lang="en-IN" sz="2000" dirty="0">
                <a:sym typeface="+mn-ea"/>
              </a:rPr>
              <a:t>Answers:</a:t>
            </a:r>
            <a:endParaRPr lang="en-IN" sz="2000" dirty="0"/>
          </a:p>
          <a:p>
            <a:pPr marL="502920" indent="-457200">
              <a:buFont typeface="+mj-lt"/>
              <a:buAutoNum type="arabicPeriod"/>
            </a:pPr>
            <a:r>
              <a:rPr lang="en-IN" sz="2000" dirty="0">
                <a:sym typeface="+mn-ea"/>
              </a:rPr>
              <a:t>The following location in New York City has great Indian restaurants</a:t>
            </a:r>
            <a:r>
              <a:rPr lang="en-IN" sz="2000" dirty="0" smtClean="0">
                <a:sym typeface="+mn-ea"/>
              </a:rPr>
              <a:t>.</a:t>
            </a:r>
            <a:endParaRPr lang="en-IN" sz="2000" dirty="0" smtClean="0"/>
          </a:p>
          <a:p>
            <a:pPr marL="502920" indent="-457200">
              <a:buFont typeface="+mj-lt"/>
              <a:buAutoNum type="arabicPeriod"/>
            </a:pPr>
            <a:endParaRPr lang="en-IN" sz="2000" dirty="0"/>
          </a:p>
          <a:p>
            <a:pPr marL="45720" indent="0">
              <a:buFont typeface="+mj-lt"/>
              <a:buNone/>
            </a:pPr>
            <a:endParaRPr lang="en-IN" sz="2000" dirty="0" smtClean="0"/>
          </a:p>
          <a:p>
            <a:pPr marL="502920" indent="-457200">
              <a:buFont typeface="+mj-lt"/>
              <a:buAutoNum type="arabicPeriod"/>
            </a:pPr>
            <a:endParaRPr lang="en-IN" sz="2000" dirty="0"/>
          </a:p>
          <a:p>
            <a:pPr marL="502920" indent="-457200">
              <a:buFont typeface="+mj-lt"/>
              <a:buAutoNum type="arabicPeriod"/>
            </a:pPr>
            <a:endParaRPr lang="en-IN" sz="2000" dirty="0">
              <a:sym typeface="+mn-ea"/>
            </a:endParaRPr>
          </a:p>
          <a:p>
            <a:pPr marL="45720" indent="0">
              <a:buFont typeface="+mj-lt"/>
              <a:buNone/>
            </a:pPr>
            <a:r>
              <a:rPr lang="en-IN" sz="2000" dirty="0">
                <a:sym typeface="+mn-ea"/>
              </a:rPr>
              <a:t>2.     Astoria (Queens), Blissville (Queens), Civic Center (Manhattan) are some of the best                   neighbourhoods for Indian cuisine</a:t>
            </a:r>
            <a:r>
              <a:rPr lang="en-IN" sz="2000" dirty="0" smtClean="0">
                <a:sym typeface="+mn-ea"/>
              </a:rPr>
              <a:t>.</a:t>
            </a:r>
            <a:endParaRPr lang="en-IN" sz="2000" dirty="0" smtClean="0"/>
          </a:p>
          <a:p>
            <a:pPr marL="45720" indent="0">
              <a:buFont typeface="+mj-lt"/>
              <a:buNone/>
            </a:pPr>
            <a:r>
              <a:rPr lang="en-IN" sz="2000" dirty="0">
                <a:sym typeface="+mn-ea"/>
              </a:rPr>
              <a:t>3.     Manhattan have potential Indian Restaurant Market.</a:t>
            </a:r>
            <a:endParaRPr lang="en-IN" sz="2000" dirty="0">
              <a:sym typeface="+mn-ea"/>
            </a:endParaRPr>
          </a:p>
          <a:p>
            <a:pPr marL="45720" indent="0">
              <a:buFont typeface="+mj-lt"/>
              <a:buNone/>
            </a:pPr>
            <a:r>
              <a:rPr lang="en-IN" sz="2000" dirty="0">
                <a:sym typeface="+mn-ea"/>
              </a:rPr>
              <a:t>4.     Staten Island ranks last in average rating of Indian Restaurants.</a:t>
            </a:r>
            <a:endParaRPr lang="en-IN" sz="2000" dirty="0">
              <a:sym typeface="+mn-ea"/>
            </a:endParaRPr>
          </a:p>
          <a:p>
            <a:pPr marL="45720" indent="0">
              <a:buFont typeface="+mj-lt"/>
              <a:buNone/>
            </a:pPr>
            <a:r>
              <a:rPr lang="en-IN" sz="2000" dirty="0">
                <a:sym typeface="+mn-ea"/>
              </a:rPr>
              <a:t>5.     Manhattan is the best place to stay if you prefer Indian Cuisine</a:t>
            </a:r>
            <a:r>
              <a:rPr lang="en-IN" sz="2000" dirty="0" smtClean="0">
                <a:sym typeface="+mn-ea"/>
              </a:rPr>
              <a:t>.</a:t>
            </a:r>
            <a:endParaRPr lang="en-IN" sz="2000" dirty="0" smtClean="0"/>
          </a:p>
          <a:p>
            <a:pPr marL="0" indent="0">
              <a:buNone/>
            </a:pPr>
            <a:endParaRPr lang="en-IN" sz="2000" dirty="0" smtClean="0"/>
          </a:p>
        </p:txBody>
      </p:sp>
      <p:pic>
        <p:nvPicPr>
          <p:cNvPr id="8" name="Content Placeholder 7"/>
          <p:cNvPicPr>
            <a:picLocks noChangeAspect="1"/>
          </p:cNvPicPr>
          <p:nvPr>
            <p:ph sz="half" idx="2"/>
          </p:nvPr>
        </p:nvPicPr>
        <p:blipFill rotWithShape="1">
          <a:blip r:embed="rId1"/>
          <a:srcRect r="41869"/>
          <a:stretch>
            <a:fillRect/>
          </a:stretch>
        </p:blipFill>
        <p:spPr>
          <a:xfrm>
            <a:off x="2124710" y="2524125"/>
            <a:ext cx="5029835" cy="1788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3881</Words>
  <Application>WPS Presentation</Application>
  <PresentationFormat>Widescreen</PresentationFormat>
  <Paragraphs>61</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Anirudh Malleshwar</dc:creator>
  <cp:lastModifiedBy>Anirudh Malleshwar</cp:lastModifiedBy>
  <cp:revision>2</cp:revision>
  <dcterms:created xsi:type="dcterms:W3CDTF">2020-08-24T10:50:13Z</dcterms:created>
  <dcterms:modified xsi:type="dcterms:W3CDTF">2020-08-24T10:55:00Z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