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418" r:id="rId4"/>
    <p:sldId id="429" r:id="rId5"/>
    <p:sldId id="424" r:id="rId6"/>
    <p:sldId id="425" r:id="rId7"/>
    <p:sldId id="426" r:id="rId8"/>
    <p:sldId id="427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</p:sldIdLst>
  <p:sldSz cx="9144000" cy="6858000" type="screen4x3"/>
  <p:notesSz cx="69342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3378" autoAdjust="0"/>
    <p:restoredTop sz="90929"/>
  </p:normalViewPr>
  <p:slideViewPr>
    <p:cSldViewPr snapToObjects="1">
      <p:cViewPr>
        <p:scale>
          <a:sx n="100" d="100"/>
          <a:sy n="100" d="100"/>
        </p:scale>
        <p:origin x="-140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30.xml"/><Relationship Id="rId3" Type="http://schemas.openxmlformats.org/officeDocument/2006/relationships/slide" Target="slides/slide4.xml"/><Relationship Id="rId21" Type="http://schemas.openxmlformats.org/officeDocument/2006/relationships/slide" Target="slides/slide25.xml"/><Relationship Id="rId34" Type="http://schemas.openxmlformats.org/officeDocument/2006/relationships/slide" Target="slides/slide38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9.xml"/><Relationship Id="rId33" Type="http://schemas.openxmlformats.org/officeDocument/2006/relationships/slide" Target="slides/slide37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8.xml"/><Relationship Id="rId32" Type="http://schemas.openxmlformats.org/officeDocument/2006/relationships/slide" Target="slides/slide36.xml"/><Relationship Id="rId37" Type="http://schemas.openxmlformats.org/officeDocument/2006/relationships/slide" Target="slides/slide41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23" Type="http://schemas.openxmlformats.org/officeDocument/2006/relationships/slide" Target="slides/slide27.xml"/><Relationship Id="rId28" Type="http://schemas.openxmlformats.org/officeDocument/2006/relationships/slide" Target="slides/slide32.xml"/><Relationship Id="rId36" Type="http://schemas.openxmlformats.org/officeDocument/2006/relationships/slide" Target="slides/slide40.xml"/><Relationship Id="rId10" Type="http://schemas.openxmlformats.org/officeDocument/2006/relationships/slide" Target="slides/slide11.xml"/><Relationship Id="rId19" Type="http://schemas.openxmlformats.org/officeDocument/2006/relationships/slide" Target="slides/slide22.xml"/><Relationship Id="rId31" Type="http://schemas.openxmlformats.org/officeDocument/2006/relationships/slide" Target="slides/slide35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7.xml"/><Relationship Id="rId22" Type="http://schemas.openxmlformats.org/officeDocument/2006/relationships/slide" Target="slides/slide26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35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3616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6" rIns="92295" bIns="46146" numCol="1" anchor="t" anchorCtr="0" compatLnSpc="1">
            <a:prstTxWarp prst="textNoShape">
              <a:avLst/>
            </a:prstTxWarp>
          </a:bodyPr>
          <a:lstStyle>
            <a:lvl1pPr algn="l" defTabSz="923186">
              <a:defRPr sz="1200"/>
            </a:lvl1pPr>
          </a:lstStyle>
          <a:p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0584" y="1"/>
            <a:ext cx="3003616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6" rIns="92295" bIns="46146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E2A8672B-927E-4D3A-980E-51D53B00F8EC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00"/>
            <a:ext cx="3003616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6" rIns="92295" bIns="46146" numCol="1" anchor="b" anchorCtr="0" compatLnSpc="1">
            <a:prstTxWarp prst="textNoShape">
              <a:avLst/>
            </a:prstTxWarp>
          </a:bodyPr>
          <a:lstStyle>
            <a:lvl1pPr algn="l" defTabSz="923186">
              <a:defRPr sz="12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0584" y="8759800"/>
            <a:ext cx="3003616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6" rIns="92295" bIns="46146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8D7C3669-3FFE-4497-8459-0D994A9003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3616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6" rIns="92295" bIns="46146" numCol="1" anchor="t" anchorCtr="0" compatLnSpc="1">
            <a:prstTxWarp prst="textNoShape">
              <a:avLst/>
            </a:prstTxWarp>
          </a:bodyPr>
          <a:lstStyle>
            <a:lvl1pPr algn="l" defTabSz="923186">
              <a:defRPr sz="1200"/>
            </a:lvl1pPr>
          </a:lstStyle>
          <a:p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584" y="1"/>
            <a:ext cx="3003616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6" rIns="92295" bIns="46146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84CDC7FB-830C-4E2A-8C18-AE50BC5C49E2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3738"/>
            <a:ext cx="4605338" cy="3455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58" y="4379900"/>
            <a:ext cx="5086284" cy="414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6" rIns="92295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00"/>
            <a:ext cx="3003616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6" rIns="92295" bIns="46146" numCol="1" anchor="b" anchorCtr="0" compatLnSpc="1">
            <a:prstTxWarp prst="textNoShape">
              <a:avLst/>
            </a:prstTxWarp>
          </a:bodyPr>
          <a:lstStyle>
            <a:lvl1pPr algn="l" defTabSz="923186"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584" y="8759800"/>
            <a:ext cx="3003616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6" rIns="92295" bIns="46146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D8D2DBDE-2A1E-4A12-8FD0-C0550682D4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70EAE8-DA72-4143-A86D-63F2EB53D4E7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673E7-83D8-4A75-8198-5075476B5D4C}" type="slidenum">
              <a:rPr lang="en-US"/>
              <a:pPr/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22338"/>
            <a:r>
              <a:rPr lang="en-US"/>
              <a:t>Depth-First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22338"/>
            <a:fld id="{7D6DCCC3-0856-4149-B2C8-C5136B2996C1}" type="datetime8">
              <a:rPr lang="en-US"/>
              <a:pPr defTabSz="922338"/>
              <a:t>11/25/2008 1:52 PM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C5CDD9D6-A2BC-447B-A425-5299F50B0E05}" type="slidenum">
              <a:rPr lang="en-US"/>
              <a:pPr defTabSz="922338"/>
              <a:t>15</a:t>
            </a:fld>
            <a:endParaRPr lang="en-US"/>
          </a:p>
        </p:txBody>
      </p:sp>
      <p:sp>
        <p:nvSpPr>
          <p:cNvPr id="194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59AD28-DEB1-4D4C-AD9C-9E6B258AE00B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3A250-1EB5-4871-A1D9-BE8595D3E236}" type="slidenum">
              <a:rPr lang="en-US"/>
              <a:pPr/>
              <a:t>30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291E47D-7378-4C6F-80C3-83C8DB4FBF90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EB3EF9B-6344-4E20-AFC1-B0EF150EF1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15959-DF8B-4C92-ABF0-BFFEC532ED02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0055A-E0A3-4DB7-9913-1C64A0FB9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FE927-8BA2-492E-B28D-CEE7FA6D80D2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AE209-8161-4186-AFD0-F4AC92E68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654E6B8-E2BA-434A-B57A-2946377E0A45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20E4E7F-CD3A-4DB2-8D48-0C074523E8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ABE435-FFB3-4B78-8EB4-93D38225FCE1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A7D87-4CA8-49BD-90E0-5451E934A2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17465-A8AA-4045-91C8-423115B60C12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E74A3-B51C-4038-9023-FFAD2A9DC8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CC387-CC0C-425E-9D2E-CE2B66C82EB7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8057B-F2A4-4EFD-8274-2FCD1AD4ED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AEC67-18F8-4A1F-A571-6B30615E9591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AC36F-AD2F-4582-B1B2-DBE449795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2BFF2-C23E-4C5D-B0A8-86C8C9A6F5DD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F5D1D-E0A2-4A22-AB89-A23D2861F1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897AAB-1D71-4547-80D3-7D79F8DBB8C7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E3292-4676-4CEB-8E4B-41303E3854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5A34EC-165A-40A6-A8F2-F90F18C8961C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30DC5-A367-4B21-B131-FC5340AE39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259EE3-ACC0-473E-AE8B-9E79B3B8D0E1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3D16B-464A-4F5F-9F23-EC27AC72E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9C30F936-99D6-4B84-8EC6-AD1AC2348446}" type="datetime8">
              <a:rPr lang="en-US"/>
              <a:pPr/>
              <a:t>11/25/2008 1:52 PM</a:t>
            </a:fld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Graphs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E2FAF1-170C-49F8-8AAE-7D0308DAC8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8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3070DD8-BD1D-4D33-903A-E4FFFE948FFF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3639" name="Oval 567"/>
          <p:cNvSpPr>
            <a:spLocks noChangeArrowheads="1"/>
          </p:cNvSpPr>
          <p:nvPr/>
        </p:nvSpPr>
        <p:spPr bwMode="auto">
          <a:xfrm>
            <a:off x="6835775" y="3276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3640" name="Oval 568"/>
          <p:cNvSpPr>
            <a:spLocks noChangeArrowheads="1"/>
          </p:cNvSpPr>
          <p:nvPr/>
        </p:nvSpPr>
        <p:spPr bwMode="auto">
          <a:xfrm>
            <a:off x="6546850" y="4791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3641" name="Oval 569"/>
          <p:cNvSpPr>
            <a:spLocks noChangeArrowheads="1"/>
          </p:cNvSpPr>
          <p:nvPr/>
        </p:nvSpPr>
        <p:spPr bwMode="auto">
          <a:xfrm>
            <a:off x="4625975" y="3505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3642" name="Oval 570"/>
          <p:cNvSpPr>
            <a:spLocks noChangeArrowheads="1"/>
          </p:cNvSpPr>
          <p:nvPr/>
        </p:nvSpPr>
        <p:spPr bwMode="auto">
          <a:xfrm>
            <a:off x="4778375" y="4648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cxnSp>
        <p:nvCxnSpPr>
          <p:cNvPr id="3643" name="AutoShape 571"/>
          <p:cNvCxnSpPr>
            <a:cxnSpLocks noChangeShapeType="1"/>
            <a:stCxn id="3641" idx="6"/>
            <a:endCxn id="3639" idx="2"/>
          </p:cNvCxnSpPr>
          <p:nvPr/>
        </p:nvCxnSpPr>
        <p:spPr bwMode="auto">
          <a:xfrm flipV="1">
            <a:off x="5572125" y="35052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44" name="AutoShape 572"/>
          <p:cNvCxnSpPr>
            <a:cxnSpLocks noChangeShapeType="1"/>
            <a:stCxn id="3640" idx="0"/>
            <a:endCxn id="3639" idx="4"/>
          </p:cNvCxnSpPr>
          <p:nvPr/>
        </p:nvCxnSpPr>
        <p:spPr bwMode="auto">
          <a:xfrm flipV="1">
            <a:off x="7015163" y="37433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45" name="AutoShape 573"/>
          <p:cNvCxnSpPr>
            <a:cxnSpLocks noChangeShapeType="1"/>
            <a:stCxn id="3641" idx="4"/>
            <a:endCxn id="3642" idx="0"/>
          </p:cNvCxnSpPr>
          <p:nvPr/>
        </p:nvCxnSpPr>
        <p:spPr bwMode="auto">
          <a:xfrm>
            <a:off x="5094288" y="39719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46" name="AutoShape 574"/>
          <p:cNvCxnSpPr>
            <a:cxnSpLocks noChangeShapeType="1"/>
            <a:stCxn id="3642" idx="6"/>
            <a:endCxn id="3640" idx="2"/>
          </p:cNvCxnSpPr>
          <p:nvPr/>
        </p:nvCxnSpPr>
        <p:spPr bwMode="auto">
          <a:xfrm>
            <a:off x="5724525" y="48768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47" name="AutoShape 575"/>
          <p:cNvCxnSpPr>
            <a:cxnSpLocks noChangeShapeType="1"/>
            <a:stCxn id="3642" idx="7"/>
            <a:endCxn id="3639" idx="3"/>
          </p:cNvCxnSpPr>
          <p:nvPr/>
        </p:nvCxnSpPr>
        <p:spPr bwMode="auto">
          <a:xfrm flipV="1">
            <a:off x="5578475" y="36766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48" name="Text Box 576"/>
          <p:cNvSpPr txBox="1">
            <a:spLocks noChangeArrowheads="1"/>
          </p:cNvSpPr>
          <p:nvPr/>
        </p:nvSpPr>
        <p:spPr bwMode="auto">
          <a:xfrm rot="-4662247">
            <a:off x="6795294" y="3834606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802</a:t>
            </a:r>
          </a:p>
        </p:txBody>
      </p:sp>
      <p:sp>
        <p:nvSpPr>
          <p:cNvPr id="3649" name="Text Box 577"/>
          <p:cNvSpPr txBox="1">
            <a:spLocks noChangeArrowheads="1"/>
          </p:cNvSpPr>
          <p:nvPr/>
        </p:nvSpPr>
        <p:spPr bwMode="auto">
          <a:xfrm rot="-2136302">
            <a:off x="5657850" y="40132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1743</a:t>
            </a:r>
          </a:p>
        </p:txBody>
      </p:sp>
      <p:sp>
        <p:nvSpPr>
          <p:cNvPr id="3650" name="Text Box 578"/>
          <p:cNvSpPr txBox="1">
            <a:spLocks noChangeArrowheads="1"/>
          </p:cNvSpPr>
          <p:nvPr/>
        </p:nvSpPr>
        <p:spPr bwMode="auto">
          <a:xfrm rot="-689345">
            <a:off x="5768975" y="32766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1843</a:t>
            </a:r>
          </a:p>
        </p:txBody>
      </p:sp>
      <p:sp>
        <p:nvSpPr>
          <p:cNvPr id="3651" name="Text Box 579"/>
          <p:cNvSpPr txBox="1">
            <a:spLocks noChangeArrowheads="1"/>
          </p:cNvSpPr>
          <p:nvPr/>
        </p:nvSpPr>
        <p:spPr bwMode="auto">
          <a:xfrm rot="695916">
            <a:off x="5810250" y="460375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1233</a:t>
            </a:r>
          </a:p>
        </p:txBody>
      </p:sp>
      <p:sp>
        <p:nvSpPr>
          <p:cNvPr id="3652" name="Text Box 580"/>
          <p:cNvSpPr txBox="1">
            <a:spLocks noChangeArrowheads="1"/>
          </p:cNvSpPr>
          <p:nvPr/>
        </p:nvSpPr>
        <p:spPr bwMode="auto">
          <a:xfrm rot="4665015">
            <a:off x="5029994" y="4140994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88D0-C9F6-4567-9ADB-46529DE6B969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/>
              <a:t>Main Methods of the Graph ADT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r>
              <a:rPr lang="en-US" sz="2000"/>
              <a:t>Vertices and edges</a:t>
            </a:r>
          </a:p>
          <a:p>
            <a:pPr lvl="1"/>
            <a:r>
              <a:rPr lang="en-US" sz="1800"/>
              <a:t>are positions</a:t>
            </a:r>
          </a:p>
          <a:p>
            <a:pPr lvl="1"/>
            <a:r>
              <a:rPr lang="en-US" sz="1800"/>
              <a:t>store elements</a:t>
            </a:r>
          </a:p>
          <a:p>
            <a:r>
              <a:rPr lang="en-US" sz="2000"/>
              <a:t>Accessor methods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aVertex</a:t>
            </a:r>
            <a:r>
              <a:rPr lang="en-US" sz="1800"/>
              <a:t>()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incidentEdges</a:t>
            </a:r>
            <a:r>
              <a:rPr lang="en-US" sz="1800"/>
              <a:t>(v)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endVertices</a:t>
            </a:r>
            <a:r>
              <a:rPr lang="en-US" sz="1800"/>
              <a:t>(e)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isDirected</a:t>
            </a:r>
            <a:r>
              <a:rPr lang="en-US" sz="1800"/>
              <a:t>(e)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origin</a:t>
            </a:r>
            <a:r>
              <a:rPr lang="en-US" sz="1800"/>
              <a:t>(e)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destination</a:t>
            </a:r>
            <a:r>
              <a:rPr lang="en-US" sz="1800"/>
              <a:t>(e)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opposite</a:t>
            </a:r>
            <a:r>
              <a:rPr lang="en-US" sz="1800"/>
              <a:t>(v, e)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areAdjacent</a:t>
            </a:r>
            <a:r>
              <a:rPr lang="en-US" sz="1800"/>
              <a:t>(v, w)</a:t>
            </a:r>
          </a:p>
        </p:txBody>
      </p:sp>
      <p:sp>
        <p:nvSpPr>
          <p:cNvPr id="2119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r>
              <a:rPr lang="en-US" sz="2000"/>
              <a:t>Update methods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insertVertex</a:t>
            </a:r>
            <a:r>
              <a:rPr lang="en-US" sz="1800"/>
              <a:t>(o)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insertEdge</a:t>
            </a:r>
            <a:r>
              <a:rPr lang="en-US" sz="1800"/>
              <a:t>(v, w, o)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insertDirectedEdge</a:t>
            </a:r>
            <a:r>
              <a:rPr lang="en-US" sz="1800"/>
              <a:t>(v, w, o)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removeVertex</a:t>
            </a:r>
            <a:r>
              <a:rPr lang="en-US" sz="1800"/>
              <a:t>(v)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removeEdge</a:t>
            </a:r>
            <a:r>
              <a:rPr lang="en-US" sz="1800"/>
              <a:t>(e)</a:t>
            </a:r>
          </a:p>
          <a:p>
            <a:r>
              <a:rPr lang="en-US" sz="2000"/>
              <a:t>Generic methods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numVertices</a:t>
            </a:r>
            <a:r>
              <a:rPr lang="en-US" sz="1800"/>
              <a:t>()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numEdges</a:t>
            </a:r>
            <a:r>
              <a:rPr lang="en-US" sz="1800"/>
              <a:t>()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vertices</a:t>
            </a:r>
            <a:r>
              <a:rPr lang="en-US" sz="1800"/>
              <a:t>()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edges</a:t>
            </a:r>
            <a:r>
              <a:rPr lang="en-US" sz="180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D05B-28A0-4DE2-8DFF-4D8A8FF1878F}" type="slidenum">
              <a:rPr lang="en-US"/>
              <a:pPr/>
              <a:t>11</a:t>
            </a:fld>
            <a:endParaRPr lang="en-US"/>
          </a:p>
        </p:txBody>
      </p:sp>
      <p:cxnSp>
        <p:nvCxnSpPr>
          <p:cNvPr id="213038" name="AutoShape 46"/>
          <p:cNvCxnSpPr>
            <a:cxnSpLocks noChangeShapeType="1"/>
            <a:stCxn id="213037" idx="2"/>
            <a:endCxn id="213034" idx="6"/>
          </p:cNvCxnSpPr>
          <p:nvPr/>
        </p:nvCxnSpPr>
        <p:spPr bwMode="auto">
          <a:xfrm flipH="1">
            <a:off x="4813300" y="59436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015" name="AutoShape 23"/>
          <p:cNvCxnSpPr>
            <a:cxnSpLocks noChangeShapeType="1"/>
            <a:stCxn id="213033" idx="2"/>
            <a:endCxn id="213011" idx="6"/>
          </p:cNvCxnSpPr>
          <p:nvPr/>
        </p:nvCxnSpPr>
        <p:spPr bwMode="auto">
          <a:xfrm flipH="1">
            <a:off x="4810125" y="35052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/>
              <a:t>Edge List Structure</a:t>
            </a:r>
          </a:p>
        </p:txBody>
      </p:sp>
      <p:sp>
        <p:nvSpPr>
          <p:cNvPr id="212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3505200" cy="460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Vertex object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element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reference to position in vertex sequence</a:t>
            </a:r>
          </a:p>
          <a:p>
            <a:pPr>
              <a:lnSpc>
                <a:spcPct val="90000"/>
              </a:lnSpc>
            </a:pPr>
            <a:r>
              <a:rPr lang="en-US" sz="2000"/>
              <a:t>Edge object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element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origin vertex object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destination vertex object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reference to position in edge sequence</a:t>
            </a:r>
          </a:p>
          <a:p>
            <a:pPr>
              <a:lnSpc>
                <a:spcPct val="90000"/>
              </a:lnSpc>
            </a:pPr>
            <a:r>
              <a:rPr lang="en-US" sz="2000"/>
              <a:t>Vertex sequence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sequence of vertex objects</a:t>
            </a:r>
          </a:p>
          <a:p>
            <a:pPr>
              <a:lnSpc>
                <a:spcPct val="90000"/>
              </a:lnSpc>
            </a:pPr>
            <a:r>
              <a:rPr lang="en-US" sz="2000"/>
              <a:t>Edge sequence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sequence of edge objects</a:t>
            </a:r>
          </a:p>
        </p:txBody>
      </p:sp>
      <p:sp>
        <p:nvSpPr>
          <p:cNvPr id="212996" name="Oval 4"/>
          <p:cNvSpPr>
            <a:spLocks noChangeArrowheads="1"/>
          </p:cNvSpPr>
          <p:nvPr/>
        </p:nvSpPr>
        <p:spPr bwMode="auto">
          <a:xfrm>
            <a:off x="4921250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</a:t>
            </a:r>
          </a:p>
        </p:txBody>
      </p:sp>
      <p:sp>
        <p:nvSpPr>
          <p:cNvPr id="212997" name="Oval 5"/>
          <p:cNvSpPr>
            <a:spLocks noChangeArrowheads="1"/>
          </p:cNvSpPr>
          <p:nvPr/>
        </p:nvSpPr>
        <p:spPr bwMode="auto">
          <a:xfrm>
            <a:off x="5835650" y="16065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u</a:t>
            </a:r>
          </a:p>
        </p:txBody>
      </p:sp>
      <p:sp>
        <p:nvSpPr>
          <p:cNvPr id="212999" name="Oval 7"/>
          <p:cNvSpPr>
            <a:spLocks noChangeArrowheads="1"/>
          </p:cNvSpPr>
          <p:nvPr/>
        </p:nvSpPr>
        <p:spPr bwMode="auto">
          <a:xfrm>
            <a:off x="6750050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w</a:t>
            </a:r>
          </a:p>
        </p:txBody>
      </p:sp>
      <p:cxnSp>
        <p:nvCxnSpPr>
          <p:cNvPr id="213000" name="AutoShape 8"/>
          <p:cNvCxnSpPr>
            <a:cxnSpLocks noChangeShapeType="1"/>
            <a:stCxn id="212997" idx="5"/>
            <a:endCxn id="212999" idx="1"/>
          </p:cNvCxnSpPr>
          <p:nvPr/>
        </p:nvCxnSpPr>
        <p:spPr bwMode="auto">
          <a:xfrm>
            <a:off x="6096000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001" name="AutoShape 9"/>
          <p:cNvCxnSpPr>
            <a:cxnSpLocks noChangeShapeType="1"/>
            <a:stCxn id="212997" idx="3"/>
            <a:endCxn id="212996" idx="7"/>
          </p:cNvCxnSpPr>
          <p:nvPr/>
        </p:nvCxnSpPr>
        <p:spPr bwMode="auto">
          <a:xfrm flipH="1">
            <a:off x="5181600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004" name="AutoShape 12"/>
          <p:cNvCxnSpPr>
            <a:cxnSpLocks noChangeShapeType="1"/>
            <a:stCxn id="212999" idx="2"/>
            <a:endCxn id="212996" idx="6"/>
          </p:cNvCxnSpPr>
          <p:nvPr/>
        </p:nvCxnSpPr>
        <p:spPr bwMode="auto">
          <a:xfrm flipH="1">
            <a:off x="5235575" y="2700338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5235575" y="1920875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6443663" y="1920875"/>
            <a:ext cx="2889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213010" name="Text Box 18"/>
          <p:cNvSpPr txBox="1">
            <a:spLocks noChangeArrowheads="1"/>
          </p:cNvSpPr>
          <p:nvPr/>
        </p:nvSpPr>
        <p:spPr bwMode="auto">
          <a:xfrm>
            <a:off x="5832475" y="2287588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213011" name="Oval 19"/>
          <p:cNvSpPr>
            <a:spLocks noChangeArrowheads="1"/>
          </p:cNvSpPr>
          <p:nvPr/>
        </p:nvSpPr>
        <p:spPr bwMode="auto">
          <a:xfrm>
            <a:off x="4495800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12" name="Oval 20"/>
          <p:cNvSpPr>
            <a:spLocks noChangeArrowheads="1"/>
          </p:cNvSpPr>
          <p:nvPr/>
        </p:nvSpPr>
        <p:spPr bwMode="auto">
          <a:xfrm>
            <a:off x="5688013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13" name="Oval 21"/>
          <p:cNvSpPr>
            <a:spLocks noChangeArrowheads="1"/>
          </p:cNvSpPr>
          <p:nvPr/>
        </p:nvSpPr>
        <p:spPr bwMode="auto">
          <a:xfrm>
            <a:off x="6880225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27" name="Rectangle 35"/>
          <p:cNvSpPr>
            <a:spLocks noChangeArrowheads="1"/>
          </p:cNvSpPr>
          <p:nvPr/>
        </p:nvSpPr>
        <p:spPr bwMode="auto">
          <a:xfrm>
            <a:off x="472440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29" name="Rectangle 37"/>
          <p:cNvSpPr>
            <a:spLocks noChangeArrowheads="1"/>
          </p:cNvSpPr>
          <p:nvPr/>
        </p:nvSpPr>
        <p:spPr bwMode="auto">
          <a:xfrm>
            <a:off x="4943475" y="5040313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3030" name="Oval 38"/>
          <p:cNvSpPr>
            <a:spLocks noChangeArrowheads="1"/>
          </p:cNvSpPr>
          <p:nvPr/>
        </p:nvSpPr>
        <p:spPr bwMode="auto">
          <a:xfrm>
            <a:off x="8001000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z</a:t>
            </a:r>
          </a:p>
        </p:txBody>
      </p:sp>
      <p:cxnSp>
        <p:nvCxnSpPr>
          <p:cNvPr id="213031" name="AutoShape 39"/>
          <p:cNvCxnSpPr>
            <a:cxnSpLocks noChangeShapeType="1"/>
            <a:stCxn id="213030" idx="2"/>
            <a:endCxn id="212999" idx="6"/>
          </p:cNvCxnSpPr>
          <p:nvPr/>
        </p:nvCxnSpPr>
        <p:spPr bwMode="auto">
          <a:xfrm flipH="1">
            <a:off x="7064375" y="2700338"/>
            <a:ext cx="927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3032" name="Text Box 40"/>
          <p:cNvSpPr txBox="1">
            <a:spLocks noChangeArrowheads="1"/>
          </p:cNvSpPr>
          <p:nvPr/>
        </p:nvSpPr>
        <p:spPr bwMode="auto">
          <a:xfrm>
            <a:off x="7275513" y="2287588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213033" name="Oval 41"/>
          <p:cNvSpPr>
            <a:spLocks noChangeArrowheads="1"/>
          </p:cNvSpPr>
          <p:nvPr/>
        </p:nvSpPr>
        <p:spPr bwMode="auto">
          <a:xfrm>
            <a:off x="8074025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34" name="Oval 42"/>
          <p:cNvSpPr>
            <a:spLocks noChangeArrowheads="1"/>
          </p:cNvSpPr>
          <p:nvPr/>
        </p:nvSpPr>
        <p:spPr bwMode="auto">
          <a:xfrm>
            <a:off x="4498975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35" name="Oval 43"/>
          <p:cNvSpPr>
            <a:spLocks noChangeArrowheads="1"/>
          </p:cNvSpPr>
          <p:nvPr/>
        </p:nvSpPr>
        <p:spPr bwMode="auto">
          <a:xfrm>
            <a:off x="5691188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36" name="Oval 44"/>
          <p:cNvSpPr>
            <a:spLocks noChangeArrowheads="1"/>
          </p:cNvSpPr>
          <p:nvPr/>
        </p:nvSpPr>
        <p:spPr bwMode="auto">
          <a:xfrm>
            <a:off x="6883400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37" name="Oval 45"/>
          <p:cNvSpPr>
            <a:spLocks noChangeArrowheads="1"/>
          </p:cNvSpPr>
          <p:nvPr/>
        </p:nvSpPr>
        <p:spPr bwMode="auto">
          <a:xfrm>
            <a:off x="8077200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13055" name="AutoShape 63"/>
          <p:cNvCxnSpPr>
            <a:cxnSpLocks noChangeShapeType="1"/>
            <a:endCxn id="213027" idx="2"/>
          </p:cNvCxnSpPr>
          <p:nvPr/>
        </p:nvCxnSpPr>
        <p:spPr bwMode="auto">
          <a:xfrm flipV="1">
            <a:off x="4646613" y="5364163"/>
            <a:ext cx="1873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3056" name="AutoShape 64"/>
          <p:cNvCxnSpPr>
            <a:cxnSpLocks noChangeShapeType="1"/>
          </p:cNvCxnSpPr>
          <p:nvPr/>
        </p:nvCxnSpPr>
        <p:spPr bwMode="auto">
          <a:xfrm flipV="1">
            <a:off x="5843588" y="5364163"/>
            <a:ext cx="1365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3057" name="AutoShape 65"/>
          <p:cNvCxnSpPr>
            <a:cxnSpLocks noChangeShapeType="1"/>
          </p:cNvCxnSpPr>
          <p:nvPr/>
        </p:nvCxnSpPr>
        <p:spPr bwMode="auto">
          <a:xfrm flipV="1">
            <a:off x="7031038" y="5364163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3058" name="AutoShape 66"/>
          <p:cNvCxnSpPr>
            <a:cxnSpLocks noChangeShapeType="1"/>
          </p:cNvCxnSpPr>
          <p:nvPr/>
        </p:nvCxnSpPr>
        <p:spPr bwMode="auto">
          <a:xfrm flipV="1">
            <a:off x="8224838" y="5364163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3066" name="Rectangle 74"/>
          <p:cNvSpPr>
            <a:spLocks noChangeArrowheads="1"/>
          </p:cNvSpPr>
          <p:nvPr/>
        </p:nvSpPr>
        <p:spPr bwMode="auto">
          <a:xfrm>
            <a:off x="4667250" y="40243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u</a:t>
            </a:r>
          </a:p>
        </p:txBody>
      </p:sp>
      <p:sp>
        <p:nvSpPr>
          <p:cNvPr id="213070" name="Rectangle 78"/>
          <p:cNvSpPr>
            <a:spLocks noChangeArrowheads="1"/>
          </p:cNvSpPr>
          <p:nvPr/>
        </p:nvSpPr>
        <p:spPr bwMode="auto">
          <a:xfrm>
            <a:off x="5851525" y="40243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</a:t>
            </a:r>
          </a:p>
        </p:txBody>
      </p:sp>
      <p:sp>
        <p:nvSpPr>
          <p:cNvPr id="213073" name="Rectangle 81"/>
          <p:cNvSpPr>
            <a:spLocks noChangeArrowheads="1"/>
          </p:cNvSpPr>
          <p:nvPr/>
        </p:nvSpPr>
        <p:spPr bwMode="auto">
          <a:xfrm>
            <a:off x="7035800" y="40195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w</a:t>
            </a:r>
          </a:p>
        </p:txBody>
      </p:sp>
      <p:sp>
        <p:nvSpPr>
          <p:cNvPr id="213076" name="Rectangle 84"/>
          <p:cNvSpPr>
            <a:spLocks noChangeArrowheads="1"/>
          </p:cNvSpPr>
          <p:nvPr/>
        </p:nvSpPr>
        <p:spPr bwMode="auto">
          <a:xfrm>
            <a:off x="8220075" y="401478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z</a:t>
            </a:r>
          </a:p>
        </p:txBody>
      </p:sp>
      <p:cxnSp>
        <p:nvCxnSpPr>
          <p:cNvPr id="213077" name="AutoShape 85"/>
          <p:cNvCxnSpPr>
            <a:cxnSpLocks noChangeShapeType="1"/>
            <a:endCxn id="213066" idx="0"/>
          </p:cNvCxnSpPr>
          <p:nvPr/>
        </p:nvCxnSpPr>
        <p:spPr bwMode="auto">
          <a:xfrm>
            <a:off x="4643438" y="35004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3079" name="AutoShape 87"/>
          <p:cNvCxnSpPr>
            <a:cxnSpLocks noChangeShapeType="1"/>
            <a:endCxn id="213070" idx="0"/>
          </p:cNvCxnSpPr>
          <p:nvPr/>
        </p:nvCxnSpPr>
        <p:spPr bwMode="auto">
          <a:xfrm>
            <a:off x="5835650" y="35004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3080" name="AutoShape 88"/>
          <p:cNvCxnSpPr>
            <a:cxnSpLocks noChangeShapeType="1"/>
            <a:endCxn id="213073" idx="0"/>
          </p:cNvCxnSpPr>
          <p:nvPr/>
        </p:nvCxnSpPr>
        <p:spPr bwMode="auto">
          <a:xfrm>
            <a:off x="7032625" y="3505200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3081" name="AutoShape 89"/>
          <p:cNvCxnSpPr>
            <a:cxnSpLocks noChangeShapeType="1"/>
            <a:endCxn id="213076" idx="0"/>
          </p:cNvCxnSpPr>
          <p:nvPr/>
        </p:nvCxnSpPr>
        <p:spPr bwMode="auto">
          <a:xfrm>
            <a:off x="8220075" y="3500438"/>
            <a:ext cx="157163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3084" name="Freeform 92"/>
          <p:cNvSpPr>
            <a:spLocks/>
          </p:cNvSpPr>
          <p:nvPr/>
        </p:nvSpPr>
        <p:spPr bwMode="auto">
          <a:xfrm>
            <a:off x="4833938" y="4352925"/>
            <a:ext cx="1090612" cy="838200"/>
          </a:xfrm>
          <a:custGeom>
            <a:avLst/>
            <a:gdLst/>
            <a:ahLst/>
            <a:cxnLst>
              <a:cxn ang="0">
                <a:pos x="0" y="504"/>
              </a:cxn>
              <a:cxn ang="0">
                <a:pos x="366" y="234"/>
              </a:cxn>
              <a:cxn ang="0">
                <a:pos x="720" y="0"/>
              </a:cxn>
            </a:cxnLst>
            <a:rect l="0" t="0" r="r" b="b"/>
            <a:pathLst>
              <a:path w="720" h="504">
                <a:moveTo>
                  <a:pt x="0" y="504"/>
                </a:moveTo>
                <a:cubicBezTo>
                  <a:pt x="61" y="459"/>
                  <a:pt x="198" y="204"/>
                  <a:pt x="366" y="234"/>
                </a:cubicBezTo>
                <a:cubicBezTo>
                  <a:pt x="534" y="264"/>
                  <a:pt x="646" y="49"/>
                  <a:pt x="72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92" name="Rectangle 100"/>
          <p:cNvSpPr>
            <a:spLocks noChangeArrowheads="1"/>
          </p:cNvSpPr>
          <p:nvPr/>
        </p:nvSpPr>
        <p:spPr bwMode="auto">
          <a:xfrm>
            <a:off x="4352925" y="40243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93" name="Line 101"/>
          <p:cNvSpPr>
            <a:spLocks noChangeShapeType="1"/>
          </p:cNvSpPr>
          <p:nvPr/>
        </p:nvSpPr>
        <p:spPr bwMode="auto">
          <a:xfrm flipV="1">
            <a:off x="4498975" y="36576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94" name="Rectangle 102"/>
          <p:cNvSpPr>
            <a:spLocks noChangeArrowheads="1"/>
          </p:cNvSpPr>
          <p:nvPr/>
        </p:nvSpPr>
        <p:spPr bwMode="auto">
          <a:xfrm>
            <a:off x="5553075" y="40243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95" name="Line 103"/>
          <p:cNvSpPr>
            <a:spLocks noChangeShapeType="1"/>
          </p:cNvSpPr>
          <p:nvPr/>
        </p:nvSpPr>
        <p:spPr bwMode="auto">
          <a:xfrm flipV="1">
            <a:off x="5691188" y="36480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96" name="Rectangle 104"/>
          <p:cNvSpPr>
            <a:spLocks noChangeArrowheads="1"/>
          </p:cNvSpPr>
          <p:nvPr/>
        </p:nvSpPr>
        <p:spPr bwMode="auto">
          <a:xfrm>
            <a:off x="6726238" y="40195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97" name="Line 105"/>
          <p:cNvSpPr>
            <a:spLocks noChangeShapeType="1"/>
          </p:cNvSpPr>
          <p:nvPr/>
        </p:nvSpPr>
        <p:spPr bwMode="auto">
          <a:xfrm flipV="1">
            <a:off x="6883400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98" name="Rectangle 106"/>
          <p:cNvSpPr>
            <a:spLocks noChangeArrowheads="1"/>
          </p:cNvSpPr>
          <p:nvPr/>
        </p:nvSpPr>
        <p:spPr bwMode="auto">
          <a:xfrm>
            <a:off x="7905750" y="401478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3099" name="Line 107"/>
          <p:cNvSpPr>
            <a:spLocks noChangeShapeType="1"/>
          </p:cNvSpPr>
          <p:nvPr/>
        </p:nvSpPr>
        <p:spPr bwMode="auto">
          <a:xfrm flipV="1">
            <a:off x="8077200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00" name="Rectangle 108"/>
          <p:cNvSpPr>
            <a:spLocks noChangeArrowheads="1"/>
          </p:cNvSpPr>
          <p:nvPr/>
        </p:nvSpPr>
        <p:spPr bwMode="auto">
          <a:xfrm>
            <a:off x="4505325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83" name="Line 91"/>
          <p:cNvSpPr>
            <a:spLocks noChangeShapeType="1"/>
          </p:cNvSpPr>
          <p:nvPr/>
        </p:nvSpPr>
        <p:spPr bwMode="auto">
          <a:xfrm flipV="1">
            <a:off x="4603750" y="4343400"/>
            <a:ext cx="220663" cy="847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01" name="Rectangle 109"/>
          <p:cNvSpPr>
            <a:spLocks noChangeArrowheads="1"/>
          </p:cNvSpPr>
          <p:nvPr/>
        </p:nvSpPr>
        <p:spPr bwMode="auto">
          <a:xfrm>
            <a:off x="428625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3102" name="AutoShape 110"/>
          <p:cNvCxnSpPr>
            <a:cxnSpLocks noChangeShapeType="1"/>
            <a:endCxn id="213034" idx="1"/>
          </p:cNvCxnSpPr>
          <p:nvPr/>
        </p:nvCxnSpPr>
        <p:spPr bwMode="auto">
          <a:xfrm>
            <a:off x="4381500" y="5181600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3103" name="Rectangle 111"/>
          <p:cNvSpPr>
            <a:spLocks noChangeArrowheads="1"/>
          </p:cNvSpPr>
          <p:nvPr/>
        </p:nvSpPr>
        <p:spPr bwMode="auto">
          <a:xfrm>
            <a:off x="5915025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04" name="Rectangle 112"/>
          <p:cNvSpPr>
            <a:spLocks noChangeArrowheads="1"/>
          </p:cNvSpPr>
          <p:nvPr/>
        </p:nvSpPr>
        <p:spPr bwMode="auto">
          <a:xfrm>
            <a:off x="6134100" y="5040313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3105" name="Rectangle 113"/>
          <p:cNvSpPr>
            <a:spLocks noChangeArrowheads="1"/>
          </p:cNvSpPr>
          <p:nvPr/>
        </p:nvSpPr>
        <p:spPr bwMode="auto">
          <a:xfrm>
            <a:off x="569595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06" name="Rectangle 114"/>
          <p:cNvSpPr>
            <a:spLocks noChangeArrowheads="1"/>
          </p:cNvSpPr>
          <p:nvPr/>
        </p:nvSpPr>
        <p:spPr bwMode="auto">
          <a:xfrm>
            <a:off x="5476875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3107" name="AutoShape 115"/>
          <p:cNvCxnSpPr>
            <a:cxnSpLocks noChangeShapeType="1"/>
          </p:cNvCxnSpPr>
          <p:nvPr/>
        </p:nvCxnSpPr>
        <p:spPr bwMode="auto">
          <a:xfrm>
            <a:off x="5572125" y="5181600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3085" name="Freeform 93"/>
          <p:cNvSpPr>
            <a:spLocks/>
          </p:cNvSpPr>
          <p:nvPr/>
        </p:nvSpPr>
        <p:spPr bwMode="auto">
          <a:xfrm>
            <a:off x="6008688" y="4362450"/>
            <a:ext cx="1106487" cy="828675"/>
          </a:xfrm>
          <a:custGeom>
            <a:avLst/>
            <a:gdLst/>
            <a:ahLst/>
            <a:cxnLst>
              <a:cxn ang="0">
                <a:pos x="0" y="522"/>
              </a:cxn>
              <a:cxn ang="0">
                <a:pos x="252" y="252"/>
              </a:cxn>
              <a:cxn ang="0">
                <a:pos x="594" y="156"/>
              </a:cxn>
              <a:cxn ang="0">
                <a:pos x="702" y="0"/>
              </a:cxn>
            </a:cxnLst>
            <a:rect l="0" t="0" r="r" b="b"/>
            <a:pathLst>
              <a:path w="720" h="522">
                <a:moveTo>
                  <a:pt x="0" y="522"/>
                </a:moveTo>
                <a:cubicBezTo>
                  <a:pt x="42" y="477"/>
                  <a:pt x="66" y="324"/>
                  <a:pt x="252" y="252"/>
                </a:cubicBezTo>
                <a:cubicBezTo>
                  <a:pt x="438" y="180"/>
                  <a:pt x="468" y="240"/>
                  <a:pt x="594" y="156"/>
                </a:cubicBezTo>
                <a:cubicBezTo>
                  <a:pt x="720" y="72"/>
                  <a:pt x="679" y="33"/>
                  <a:pt x="70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86" name="Line 94"/>
          <p:cNvSpPr>
            <a:spLocks noChangeShapeType="1"/>
          </p:cNvSpPr>
          <p:nvPr/>
        </p:nvSpPr>
        <p:spPr bwMode="auto">
          <a:xfrm flipV="1">
            <a:off x="5784850" y="4352925"/>
            <a:ext cx="230188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12" name="Rectangle 120"/>
          <p:cNvSpPr>
            <a:spLocks noChangeArrowheads="1"/>
          </p:cNvSpPr>
          <p:nvPr/>
        </p:nvSpPr>
        <p:spPr bwMode="auto">
          <a:xfrm>
            <a:off x="7100888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13" name="Rectangle 121"/>
          <p:cNvSpPr>
            <a:spLocks noChangeArrowheads="1"/>
          </p:cNvSpPr>
          <p:nvPr/>
        </p:nvSpPr>
        <p:spPr bwMode="auto">
          <a:xfrm>
            <a:off x="7319963" y="5040313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13114" name="Rectangle 122"/>
          <p:cNvSpPr>
            <a:spLocks noChangeArrowheads="1"/>
          </p:cNvSpPr>
          <p:nvPr/>
        </p:nvSpPr>
        <p:spPr bwMode="auto">
          <a:xfrm>
            <a:off x="6881813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15" name="Rectangle 123"/>
          <p:cNvSpPr>
            <a:spLocks noChangeArrowheads="1"/>
          </p:cNvSpPr>
          <p:nvPr/>
        </p:nvSpPr>
        <p:spPr bwMode="auto">
          <a:xfrm>
            <a:off x="6662738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3116" name="AutoShape 124"/>
          <p:cNvCxnSpPr>
            <a:cxnSpLocks noChangeShapeType="1"/>
          </p:cNvCxnSpPr>
          <p:nvPr/>
        </p:nvCxnSpPr>
        <p:spPr bwMode="auto">
          <a:xfrm>
            <a:off x="6757988" y="5181600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3089" name="Line 97"/>
          <p:cNvSpPr>
            <a:spLocks noChangeShapeType="1"/>
          </p:cNvSpPr>
          <p:nvPr/>
        </p:nvSpPr>
        <p:spPr bwMode="auto">
          <a:xfrm flipH="1" flipV="1">
            <a:off x="7173913" y="4352925"/>
            <a:ext cx="1905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90" name="Freeform 98"/>
          <p:cNvSpPr>
            <a:spLocks/>
          </p:cNvSpPr>
          <p:nvPr/>
        </p:nvSpPr>
        <p:spPr bwMode="auto">
          <a:xfrm>
            <a:off x="4914900" y="4362450"/>
            <a:ext cx="2076450" cy="828675"/>
          </a:xfrm>
          <a:custGeom>
            <a:avLst/>
            <a:gdLst/>
            <a:ahLst/>
            <a:cxnLst>
              <a:cxn ang="0">
                <a:pos x="1308" y="522"/>
              </a:cxn>
              <a:cxn ang="0">
                <a:pos x="1080" y="204"/>
              </a:cxn>
              <a:cxn ang="0">
                <a:pos x="354" y="318"/>
              </a:cxn>
              <a:cxn ang="0">
                <a:pos x="0" y="0"/>
              </a:cxn>
            </a:cxnLst>
            <a:rect l="0" t="0" r="r" b="b"/>
            <a:pathLst>
              <a:path w="1308" h="522">
                <a:moveTo>
                  <a:pt x="1308" y="522"/>
                </a:moveTo>
                <a:cubicBezTo>
                  <a:pt x="1272" y="469"/>
                  <a:pt x="1239" y="238"/>
                  <a:pt x="1080" y="204"/>
                </a:cubicBezTo>
                <a:cubicBezTo>
                  <a:pt x="936" y="114"/>
                  <a:pt x="531" y="353"/>
                  <a:pt x="354" y="318"/>
                </a:cubicBezTo>
                <a:cubicBezTo>
                  <a:pt x="177" y="283"/>
                  <a:pt x="74" y="6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17" name="Rectangle 125"/>
          <p:cNvSpPr>
            <a:spLocks noChangeArrowheads="1"/>
          </p:cNvSpPr>
          <p:nvPr/>
        </p:nvSpPr>
        <p:spPr bwMode="auto">
          <a:xfrm>
            <a:off x="830580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18" name="Rectangle 126"/>
          <p:cNvSpPr>
            <a:spLocks noChangeArrowheads="1"/>
          </p:cNvSpPr>
          <p:nvPr/>
        </p:nvSpPr>
        <p:spPr bwMode="auto">
          <a:xfrm>
            <a:off x="8524875" y="5040313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13119" name="Rectangle 127"/>
          <p:cNvSpPr>
            <a:spLocks noChangeArrowheads="1"/>
          </p:cNvSpPr>
          <p:nvPr/>
        </p:nvSpPr>
        <p:spPr bwMode="auto">
          <a:xfrm>
            <a:off x="8086725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20" name="Rectangle 128"/>
          <p:cNvSpPr>
            <a:spLocks noChangeArrowheads="1"/>
          </p:cNvSpPr>
          <p:nvPr/>
        </p:nvSpPr>
        <p:spPr bwMode="auto">
          <a:xfrm>
            <a:off x="786765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3121" name="AutoShape 129"/>
          <p:cNvCxnSpPr>
            <a:cxnSpLocks noChangeShapeType="1"/>
          </p:cNvCxnSpPr>
          <p:nvPr/>
        </p:nvCxnSpPr>
        <p:spPr bwMode="auto">
          <a:xfrm>
            <a:off x="7962900" y="5181600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3087" name="Freeform 95"/>
          <p:cNvSpPr>
            <a:spLocks/>
          </p:cNvSpPr>
          <p:nvPr/>
        </p:nvSpPr>
        <p:spPr bwMode="auto">
          <a:xfrm>
            <a:off x="7258050" y="4343400"/>
            <a:ext cx="962025" cy="847725"/>
          </a:xfrm>
          <a:custGeom>
            <a:avLst/>
            <a:gdLst/>
            <a:ahLst/>
            <a:cxnLst>
              <a:cxn ang="0">
                <a:pos x="606" y="534"/>
              </a:cxn>
              <a:cxn ang="0">
                <a:pos x="531" y="282"/>
              </a:cxn>
              <a:cxn ang="0">
                <a:pos x="207" y="237"/>
              </a:cxn>
              <a:cxn ang="0">
                <a:pos x="0" y="0"/>
              </a:cxn>
            </a:cxnLst>
            <a:rect l="0" t="0" r="r" b="b"/>
            <a:pathLst>
              <a:path w="606" h="534">
                <a:moveTo>
                  <a:pt x="606" y="534"/>
                </a:moveTo>
                <a:cubicBezTo>
                  <a:pt x="606" y="534"/>
                  <a:pt x="606" y="330"/>
                  <a:pt x="531" y="282"/>
                </a:cubicBezTo>
                <a:cubicBezTo>
                  <a:pt x="456" y="234"/>
                  <a:pt x="279" y="294"/>
                  <a:pt x="207" y="237"/>
                </a:cubicBezTo>
                <a:cubicBezTo>
                  <a:pt x="135" y="180"/>
                  <a:pt x="43" y="5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88" name="Line 96"/>
          <p:cNvSpPr>
            <a:spLocks noChangeShapeType="1"/>
          </p:cNvSpPr>
          <p:nvPr/>
        </p:nvSpPr>
        <p:spPr bwMode="auto">
          <a:xfrm flipH="1" flipV="1">
            <a:off x="8367713" y="4352925"/>
            <a:ext cx="14287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123" name="Line 131"/>
          <p:cNvSpPr>
            <a:spLocks noChangeShapeType="1"/>
          </p:cNvSpPr>
          <p:nvPr/>
        </p:nvSpPr>
        <p:spPr bwMode="auto">
          <a:xfrm>
            <a:off x="4286250" y="30480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39F8-0153-47AD-A9E8-99572C626BE7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/>
              <a:t>Adjacency List Structure</a:t>
            </a:r>
          </a:p>
        </p:txBody>
      </p:sp>
      <p:sp>
        <p:nvSpPr>
          <p:cNvPr id="214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1638"/>
            <a:ext cx="2895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Edge list structure</a:t>
            </a:r>
          </a:p>
          <a:p>
            <a:pPr>
              <a:lnSpc>
                <a:spcPct val="90000"/>
              </a:lnSpc>
            </a:pPr>
            <a:r>
              <a:rPr lang="en-US" sz="2000"/>
              <a:t>Incidence sequence for each vertex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sequence of references to edge objects of incident edges</a:t>
            </a:r>
          </a:p>
          <a:p>
            <a:pPr>
              <a:lnSpc>
                <a:spcPct val="90000"/>
              </a:lnSpc>
            </a:pPr>
            <a:r>
              <a:rPr lang="en-US" sz="2000"/>
              <a:t>Augmented edge objects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references to associated positions in incidence sequences of end vertices</a:t>
            </a:r>
          </a:p>
        </p:txBody>
      </p:sp>
      <p:cxnSp>
        <p:nvCxnSpPr>
          <p:cNvPr id="214020" name="AutoShape 4"/>
          <p:cNvCxnSpPr>
            <a:cxnSpLocks noChangeShapeType="1"/>
            <a:stCxn id="214043" idx="2"/>
            <a:endCxn id="214040" idx="6"/>
          </p:cNvCxnSpPr>
          <p:nvPr/>
        </p:nvCxnSpPr>
        <p:spPr bwMode="auto">
          <a:xfrm flipH="1">
            <a:off x="4813300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4021" name="AutoShape 5"/>
          <p:cNvCxnSpPr>
            <a:cxnSpLocks noChangeShapeType="1"/>
            <a:stCxn id="214033" idx="2"/>
            <a:endCxn id="214031" idx="6"/>
          </p:cNvCxnSpPr>
          <p:nvPr/>
        </p:nvCxnSpPr>
        <p:spPr bwMode="auto">
          <a:xfrm flipH="1">
            <a:off x="48101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4022" name="Oval 6"/>
          <p:cNvSpPr>
            <a:spLocks noChangeArrowheads="1"/>
          </p:cNvSpPr>
          <p:nvPr/>
        </p:nvSpPr>
        <p:spPr bwMode="auto">
          <a:xfrm>
            <a:off x="5226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u</a:t>
            </a:r>
          </a:p>
        </p:txBody>
      </p:sp>
      <p:sp>
        <p:nvSpPr>
          <p:cNvPr id="214023" name="Oval 7"/>
          <p:cNvSpPr>
            <a:spLocks noChangeArrowheads="1"/>
          </p:cNvSpPr>
          <p:nvPr/>
        </p:nvSpPr>
        <p:spPr bwMode="auto">
          <a:xfrm>
            <a:off x="61372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</a:t>
            </a:r>
          </a:p>
        </p:txBody>
      </p:sp>
      <p:sp>
        <p:nvSpPr>
          <p:cNvPr id="214024" name="Oval 8"/>
          <p:cNvSpPr>
            <a:spLocks noChangeArrowheads="1"/>
          </p:cNvSpPr>
          <p:nvPr/>
        </p:nvSpPr>
        <p:spPr bwMode="auto">
          <a:xfrm>
            <a:off x="70548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w</a:t>
            </a:r>
          </a:p>
        </p:txBody>
      </p:sp>
      <p:cxnSp>
        <p:nvCxnSpPr>
          <p:cNvPr id="214025" name="AutoShape 9"/>
          <p:cNvCxnSpPr>
            <a:cxnSpLocks noChangeShapeType="1"/>
            <a:stCxn id="214023" idx="5"/>
            <a:endCxn id="214024" idx="1"/>
          </p:cNvCxnSpPr>
          <p:nvPr/>
        </p:nvCxnSpPr>
        <p:spPr bwMode="auto">
          <a:xfrm>
            <a:off x="6397625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4026" name="AutoShape 10"/>
          <p:cNvCxnSpPr>
            <a:cxnSpLocks noChangeShapeType="1"/>
            <a:stCxn id="214023" idx="3"/>
            <a:endCxn id="214022" idx="7"/>
          </p:cNvCxnSpPr>
          <p:nvPr/>
        </p:nvCxnSpPr>
        <p:spPr bwMode="auto">
          <a:xfrm flipH="1">
            <a:off x="5486400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5681663" y="160020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6592888" y="1600200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214031" name="Oval 15"/>
          <p:cNvSpPr>
            <a:spLocks noChangeArrowheads="1"/>
          </p:cNvSpPr>
          <p:nvPr/>
        </p:nvSpPr>
        <p:spPr bwMode="auto">
          <a:xfrm>
            <a:off x="44958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32" name="Oval 16"/>
          <p:cNvSpPr>
            <a:spLocks noChangeArrowheads="1"/>
          </p:cNvSpPr>
          <p:nvPr/>
        </p:nvSpPr>
        <p:spPr bwMode="auto">
          <a:xfrm>
            <a:off x="61102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33" name="Oval 17"/>
          <p:cNvSpPr>
            <a:spLocks noChangeArrowheads="1"/>
          </p:cNvSpPr>
          <p:nvPr/>
        </p:nvSpPr>
        <p:spPr bwMode="auto">
          <a:xfrm>
            <a:off x="77597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4724400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5" name="Rectangle 19"/>
          <p:cNvSpPr>
            <a:spLocks noChangeArrowheads="1"/>
          </p:cNvSpPr>
          <p:nvPr/>
        </p:nvSpPr>
        <p:spPr bwMode="auto">
          <a:xfrm>
            <a:off x="4943475" y="5192713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4040" name="Oval 24"/>
          <p:cNvSpPr>
            <a:spLocks noChangeArrowheads="1"/>
          </p:cNvSpPr>
          <p:nvPr/>
        </p:nvSpPr>
        <p:spPr bwMode="auto">
          <a:xfrm>
            <a:off x="44989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43" name="Oval 27"/>
          <p:cNvSpPr>
            <a:spLocks noChangeArrowheads="1"/>
          </p:cNvSpPr>
          <p:nvPr/>
        </p:nvSpPr>
        <p:spPr bwMode="auto">
          <a:xfrm>
            <a:off x="75565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14044" name="AutoShape 28"/>
          <p:cNvCxnSpPr>
            <a:cxnSpLocks noChangeShapeType="1"/>
            <a:endCxn id="214034" idx="2"/>
          </p:cNvCxnSpPr>
          <p:nvPr/>
        </p:nvCxnSpPr>
        <p:spPr bwMode="auto">
          <a:xfrm flipV="1">
            <a:off x="4651375" y="5648325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4047" name="AutoShape 31"/>
          <p:cNvCxnSpPr>
            <a:cxnSpLocks noChangeShapeType="1"/>
            <a:endCxn id="214109" idx="2"/>
          </p:cNvCxnSpPr>
          <p:nvPr/>
        </p:nvCxnSpPr>
        <p:spPr bwMode="auto">
          <a:xfrm flipV="1">
            <a:off x="7704138" y="5637213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4048" name="Rectangle 32"/>
          <p:cNvSpPr>
            <a:spLocks noChangeArrowheads="1"/>
          </p:cNvSpPr>
          <p:nvPr/>
        </p:nvSpPr>
        <p:spPr bwMode="auto">
          <a:xfrm>
            <a:off x="466725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u</a:t>
            </a:r>
          </a:p>
        </p:txBody>
      </p:sp>
      <p:sp>
        <p:nvSpPr>
          <p:cNvPr id="214049" name="Rectangle 33"/>
          <p:cNvSpPr>
            <a:spLocks noChangeArrowheads="1"/>
          </p:cNvSpPr>
          <p:nvPr/>
        </p:nvSpPr>
        <p:spPr bwMode="auto">
          <a:xfrm>
            <a:off x="627380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</a:t>
            </a:r>
          </a:p>
        </p:txBody>
      </p:sp>
      <p:sp>
        <p:nvSpPr>
          <p:cNvPr id="214050" name="Rectangle 34"/>
          <p:cNvSpPr>
            <a:spLocks noChangeArrowheads="1"/>
          </p:cNvSpPr>
          <p:nvPr/>
        </p:nvSpPr>
        <p:spPr bwMode="auto">
          <a:xfrm>
            <a:off x="7915275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w</a:t>
            </a:r>
          </a:p>
        </p:txBody>
      </p:sp>
      <p:cxnSp>
        <p:nvCxnSpPr>
          <p:cNvPr id="214052" name="AutoShape 36"/>
          <p:cNvCxnSpPr>
            <a:cxnSpLocks noChangeShapeType="1"/>
            <a:endCxn id="214048" idx="0"/>
          </p:cNvCxnSpPr>
          <p:nvPr/>
        </p:nvCxnSpPr>
        <p:spPr bwMode="auto">
          <a:xfrm>
            <a:off x="4643438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4053" name="AutoShape 37"/>
          <p:cNvCxnSpPr>
            <a:cxnSpLocks noChangeShapeType="1"/>
            <a:endCxn id="214049" idx="0"/>
          </p:cNvCxnSpPr>
          <p:nvPr/>
        </p:nvCxnSpPr>
        <p:spPr bwMode="auto">
          <a:xfrm>
            <a:off x="62579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4054" name="AutoShape 38"/>
          <p:cNvCxnSpPr>
            <a:cxnSpLocks noChangeShapeType="1"/>
            <a:endCxn id="214050" idx="0"/>
          </p:cNvCxnSpPr>
          <p:nvPr/>
        </p:nvCxnSpPr>
        <p:spPr bwMode="auto">
          <a:xfrm>
            <a:off x="7912100" y="2895600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4056" name="Freeform 40"/>
          <p:cNvSpPr>
            <a:spLocks/>
          </p:cNvSpPr>
          <p:nvPr/>
        </p:nvSpPr>
        <p:spPr bwMode="auto">
          <a:xfrm>
            <a:off x="4814888" y="3567113"/>
            <a:ext cx="823912" cy="1747837"/>
          </a:xfrm>
          <a:custGeom>
            <a:avLst/>
            <a:gdLst/>
            <a:ahLst/>
            <a:cxnLst>
              <a:cxn ang="0">
                <a:pos x="3" y="1101"/>
              </a:cxn>
              <a:cxn ang="0">
                <a:pos x="108" y="687"/>
              </a:cxn>
              <a:cxn ang="0">
                <a:pos x="183" y="227"/>
              </a:cxn>
              <a:cxn ang="0">
                <a:pos x="519" y="0"/>
              </a:cxn>
            </a:cxnLst>
            <a:rect l="0" t="0" r="r" b="b"/>
            <a:pathLst>
              <a:path w="519" h="1101">
                <a:moveTo>
                  <a:pt x="3" y="1101"/>
                </a:moveTo>
                <a:cubicBezTo>
                  <a:pt x="20" y="1032"/>
                  <a:pt x="0" y="798"/>
                  <a:pt x="108" y="687"/>
                </a:cubicBezTo>
                <a:cubicBezTo>
                  <a:pt x="216" y="576"/>
                  <a:pt x="115" y="341"/>
                  <a:pt x="183" y="227"/>
                </a:cubicBezTo>
                <a:cubicBezTo>
                  <a:pt x="251" y="113"/>
                  <a:pt x="449" y="47"/>
                  <a:pt x="519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57" name="Rectangle 41"/>
          <p:cNvSpPr>
            <a:spLocks noChangeArrowheads="1"/>
          </p:cNvSpPr>
          <p:nvPr/>
        </p:nvSpPr>
        <p:spPr bwMode="auto">
          <a:xfrm>
            <a:off x="4352925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58" name="Line 42"/>
          <p:cNvSpPr>
            <a:spLocks noChangeShapeType="1"/>
          </p:cNvSpPr>
          <p:nvPr/>
        </p:nvSpPr>
        <p:spPr bwMode="auto">
          <a:xfrm flipV="1">
            <a:off x="4498975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59" name="Rectangle 43"/>
          <p:cNvSpPr>
            <a:spLocks noChangeArrowheads="1"/>
          </p:cNvSpPr>
          <p:nvPr/>
        </p:nvSpPr>
        <p:spPr bwMode="auto">
          <a:xfrm>
            <a:off x="597535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60" name="Line 44"/>
          <p:cNvSpPr>
            <a:spLocks noChangeShapeType="1"/>
          </p:cNvSpPr>
          <p:nvPr/>
        </p:nvSpPr>
        <p:spPr bwMode="auto">
          <a:xfrm flipV="1">
            <a:off x="61134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61" name="Rectangle 45"/>
          <p:cNvSpPr>
            <a:spLocks noChangeArrowheads="1"/>
          </p:cNvSpPr>
          <p:nvPr/>
        </p:nvSpPr>
        <p:spPr bwMode="auto">
          <a:xfrm>
            <a:off x="7605713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62" name="Line 46"/>
          <p:cNvSpPr>
            <a:spLocks noChangeShapeType="1"/>
          </p:cNvSpPr>
          <p:nvPr/>
        </p:nvSpPr>
        <p:spPr bwMode="auto">
          <a:xfrm flipV="1">
            <a:off x="77628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65" name="Rectangle 49"/>
          <p:cNvSpPr>
            <a:spLocks noChangeArrowheads="1"/>
          </p:cNvSpPr>
          <p:nvPr/>
        </p:nvSpPr>
        <p:spPr bwMode="auto">
          <a:xfrm>
            <a:off x="4505325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66" name="Freeform 50"/>
          <p:cNvSpPr>
            <a:spLocks/>
          </p:cNvSpPr>
          <p:nvPr/>
        </p:nvSpPr>
        <p:spPr bwMode="auto">
          <a:xfrm>
            <a:off x="4329113" y="3729038"/>
            <a:ext cx="485775" cy="1581150"/>
          </a:xfrm>
          <a:custGeom>
            <a:avLst/>
            <a:gdLst/>
            <a:ahLst/>
            <a:cxnLst>
              <a:cxn ang="0">
                <a:pos x="177" y="996"/>
              </a:cxn>
              <a:cxn ang="0">
                <a:pos x="153" y="465"/>
              </a:cxn>
              <a:cxn ang="0">
                <a:pos x="132" y="0"/>
              </a:cxn>
            </a:cxnLst>
            <a:rect l="0" t="0" r="r" b="b"/>
            <a:pathLst>
              <a:path w="306" h="996">
                <a:moveTo>
                  <a:pt x="177" y="996"/>
                </a:moveTo>
                <a:cubicBezTo>
                  <a:pt x="173" y="908"/>
                  <a:pt x="306" y="606"/>
                  <a:pt x="153" y="465"/>
                </a:cubicBezTo>
                <a:cubicBezTo>
                  <a:pt x="0" y="324"/>
                  <a:pt x="137" y="97"/>
                  <a:pt x="1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67" name="Rectangle 51"/>
          <p:cNvSpPr>
            <a:spLocks noChangeArrowheads="1"/>
          </p:cNvSpPr>
          <p:nvPr/>
        </p:nvSpPr>
        <p:spPr bwMode="auto">
          <a:xfrm>
            <a:off x="4286250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4068" name="AutoShape 52"/>
          <p:cNvCxnSpPr>
            <a:cxnSpLocks noChangeShapeType="1"/>
            <a:endCxn id="214040" idx="1"/>
          </p:cNvCxnSpPr>
          <p:nvPr/>
        </p:nvCxnSpPr>
        <p:spPr bwMode="auto">
          <a:xfrm>
            <a:off x="4386263" y="5405438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4090" name="Rectangle 74"/>
          <p:cNvSpPr>
            <a:spLocks noChangeArrowheads="1"/>
          </p:cNvSpPr>
          <p:nvPr/>
        </p:nvSpPr>
        <p:spPr bwMode="auto">
          <a:xfrm>
            <a:off x="403860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91" name="Rectangle 75"/>
          <p:cNvSpPr>
            <a:spLocks noChangeArrowheads="1"/>
          </p:cNvSpPr>
          <p:nvPr/>
        </p:nvSpPr>
        <p:spPr bwMode="auto">
          <a:xfrm>
            <a:off x="5661025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92" name="Rectangle 76"/>
          <p:cNvSpPr>
            <a:spLocks noChangeArrowheads="1"/>
          </p:cNvSpPr>
          <p:nvPr/>
        </p:nvSpPr>
        <p:spPr bwMode="auto">
          <a:xfrm>
            <a:off x="7291388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4093" name="Oval 77"/>
          <p:cNvSpPr>
            <a:spLocks noChangeArrowheads="1"/>
          </p:cNvSpPr>
          <p:nvPr/>
        </p:nvSpPr>
        <p:spPr bwMode="auto">
          <a:xfrm>
            <a:off x="39814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4094" name="Oval 78"/>
          <p:cNvSpPr>
            <a:spLocks noChangeArrowheads="1"/>
          </p:cNvSpPr>
          <p:nvPr/>
        </p:nvSpPr>
        <p:spPr bwMode="auto">
          <a:xfrm>
            <a:off x="54800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4095" name="Oval 79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4096" name="Oval 80"/>
          <p:cNvSpPr>
            <a:spLocks noChangeArrowheads="1"/>
          </p:cNvSpPr>
          <p:nvPr/>
        </p:nvSpPr>
        <p:spPr bwMode="auto">
          <a:xfrm>
            <a:off x="73914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214097" name="AutoShape 81"/>
          <p:cNvCxnSpPr>
            <a:cxnSpLocks noChangeShapeType="1"/>
            <a:endCxn id="214093" idx="0"/>
          </p:cNvCxnSpPr>
          <p:nvPr/>
        </p:nvCxnSpPr>
        <p:spPr bwMode="auto">
          <a:xfrm flipH="1">
            <a:off x="4133850" y="3562350"/>
            <a:ext cx="47625" cy="5429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4098" name="AutoShape 82"/>
          <p:cNvCxnSpPr>
            <a:cxnSpLocks noChangeShapeType="1"/>
          </p:cNvCxnSpPr>
          <p:nvPr/>
        </p:nvCxnSpPr>
        <p:spPr bwMode="auto">
          <a:xfrm flipH="1">
            <a:off x="5637213" y="3576638"/>
            <a:ext cx="177800" cy="5476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4099" name="AutoShape 83"/>
          <p:cNvCxnSpPr>
            <a:cxnSpLocks noChangeShapeType="1"/>
            <a:endCxn id="214096" idx="0"/>
          </p:cNvCxnSpPr>
          <p:nvPr/>
        </p:nvCxnSpPr>
        <p:spPr bwMode="auto">
          <a:xfrm>
            <a:off x="7435850" y="3581400"/>
            <a:ext cx="107950" cy="523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4100" name="AutoShape 84"/>
          <p:cNvCxnSpPr>
            <a:cxnSpLocks noChangeShapeType="1"/>
            <a:stCxn id="214095" idx="2"/>
            <a:endCxn id="214094" idx="6"/>
          </p:cNvCxnSpPr>
          <p:nvPr/>
        </p:nvCxnSpPr>
        <p:spPr bwMode="auto">
          <a:xfrm flipH="1">
            <a:off x="5794375" y="4267200"/>
            <a:ext cx="59690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214101" name="AutoShape 85"/>
          <p:cNvCxnSpPr>
            <a:cxnSpLocks noChangeShapeType="1"/>
            <a:endCxn id="214067" idx="0"/>
          </p:cNvCxnSpPr>
          <p:nvPr/>
        </p:nvCxnSpPr>
        <p:spPr bwMode="auto">
          <a:xfrm>
            <a:off x="4129088" y="4271963"/>
            <a:ext cx="266700" cy="9112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4102" name="AutoShape 86"/>
          <p:cNvCxnSpPr>
            <a:cxnSpLocks noChangeShapeType="1"/>
          </p:cNvCxnSpPr>
          <p:nvPr/>
        </p:nvCxnSpPr>
        <p:spPr bwMode="auto">
          <a:xfrm rot="5400000">
            <a:off x="4914106" y="4463257"/>
            <a:ext cx="919163" cy="527050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4103" name="AutoShape 87"/>
          <p:cNvCxnSpPr>
            <a:cxnSpLocks noChangeShapeType="1"/>
          </p:cNvCxnSpPr>
          <p:nvPr/>
        </p:nvCxnSpPr>
        <p:spPr bwMode="auto">
          <a:xfrm rot="16200000" flipH="1">
            <a:off x="6532563" y="4283075"/>
            <a:ext cx="919162" cy="877888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4104" name="AutoShape 88"/>
          <p:cNvCxnSpPr>
            <a:cxnSpLocks noChangeShapeType="1"/>
          </p:cNvCxnSpPr>
          <p:nvPr/>
        </p:nvCxnSpPr>
        <p:spPr bwMode="auto">
          <a:xfrm rot="16200000" flipH="1">
            <a:off x="7288213" y="4522787"/>
            <a:ext cx="901700" cy="3905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4105" name="Line 89"/>
          <p:cNvSpPr>
            <a:spLocks noChangeShapeType="1"/>
          </p:cNvSpPr>
          <p:nvPr/>
        </p:nvSpPr>
        <p:spPr bwMode="auto">
          <a:xfrm>
            <a:off x="4505325" y="5414963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106" name="Freeform 90"/>
          <p:cNvSpPr>
            <a:spLocks/>
          </p:cNvSpPr>
          <p:nvPr/>
        </p:nvSpPr>
        <p:spPr bwMode="auto">
          <a:xfrm>
            <a:off x="4824413" y="4395788"/>
            <a:ext cx="1082675" cy="1585912"/>
          </a:xfrm>
          <a:custGeom>
            <a:avLst/>
            <a:gdLst/>
            <a:ahLst/>
            <a:cxnLst>
              <a:cxn ang="0">
                <a:pos x="0" y="706"/>
              </a:cxn>
              <a:cxn ang="0">
                <a:pos x="252" y="948"/>
              </a:cxn>
              <a:cxn ang="0">
                <a:pos x="630" y="399"/>
              </a:cxn>
              <a:cxn ang="0">
                <a:pos x="561" y="0"/>
              </a:cxn>
            </a:cxnLst>
            <a:rect l="0" t="0" r="r" b="b"/>
            <a:pathLst>
              <a:path w="682" h="999">
                <a:moveTo>
                  <a:pt x="0" y="706"/>
                </a:moveTo>
                <a:cubicBezTo>
                  <a:pt x="42" y="746"/>
                  <a:pt x="147" y="999"/>
                  <a:pt x="252" y="948"/>
                </a:cubicBezTo>
                <a:cubicBezTo>
                  <a:pt x="357" y="897"/>
                  <a:pt x="578" y="557"/>
                  <a:pt x="630" y="399"/>
                </a:cubicBezTo>
                <a:cubicBezTo>
                  <a:pt x="682" y="241"/>
                  <a:pt x="575" y="83"/>
                  <a:pt x="561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107" name="Freeform 91"/>
          <p:cNvSpPr>
            <a:spLocks/>
          </p:cNvSpPr>
          <p:nvPr/>
        </p:nvSpPr>
        <p:spPr bwMode="auto">
          <a:xfrm>
            <a:off x="3836988" y="4395788"/>
            <a:ext cx="790575" cy="1474787"/>
          </a:xfrm>
          <a:custGeom>
            <a:avLst/>
            <a:gdLst/>
            <a:ahLst/>
            <a:cxnLst>
              <a:cxn ang="0">
                <a:pos x="498" y="721"/>
              </a:cxn>
              <a:cxn ang="0">
                <a:pos x="319" y="879"/>
              </a:cxn>
              <a:cxn ang="0">
                <a:pos x="34" y="423"/>
              </a:cxn>
              <a:cxn ang="0">
                <a:pos x="115" y="0"/>
              </a:cxn>
            </a:cxnLst>
            <a:rect l="0" t="0" r="r" b="b"/>
            <a:pathLst>
              <a:path w="498" h="929">
                <a:moveTo>
                  <a:pt x="498" y="721"/>
                </a:moveTo>
                <a:cubicBezTo>
                  <a:pt x="468" y="747"/>
                  <a:pt x="396" y="929"/>
                  <a:pt x="319" y="879"/>
                </a:cubicBezTo>
                <a:cubicBezTo>
                  <a:pt x="242" y="829"/>
                  <a:pt x="68" y="569"/>
                  <a:pt x="34" y="423"/>
                </a:cubicBezTo>
                <a:cubicBezTo>
                  <a:pt x="0" y="277"/>
                  <a:pt x="98" y="88"/>
                  <a:pt x="11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109" name="Rectangle 93"/>
          <p:cNvSpPr>
            <a:spLocks noChangeArrowheads="1"/>
          </p:cNvSpPr>
          <p:nvPr/>
        </p:nvSpPr>
        <p:spPr bwMode="auto">
          <a:xfrm>
            <a:off x="7829550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110" name="Rectangle 94"/>
          <p:cNvSpPr>
            <a:spLocks noChangeArrowheads="1"/>
          </p:cNvSpPr>
          <p:nvPr/>
        </p:nvSpPr>
        <p:spPr bwMode="auto">
          <a:xfrm>
            <a:off x="8048625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4111" name="Rectangle 95"/>
          <p:cNvSpPr>
            <a:spLocks noChangeArrowheads="1"/>
          </p:cNvSpPr>
          <p:nvPr/>
        </p:nvSpPr>
        <p:spPr bwMode="auto">
          <a:xfrm>
            <a:off x="7610475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112" name="Rectangle 96"/>
          <p:cNvSpPr>
            <a:spLocks noChangeArrowheads="1"/>
          </p:cNvSpPr>
          <p:nvPr/>
        </p:nvSpPr>
        <p:spPr bwMode="auto">
          <a:xfrm>
            <a:off x="7391400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113" name="Line 97"/>
          <p:cNvSpPr>
            <a:spLocks noChangeShapeType="1"/>
          </p:cNvSpPr>
          <p:nvPr/>
        </p:nvSpPr>
        <p:spPr bwMode="auto">
          <a:xfrm>
            <a:off x="7610475" y="5403850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88" name="Freeform 72"/>
          <p:cNvSpPr>
            <a:spLocks/>
          </p:cNvSpPr>
          <p:nvPr/>
        </p:nvSpPr>
        <p:spPr bwMode="auto">
          <a:xfrm>
            <a:off x="6591300" y="3562350"/>
            <a:ext cx="1181100" cy="1724025"/>
          </a:xfrm>
          <a:custGeom>
            <a:avLst/>
            <a:gdLst/>
            <a:ahLst/>
            <a:cxnLst>
              <a:cxn ang="0">
                <a:pos x="714" y="1086"/>
              </a:cxn>
              <a:cxn ang="0">
                <a:pos x="588" y="765"/>
              </a:cxn>
              <a:cxn ang="0">
                <a:pos x="270" y="108"/>
              </a:cxn>
              <a:cxn ang="0">
                <a:pos x="0" y="0"/>
              </a:cxn>
            </a:cxnLst>
            <a:rect l="0" t="0" r="r" b="b"/>
            <a:pathLst>
              <a:path w="744" h="1086">
                <a:moveTo>
                  <a:pt x="714" y="1086"/>
                </a:moveTo>
                <a:cubicBezTo>
                  <a:pt x="693" y="1033"/>
                  <a:pt x="744" y="870"/>
                  <a:pt x="588" y="765"/>
                </a:cubicBezTo>
                <a:cubicBezTo>
                  <a:pt x="432" y="660"/>
                  <a:pt x="366" y="192"/>
                  <a:pt x="270" y="108"/>
                </a:cubicBezTo>
                <a:cubicBezTo>
                  <a:pt x="174" y="24"/>
                  <a:pt x="56" y="22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89" name="Freeform 73"/>
          <p:cNvSpPr>
            <a:spLocks/>
          </p:cNvSpPr>
          <p:nvPr/>
        </p:nvSpPr>
        <p:spPr bwMode="auto">
          <a:xfrm>
            <a:off x="7948613" y="3729038"/>
            <a:ext cx="566737" cy="1557337"/>
          </a:xfrm>
          <a:custGeom>
            <a:avLst/>
            <a:gdLst/>
            <a:ahLst/>
            <a:cxnLst>
              <a:cxn ang="0">
                <a:pos x="0" y="981"/>
              </a:cxn>
              <a:cxn ang="0">
                <a:pos x="357" y="459"/>
              </a:cxn>
              <a:cxn ang="0">
                <a:pos x="87" y="0"/>
              </a:cxn>
            </a:cxnLst>
            <a:rect l="0" t="0" r="r" b="b"/>
            <a:pathLst>
              <a:path w="357" h="981">
                <a:moveTo>
                  <a:pt x="0" y="981"/>
                </a:moveTo>
                <a:cubicBezTo>
                  <a:pt x="59" y="894"/>
                  <a:pt x="343" y="623"/>
                  <a:pt x="357" y="459"/>
                </a:cubicBezTo>
                <a:cubicBezTo>
                  <a:pt x="319" y="294"/>
                  <a:pt x="143" y="96"/>
                  <a:pt x="87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4087" name="AutoShape 71"/>
          <p:cNvCxnSpPr>
            <a:cxnSpLocks noChangeShapeType="1"/>
          </p:cNvCxnSpPr>
          <p:nvPr/>
        </p:nvCxnSpPr>
        <p:spPr bwMode="auto">
          <a:xfrm>
            <a:off x="7489825" y="5405438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4114" name="Freeform 98"/>
          <p:cNvSpPr>
            <a:spLocks/>
          </p:cNvSpPr>
          <p:nvPr/>
        </p:nvSpPr>
        <p:spPr bwMode="auto">
          <a:xfrm>
            <a:off x="6481763" y="4410075"/>
            <a:ext cx="1219200" cy="1371600"/>
          </a:xfrm>
          <a:custGeom>
            <a:avLst/>
            <a:gdLst/>
            <a:ahLst/>
            <a:cxnLst>
              <a:cxn ang="0">
                <a:pos x="768" y="696"/>
              </a:cxn>
              <a:cxn ang="0">
                <a:pos x="624" y="855"/>
              </a:cxn>
              <a:cxn ang="0">
                <a:pos x="204" y="639"/>
              </a:cxn>
              <a:cxn ang="0">
                <a:pos x="0" y="0"/>
              </a:cxn>
            </a:cxnLst>
            <a:rect l="0" t="0" r="r" b="b"/>
            <a:pathLst>
              <a:path w="768" h="864">
                <a:moveTo>
                  <a:pt x="768" y="696"/>
                </a:moveTo>
                <a:cubicBezTo>
                  <a:pt x="744" y="722"/>
                  <a:pt x="718" y="864"/>
                  <a:pt x="624" y="855"/>
                </a:cubicBezTo>
                <a:cubicBezTo>
                  <a:pt x="530" y="846"/>
                  <a:pt x="308" y="782"/>
                  <a:pt x="204" y="639"/>
                </a:cubicBezTo>
                <a:cubicBezTo>
                  <a:pt x="100" y="496"/>
                  <a:pt x="43" y="133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115" name="Freeform 99"/>
          <p:cNvSpPr>
            <a:spLocks/>
          </p:cNvSpPr>
          <p:nvPr/>
        </p:nvSpPr>
        <p:spPr bwMode="auto">
          <a:xfrm>
            <a:off x="7705725" y="4262438"/>
            <a:ext cx="906463" cy="1673225"/>
          </a:xfrm>
          <a:custGeom>
            <a:avLst/>
            <a:gdLst/>
            <a:ahLst/>
            <a:cxnLst>
              <a:cxn ang="0">
                <a:pos x="144" y="801"/>
              </a:cxn>
              <a:cxn ang="0">
                <a:pos x="366" y="1011"/>
              </a:cxn>
              <a:cxn ang="0">
                <a:pos x="510" y="543"/>
              </a:cxn>
              <a:cxn ang="0">
                <a:pos x="0" y="0"/>
              </a:cxn>
            </a:cxnLst>
            <a:rect l="0" t="0" r="r" b="b"/>
            <a:pathLst>
              <a:path w="571" h="1054">
                <a:moveTo>
                  <a:pt x="144" y="801"/>
                </a:moveTo>
                <a:cubicBezTo>
                  <a:pt x="181" y="836"/>
                  <a:pt x="305" y="1054"/>
                  <a:pt x="366" y="1011"/>
                </a:cubicBezTo>
                <a:cubicBezTo>
                  <a:pt x="427" y="968"/>
                  <a:pt x="571" y="711"/>
                  <a:pt x="510" y="543"/>
                </a:cubicBezTo>
                <a:cubicBezTo>
                  <a:pt x="449" y="375"/>
                  <a:pt x="106" y="113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116" name="Line 100"/>
          <p:cNvSpPr>
            <a:spLocks noChangeShapeType="1"/>
          </p:cNvSpPr>
          <p:nvPr/>
        </p:nvSpPr>
        <p:spPr bwMode="auto">
          <a:xfrm>
            <a:off x="42862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1B28-834E-4716-AF31-6B373E0F9FBB}" type="slidenum">
              <a:rPr lang="en-US"/>
              <a:pPr/>
              <a:t>13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/>
              <a:t>Adjacency Matrix Structure</a:t>
            </a:r>
          </a:p>
        </p:txBody>
      </p:sp>
      <p:sp>
        <p:nvSpPr>
          <p:cNvPr id="215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227388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Edge list structure</a:t>
            </a:r>
          </a:p>
          <a:p>
            <a:pPr>
              <a:lnSpc>
                <a:spcPct val="90000"/>
              </a:lnSpc>
            </a:pPr>
            <a:r>
              <a:rPr lang="en-US" sz="2000"/>
              <a:t>Augmented vertex objects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Integer key (index) associated with vertex</a:t>
            </a:r>
          </a:p>
          <a:p>
            <a:pPr>
              <a:lnSpc>
                <a:spcPct val="90000"/>
              </a:lnSpc>
            </a:pPr>
            <a:r>
              <a:rPr lang="en-US" sz="2000"/>
              <a:t>2D adjacency array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Reference to edge object for adjacent vertices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Null for non nonadjacent vertices</a:t>
            </a:r>
          </a:p>
          <a:p>
            <a:pPr>
              <a:lnSpc>
                <a:spcPct val="90000"/>
              </a:lnSpc>
            </a:pPr>
            <a:r>
              <a:rPr lang="en-US" sz="2000"/>
              <a:t>The “old fashioned” version just has 0 for no edge and 1 for edge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215045" name="Oval 5"/>
          <p:cNvSpPr>
            <a:spLocks noChangeArrowheads="1"/>
          </p:cNvSpPr>
          <p:nvPr/>
        </p:nvSpPr>
        <p:spPr bwMode="auto">
          <a:xfrm>
            <a:off x="5226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u</a:t>
            </a:r>
          </a:p>
        </p:txBody>
      </p:sp>
      <p:sp>
        <p:nvSpPr>
          <p:cNvPr id="215046" name="Oval 6"/>
          <p:cNvSpPr>
            <a:spLocks noChangeArrowheads="1"/>
          </p:cNvSpPr>
          <p:nvPr/>
        </p:nvSpPr>
        <p:spPr bwMode="auto">
          <a:xfrm>
            <a:off x="61372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</a:t>
            </a:r>
          </a:p>
        </p:txBody>
      </p:sp>
      <p:sp>
        <p:nvSpPr>
          <p:cNvPr id="215047" name="Oval 7"/>
          <p:cNvSpPr>
            <a:spLocks noChangeArrowheads="1"/>
          </p:cNvSpPr>
          <p:nvPr/>
        </p:nvSpPr>
        <p:spPr bwMode="auto">
          <a:xfrm>
            <a:off x="70548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w</a:t>
            </a:r>
          </a:p>
        </p:txBody>
      </p:sp>
      <p:cxnSp>
        <p:nvCxnSpPr>
          <p:cNvPr id="215048" name="AutoShape 8"/>
          <p:cNvCxnSpPr>
            <a:cxnSpLocks noChangeShapeType="1"/>
            <a:stCxn id="215046" idx="5"/>
            <a:endCxn id="215047" idx="1"/>
          </p:cNvCxnSpPr>
          <p:nvPr/>
        </p:nvCxnSpPr>
        <p:spPr bwMode="auto">
          <a:xfrm>
            <a:off x="6397625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049" name="AutoShape 9"/>
          <p:cNvCxnSpPr>
            <a:cxnSpLocks noChangeShapeType="1"/>
            <a:stCxn id="215046" idx="3"/>
            <a:endCxn id="215045" idx="7"/>
          </p:cNvCxnSpPr>
          <p:nvPr/>
        </p:nvCxnSpPr>
        <p:spPr bwMode="auto">
          <a:xfrm flipH="1">
            <a:off x="5486400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5681663" y="160020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6592888" y="1600200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215108" name="Line 68"/>
          <p:cNvSpPr>
            <a:spLocks noChangeShapeType="1"/>
          </p:cNvSpPr>
          <p:nvPr/>
        </p:nvSpPr>
        <p:spPr bwMode="auto">
          <a:xfrm>
            <a:off x="42862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721" name="Group 681"/>
          <p:cNvGraphicFramePr>
            <a:graphicFrameLocks noGrp="1"/>
          </p:cNvGraphicFramePr>
          <p:nvPr/>
        </p:nvGraphicFramePr>
        <p:xfrm>
          <a:off x="5334000" y="4116388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5521" name="AutoShape 481"/>
          <p:cNvCxnSpPr>
            <a:cxnSpLocks noChangeShapeType="1"/>
            <a:stCxn id="215529" idx="2"/>
            <a:endCxn id="215528" idx="6"/>
          </p:cNvCxnSpPr>
          <p:nvPr/>
        </p:nvCxnSpPr>
        <p:spPr bwMode="auto">
          <a:xfrm flipH="1">
            <a:off x="4813300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522" name="AutoShape 482"/>
          <p:cNvCxnSpPr>
            <a:cxnSpLocks noChangeShapeType="1"/>
            <a:stCxn id="215525" idx="2"/>
            <a:endCxn id="215523" idx="6"/>
          </p:cNvCxnSpPr>
          <p:nvPr/>
        </p:nvCxnSpPr>
        <p:spPr bwMode="auto">
          <a:xfrm flipH="1">
            <a:off x="48101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523" name="Oval 483"/>
          <p:cNvSpPr>
            <a:spLocks noChangeArrowheads="1"/>
          </p:cNvSpPr>
          <p:nvPr/>
        </p:nvSpPr>
        <p:spPr bwMode="auto">
          <a:xfrm>
            <a:off x="44958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524" name="Oval 484"/>
          <p:cNvSpPr>
            <a:spLocks noChangeArrowheads="1"/>
          </p:cNvSpPr>
          <p:nvPr/>
        </p:nvSpPr>
        <p:spPr bwMode="auto">
          <a:xfrm>
            <a:off x="61102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525" name="Oval 485"/>
          <p:cNvSpPr>
            <a:spLocks noChangeArrowheads="1"/>
          </p:cNvSpPr>
          <p:nvPr/>
        </p:nvSpPr>
        <p:spPr bwMode="auto">
          <a:xfrm>
            <a:off x="77597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526" name="Rectangle 486"/>
          <p:cNvSpPr>
            <a:spLocks noChangeArrowheads="1"/>
          </p:cNvSpPr>
          <p:nvPr/>
        </p:nvSpPr>
        <p:spPr bwMode="auto">
          <a:xfrm>
            <a:off x="4724400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27" name="Rectangle 487"/>
          <p:cNvSpPr>
            <a:spLocks noChangeArrowheads="1"/>
          </p:cNvSpPr>
          <p:nvPr/>
        </p:nvSpPr>
        <p:spPr bwMode="auto">
          <a:xfrm>
            <a:off x="4943475" y="5192713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5528" name="Oval 488"/>
          <p:cNvSpPr>
            <a:spLocks noChangeArrowheads="1"/>
          </p:cNvSpPr>
          <p:nvPr/>
        </p:nvSpPr>
        <p:spPr bwMode="auto">
          <a:xfrm>
            <a:off x="44989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529" name="Oval 489"/>
          <p:cNvSpPr>
            <a:spLocks noChangeArrowheads="1"/>
          </p:cNvSpPr>
          <p:nvPr/>
        </p:nvSpPr>
        <p:spPr bwMode="auto">
          <a:xfrm>
            <a:off x="75565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15530" name="AutoShape 490"/>
          <p:cNvCxnSpPr>
            <a:cxnSpLocks noChangeShapeType="1"/>
            <a:endCxn id="215526" idx="2"/>
          </p:cNvCxnSpPr>
          <p:nvPr/>
        </p:nvCxnSpPr>
        <p:spPr bwMode="auto">
          <a:xfrm flipV="1">
            <a:off x="4651375" y="5648325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5531" name="AutoShape 491"/>
          <p:cNvCxnSpPr>
            <a:cxnSpLocks noChangeShapeType="1"/>
            <a:endCxn id="215567" idx="2"/>
          </p:cNvCxnSpPr>
          <p:nvPr/>
        </p:nvCxnSpPr>
        <p:spPr bwMode="auto">
          <a:xfrm flipV="1">
            <a:off x="7704138" y="5637213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5532" name="Rectangle 492"/>
          <p:cNvSpPr>
            <a:spLocks noChangeArrowheads="1"/>
          </p:cNvSpPr>
          <p:nvPr/>
        </p:nvSpPr>
        <p:spPr bwMode="auto">
          <a:xfrm>
            <a:off x="466725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u</a:t>
            </a:r>
          </a:p>
        </p:txBody>
      </p:sp>
      <p:sp>
        <p:nvSpPr>
          <p:cNvPr id="215533" name="Rectangle 493"/>
          <p:cNvSpPr>
            <a:spLocks noChangeArrowheads="1"/>
          </p:cNvSpPr>
          <p:nvPr/>
        </p:nvSpPr>
        <p:spPr bwMode="auto">
          <a:xfrm>
            <a:off x="627380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</a:t>
            </a:r>
          </a:p>
        </p:txBody>
      </p:sp>
      <p:sp>
        <p:nvSpPr>
          <p:cNvPr id="215534" name="Rectangle 494"/>
          <p:cNvSpPr>
            <a:spLocks noChangeArrowheads="1"/>
          </p:cNvSpPr>
          <p:nvPr/>
        </p:nvSpPr>
        <p:spPr bwMode="auto">
          <a:xfrm>
            <a:off x="7915275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w</a:t>
            </a:r>
          </a:p>
        </p:txBody>
      </p:sp>
      <p:cxnSp>
        <p:nvCxnSpPr>
          <p:cNvPr id="215535" name="AutoShape 495"/>
          <p:cNvCxnSpPr>
            <a:cxnSpLocks noChangeShapeType="1"/>
            <a:endCxn id="215532" idx="0"/>
          </p:cNvCxnSpPr>
          <p:nvPr/>
        </p:nvCxnSpPr>
        <p:spPr bwMode="auto">
          <a:xfrm>
            <a:off x="4643438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5536" name="AutoShape 496"/>
          <p:cNvCxnSpPr>
            <a:cxnSpLocks noChangeShapeType="1"/>
            <a:endCxn id="215533" idx="0"/>
          </p:cNvCxnSpPr>
          <p:nvPr/>
        </p:nvCxnSpPr>
        <p:spPr bwMode="auto">
          <a:xfrm>
            <a:off x="62579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5537" name="AutoShape 497"/>
          <p:cNvCxnSpPr>
            <a:cxnSpLocks noChangeShapeType="1"/>
            <a:endCxn id="215534" idx="0"/>
          </p:cNvCxnSpPr>
          <p:nvPr/>
        </p:nvCxnSpPr>
        <p:spPr bwMode="auto">
          <a:xfrm>
            <a:off x="7912100" y="2895600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5538" name="Freeform 498"/>
          <p:cNvSpPr>
            <a:spLocks/>
          </p:cNvSpPr>
          <p:nvPr/>
        </p:nvSpPr>
        <p:spPr bwMode="auto">
          <a:xfrm>
            <a:off x="4819650" y="3567113"/>
            <a:ext cx="819150" cy="1814512"/>
          </a:xfrm>
          <a:custGeom>
            <a:avLst/>
            <a:gdLst/>
            <a:ahLst/>
            <a:cxnLst>
              <a:cxn ang="0">
                <a:pos x="0" y="1143"/>
              </a:cxn>
              <a:cxn ang="0">
                <a:pos x="180" y="227"/>
              </a:cxn>
              <a:cxn ang="0">
                <a:pos x="516" y="0"/>
              </a:cxn>
            </a:cxnLst>
            <a:rect l="0" t="0" r="r" b="b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39" name="Rectangle 499"/>
          <p:cNvSpPr>
            <a:spLocks noChangeArrowheads="1"/>
          </p:cNvSpPr>
          <p:nvPr/>
        </p:nvSpPr>
        <p:spPr bwMode="auto">
          <a:xfrm>
            <a:off x="4352925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540" name="Line 500"/>
          <p:cNvSpPr>
            <a:spLocks noChangeShapeType="1"/>
          </p:cNvSpPr>
          <p:nvPr/>
        </p:nvSpPr>
        <p:spPr bwMode="auto">
          <a:xfrm flipV="1">
            <a:off x="4498975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41" name="Rectangle 501"/>
          <p:cNvSpPr>
            <a:spLocks noChangeArrowheads="1"/>
          </p:cNvSpPr>
          <p:nvPr/>
        </p:nvSpPr>
        <p:spPr bwMode="auto">
          <a:xfrm>
            <a:off x="597535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542" name="Line 502"/>
          <p:cNvSpPr>
            <a:spLocks noChangeShapeType="1"/>
          </p:cNvSpPr>
          <p:nvPr/>
        </p:nvSpPr>
        <p:spPr bwMode="auto">
          <a:xfrm flipV="1">
            <a:off x="61134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43" name="Rectangle 503"/>
          <p:cNvSpPr>
            <a:spLocks noChangeArrowheads="1"/>
          </p:cNvSpPr>
          <p:nvPr/>
        </p:nvSpPr>
        <p:spPr bwMode="auto">
          <a:xfrm>
            <a:off x="7605713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544" name="Line 504"/>
          <p:cNvSpPr>
            <a:spLocks noChangeShapeType="1"/>
          </p:cNvSpPr>
          <p:nvPr/>
        </p:nvSpPr>
        <p:spPr bwMode="auto">
          <a:xfrm flipV="1">
            <a:off x="77628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45" name="Rectangle 505"/>
          <p:cNvSpPr>
            <a:spLocks noChangeArrowheads="1"/>
          </p:cNvSpPr>
          <p:nvPr/>
        </p:nvSpPr>
        <p:spPr bwMode="auto">
          <a:xfrm>
            <a:off x="4505325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46" name="Freeform 506"/>
          <p:cNvSpPr>
            <a:spLocks/>
          </p:cNvSpPr>
          <p:nvPr/>
        </p:nvSpPr>
        <p:spPr bwMode="auto">
          <a:xfrm>
            <a:off x="4257675" y="3762375"/>
            <a:ext cx="342900" cy="1628775"/>
          </a:xfrm>
          <a:custGeom>
            <a:avLst/>
            <a:gdLst/>
            <a:ahLst/>
            <a:cxnLst>
              <a:cxn ang="0">
                <a:pos x="216" y="1026"/>
              </a:cxn>
              <a:cxn ang="0">
                <a:pos x="60" y="516"/>
              </a:cxn>
              <a:cxn ang="0">
                <a:pos x="42" y="0"/>
              </a:cxn>
            </a:cxnLst>
            <a:rect l="0" t="0" r="r" b="b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47" name="Rectangle 507"/>
          <p:cNvSpPr>
            <a:spLocks noChangeArrowheads="1"/>
          </p:cNvSpPr>
          <p:nvPr/>
        </p:nvSpPr>
        <p:spPr bwMode="auto">
          <a:xfrm>
            <a:off x="4286250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548" name="AutoShape 508"/>
          <p:cNvCxnSpPr>
            <a:cxnSpLocks noChangeShapeType="1"/>
            <a:endCxn id="215528" idx="1"/>
          </p:cNvCxnSpPr>
          <p:nvPr/>
        </p:nvCxnSpPr>
        <p:spPr bwMode="auto">
          <a:xfrm>
            <a:off x="4386263" y="5405438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5549" name="Rectangle 509"/>
          <p:cNvSpPr>
            <a:spLocks noChangeArrowheads="1"/>
          </p:cNvSpPr>
          <p:nvPr/>
        </p:nvSpPr>
        <p:spPr bwMode="auto">
          <a:xfrm>
            <a:off x="403860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0</a:t>
            </a:r>
          </a:p>
        </p:txBody>
      </p:sp>
      <p:sp>
        <p:nvSpPr>
          <p:cNvPr id="215550" name="Rectangle 510"/>
          <p:cNvSpPr>
            <a:spLocks noChangeArrowheads="1"/>
          </p:cNvSpPr>
          <p:nvPr/>
        </p:nvSpPr>
        <p:spPr bwMode="auto">
          <a:xfrm>
            <a:off x="5661025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</a:p>
        </p:txBody>
      </p:sp>
      <p:sp>
        <p:nvSpPr>
          <p:cNvPr id="215551" name="Rectangle 511"/>
          <p:cNvSpPr>
            <a:spLocks noChangeArrowheads="1"/>
          </p:cNvSpPr>
          <p:nvPr/>
        </p:nvSpPr>
        <p:spPr bwMode="auto">
          <a:xfrm>
            <a:off x="7291388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</a:p>
        </p:txBody>
      </p:sp>
      <p:sp>
        <p:nvSpPr>
          <p:cNvPr id="215567" name="Rectangle 527"/>
          <p:cNvSpPr>
            <a:spLocks noChangeArrowheads="1"/>
          </p:cNvSpPr>
          <p:nvPr/>
        </p:nvSpPr>
        <p:spPr bwMode="auto">
          <a:xfrm>
            <a:off x="7829550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68" name="Rectangle 528"/>
          <p:cNvSpPr>
            <a:spLocks noChangeArrowheads="1"/>
          </p:cNvSpPr>
          <p:nvPr/>
        </p:nvSpPr>
        <p:spPr bwMode="auto">
          <a:xfrm>
            <a:off x="8048625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5569" name="Rectangle 529"/>
          <p:cNvSpPr>
            <a:spLocks noChangeArrowheads="1"/>
          </p:cNvSpPr>
          <p:nvPr/>
        </p:nvSpPr>
        <p:spPr bwMode="auto">
          <a:xfrm>
            <a:off x="7610475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70" name="Rectangle 530"/>
          <p:cNvSpPr>
            <a:spLocks noChangeArrowheads="1"/>
          </p:cNvSpPr>
          <p:nvPr/>
        </p:nvSpPr>
        <p:spPr bwMode="auto">
          <a:xfrm>
            <a:off x="7391400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72" name="Freeform 532"/>
          <p:cNvSpPr>
            <a:spLocks/>
          </p:cNvSpPr>
          <p:nvPr/>
        </p:nvSpPr>
        <p:spPr bwMode="auto">
          <a:xfrm>
            <a:off x="6629400" y="3581400"/>
            <a:ext cx="1104900" cy="1809750"/>
          </a:xfrm>
          <a:custGeom>
            <a:avLst/>
            <a:gdLst/>
            <a:ahLst/>
            <a:cxnLst>
              <a:cxn ang="0">
                <a:pos x="696" y="1140"/>
              </a:cxn>
              <a:cxn ang="0">
                <a:pos x="390" y="312"/>
              </a:cxn>
              <a:cxn ang="0">
                <a:pos x="0" y="0"/>
              </a:cxn>
            </a:cxnLst>
            <a:rect l="0" t="0" r="r" b="b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73" name="Freeform 533"/>
          <p:cNvSpPr>
            <a:spLocks/>
          </p:cNvSpPr>
          <p:nvPr/>
        </p:nvSpPr>
        <p:spPr bwMode="auto">
          <a:xfrm>
            <a:off x="7934325" y="3729038"/>
            <a:ext cx="311150" cy="1652587"/>
          </a:xfrm>
          <a:custGeom>
            <a:avLst/>
            <a:gdLst/>
            <a:ahLst/>
            <a:cxnLst>
              <a:cxn ang="0">
                <a:pos x="0" y="1041"/>
              </a:cxn>
              <a:cxn ang="0">
                <a:pos x="180" y="429"/>
              </a:cxn>
              <a:cxn ang="0">
                <a:pos x="96" y="0"/>
              </a:cxn>
            </a:cxnLst>
            <a:rect l="0" t="0" r="r" b="b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574" name="AutoShape 534"/>
          <p:cNvCxnSpPr>
            <a:cxnSpLocks noChangeShapeType="1"/>
          </p:cNvCxnSpPr>
          <p:nvPr/>
        </p:nvCxnSpPr>
        <p:spPr bwMode="auto">
          <a:xfrm>
            <a:off x="7489825" y="5405438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215723" name="Freeform 683"/>
          <p:cNvSpPr>
            <a:spLocks/>
          </p:cNvSpPr>
          <p:nvPr/>
        </p:nvSpPr>
        <p:spPr bwMode="auto">
          <a:xfrm>
            <a:off x="5105400" y="4832350"/>
            <a:ext cx="838200" cy="349250"/>
          </a:xfrm>
          <a:custGeom>
            <a:avLst/>
            <a:gdLst/>
            <a:ahLst/>
            <a:cxnLst>
              <a:cxn ang="0">
                <a:pos x="528" y="124"/>
              </a:cxn>
              <a:cxn ang="0">
                <a:pos x="186" y="16"/>
              </a:cxn>
              <a:cxn ang="0">
                <a:pos x="0" y="220"/>
              </a:cxn>
            </a:cxnLst>
            <a:rect l="0" t="0" r="r" b="b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724" name="Freeform 684"/>
          <p:cNvSpPr>
            <a:spLocks/>
          </p:cNvSpPr>
          <p:nvPr/>
        </p:nvSpPr>
        <p:spPr bwMode="auto">
          <a:xfrm>
            <a:off x="4953000" y="3956050"/>
            <a:ext cx="1371600" cy="1216025"/>
          </a:xfrm>
          <a:custGeom>
            <a:avLst/>
            <a:gdLst/>
            <a:ahLst/>
            <a:cxnLst>
              <a:cxn ang="0">
                <a:pos x="864" y="452"/>
              </a:cxn>
              <a:cxn ang="0">
                <a:pos x="570" y="22"/>
              </a:cxn>
              <a:cxn ang="0">
                <a:pos x="168" y="322"/>
              </a:cxn>
              <a:cxn ang="0">
                <a:pos x="0" y="766"/>
              </a:cxn>
            </a:cxnLst>
            <a:rect l="0" t="0" r="r" b="b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725" name="Freeform 685"/>
          <p:cNvSpPr>
            <a:spLocks/>
          </p:cNvSpPr>
          <p:nvPr/>
        </p:nvSpPr>
        <p:spPr bwMode="auto">
          <a:xfrm>
            <a:off x="6810375" y="4884738"/>
            <a:ext cx="647700" cy="29686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270" y="7"/>
              </a:cxn>
              <a:cxn ang="0">
                <a:pos x="408" y="187"/>
              </a:cxn>
            </a:cxnLst>
            <a:rect l="0" t="0" r="r" b="b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726" name="Freeform 686"/>
          <p:cNvSpPr>
            <a:spLocks/>
          </p:cNvSpPr>
          <p:nvPr/>
        </p:nvSpPr>
        <p:spPr bwMode="auto">
          <a:xfrm>
            <a:off x="6391275" y="5448300"/>
            <a:ext cx="981075" cy="48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" y="300"/>
              </a:cxn>
              <a:cxn ang="0">
                <a:pos x="618" y="24"/>
              </a:cxn>
            </a:cxnLst>
            <a:rect l="0" t="0" r="r" b="b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9CE-1F2E-4004-952B-C29AA3F8C438}" type="slidenum">
              <a:rPr lang="en-US"/>
              <a:pPr/>
              <a:t>14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Performance</a:t>
            </a:r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type="tbl" idx="1"/>
          </p:nvPr>
        </p:nvGraphicFramePr>
        <p:xfrm>
          <a:off x="838200" y="1600200"/>
          <a:ext cx="7924800" cy="4572762"/>
        </p:xfrm>
        <a:graphic>
          <a:graphicData uri="http://schemas.openxmlformats.org/drawingml/2006/table">
            <a:tbl>
              <a:tblPr/>
              <a:tblGrid>
                <a:gridCol w="2719388"/>
                <a:gridCol w="938212"/>
                <a:gridCol w="2667000"/>
                <a:gridCol w="16002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vertices,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self-loops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Bounds are “big-Oh”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Edge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 Matrix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incidentEdges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areAdjacent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min(deg(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), 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insertVertex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insertEdge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w, 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removeVertex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removeEdge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7502E8C-03DA-4729-892C-35F07C9EA694}" type="slidenum">
              <a:rPr lang="en-US"/>
              <a:pPr/>
              <a:t>15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grpSp>
        <p:nvGrpSpPr>
          <p:cNvPr id="2" name="Group 581"/>
          <p:cNvGrpSpPr>
            <a:grpSpLocks/>
          </p:cNvGrpSpPr>
          <p:nvPr/>
        </p:nvGrpSpPr>
        <p:grpSpPr bwMode="auto">
          <a:xfrm>
            <a:off x="4772025" y="3322638"/>
            <a:ext cx="3081338" cy="1830387"/>
            <a:chOff x="593" y="2600"/>
            <a:chExt cx="1941" cy="1153"/>
          </a:xfrm>
        </p:grpSpPr>
        <p:sp>
          <p:nvSpPr>
            <p:cNvPr id="3078" name="Oval 582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3079" name="Oval 583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3080" name="Oval 584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3081" name="Oval 585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3082" name="AutoShape 586"/>
            <p:cNvCxnSpPr>
              <a:cxnSpLocks noChangeAspect="1" noChangeShapeType="1"/>
              <a:stCxn id="3080" idx="3"/>
              <a:endCxn id="3079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3083" name="AutoShape 587"/>
            <p:cNvCxnSpPr>
              <a:cxnSpLocks noChangeAspect="1" noChangeShapeType="1"/>
              <a:stCxn id="3081" idx="1"/>
              <a:endCxn id="3079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3084" name="AutoShape 588"/>
            <p:cNvCxnSpPr>
              <a:cxnSpLocks noChangeAspect="1" noChangeShapeType="1"/>
              <a:stCxn id="3081" idx="7"/>
              <a:endCxn id="3078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589"/>
            <p:cNvCxnSpPr>
              <a:cxnSpLocks noChangeAspect="1" noChangeShapeType="1"/>
              <a:stCxn id="3080" idx="5"/>
              <a:endCxn id="3078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3086" name="AutoShape 590"/>
            <p:cNvCxnSpPr>
              <a:cxnSpLocks noChangeAspect="1" noChangeShapeType="1"/>
              <a:stCxn id="3080" idx="4"/>
              <a:endCxn id="3081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3087" name="Oval 591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3088" name="AutoShape 592"/>
            <p:cNvCxnSpPr>
              <a:cxnSpLocks noChangeAspect="1" noChangeShapeType="1"/>
              <a:stCxn id="3081" idx="6"/>
              <a:endCxn id="3087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3089" name="AutoShape 593"/>
            <p:cNvCxnSpPr>
              <a:cxnSpLocks noChangeAspect="1" noChangeShapeType="1"/>
              <a:stCxn id="3087" idx="1"/>
              <a:endCxn id="3080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17FB6-8B68-4E4F-9595-ADCF5F3DF3B4}" type="slidenum">
              <a:rPr lang="en-US"/>
              <a:pPr/>
              <a:t>16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and Reading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Definitions (</a:t>
            </a:r>
            <a:r>
              <a:rPr lang="en-US" sz="2400" smtClean="0">
                <a:cs typeface="Tahoma" pitchFamily="34" charset="0"/>
              </a:rPr>
              <a:t>§</a:t>
            </a:r>
            <a:r>
              <a:rPr lang="en-US" sz="2400" smtClean="0"/>
              <a:t>6.1)</a:t>
            </a:r>
          </a:p>
          <a:p>
            <a:pPr lvl="1" eaLnBrk="1" hangingPunct="1"/>
            <a:r>
              <a:rPr lang="en-US" sz="2000" smtClean="0"/>
              <a:t>Subgraph</a:t>
            </a:r>
          </a:p>
          <a:p>
            <a:pPr lvl="1" eaLnBrk="1" hangingPunct="1"/>
            <a:r>
              <a:rPr lang="en-US" sz="2000" smtClean="0"/>
              <a:t>Connectivity</a:t>
            </a:r>
          </a:p>
          <a:p>
            <a:pPr lvl="1" eaLnBrk="1" hangingPunct="1"/>
            <a:r>
              <a:rPr lang="en-US" sz="2000" smtClean="0"/>
              <a:t>Spanning trees and forests</a:t>
            </a:r>
          </a:p>
          <a:p>
            <a:pPr eaLnBrk="1" hangingPunct="1"/>
            <a:r>
              <a:rPr lang="en-US" sz="2400" smtClean="0"/>
              <a:t>Depth-first search (</a:t>
            </a:r>
            <a:r>
              <a:rPr lang="en-US" sz="2400" smtClean="0">
                <a:cs typeface="Tahoma" pitchFamily="34" charset="0"/>
              </a:rPr>
              <a:t>§</a:t>
            </a:r>
            <a:r>
              <a:rPr lang="en-US" sz="2400" smtClean="0"/>
              <a:t>6.3.1)</a:t>
            </a:r>
          </a:p>
          <a:p>
            <a:pPr lvl="1" eaLnBrk="1" hangingPunct="1"/>
            <a:r>
              <a:rPr lang="en-US" sz="2000" smtClean="0"/>
              <a:t>Algorithm</a:t>
            </a:r>
          </a:p>
          <a:p>
            <a:pPr lvl="1" eaLnBrk="1" hangingPunct="1"/>
            <a:r>
              <a:rPr lang="en-US" sz="2000" smtClean="0"/>
              <a:t>Example</a:t>
            </a:r>
          </a:p>
          <a:p>
            <a:pPr lvl="1" eaLnBrk="1" hangingPunct="1"/>
            <a:r>
              <a:rPr lang="en-US" sz="2000" smtClean="0"/>
              <a:t>Properties</a:t>
            </a:r>
          </a:p>
          <a:p>
            <a:pPr lvl="1" eaLnBrk="1" hangingPunct="1"/>
            <a:r>
              <a:rPr lang="en-US" sz="2000" smtClean="0"/>
              <a:t>Analysis</a:t>
            </a:r>
          </a:p>
          <a:p>
            <a:pPr eaLnBrk="1" hangingPunct="1"/>
            <a:r>
              <a:rPr lang="en-US" sz="2400" smtClean="0"/>
              <a:t>Applications of DFS  (</a:t>
            </a:r>
            <a:r>
              <a:rPr lang="en-US" sz="2400" smtClean="0">
                <a:cs typeface="Tahoma" pitchFamily="34" charset="0"/>
              </a:rPr>
              <a:t>§</a:t>
            </a:r>
            <a:r>
              <a:rPr lang="en-US" sz="2400" smtClean="0"/>
              <a:t>6.5)</a:t>
            </a:r>
          </a:p>
          <a:p>
            <a:pPr lvl="1" eaLnBrk="1" hangingPunct="1"/>
            <a:r>
              <a:rPr lang="en-US" sz="2000" smtClean="0"/>
              <a:t>Path finding</a:t>
            </a:r>
          </a:p>
          <a:p>
            <a:pPr lvl="1" eaLnBrk="1" hangingPunct="1"/>
            <a:r>
              <a:rPr lang="en-US" sz="2000" smtClean="0"/>
              <a:t>Cycle finding</a:t>
            </a:r>
          </a:p>
        </p:txBody>
      </p:sp>
      <p:pic>
        <p:nvPicPr>
          <p:cNvPr id="4102" name="Picture 4" descr="j02350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048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C1A090-3D11-4DEF-A8F4-6D5FB15ED478}" type="slidenum">
              <a:rPr lang="en-US"/>
              <a:pPr/>
              <a:t>17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Subgraphs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pPr eaLnBrk="1" hangingPunct="1"/>
            <a:r>
              <a:rPr lang="en-US" sz="2400" smtClean="0"/>
              <a:t>A subgraph S of a graph G is a graph such that </a:t>
            </a:r>
          </a:p>
          <a:p>
            <a:pPr lvl="1" eaLnBrk="1" hangingPunct="1"/>
            <a:r>
              <a:rPr lang="en-US" sz="2000" smtClean="0"/>
              <a:t>The vertices of S are a subset of the vertices of G</a:t>
            </a:r>
          </a:p>
          <a:p>
            <a:pPr lvl="1" eaLnBrk="1" hangingPunct="1"/>
            <a:r>
              <a:rPr lang="en-US" sz="2000" smtClean="0"/>
              <a:t>The edges of S are a subset of the edges of G</a:t>
            </a:r>
          </a:p>
          <a:p>
            <a:pPr eaLnBrk="1" hangingPunct="1"/>
            <a:r>
              <a:rPr lang="en-US" sz="2400" smtClean="0"/>
              <a:t>A spanning subgraph of G is a subgraph that contains all the vertices of G</a:t>
            </a:r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Subgraph</a:t>
            </a:r>
          </a:p>
        </p:txBody>
      </p:sp>
      <p:sp>
        <p:nvSpPr>
          <p:cNvPr id="5127" name="Text Box 27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Spanning subgraph</a:t>
            </a:r>
          </a:p>
        </p:txBody>
      </p:sp>
      <p:sp>
        <p:nvSpPr>
          <p:cNvPr id="5128" name="Oval 5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6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7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8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32" name="AutoShape 9"/>
          <p:cNvCxnSpPr>
            <a:cxnSpLocks noChangeAspect="1" noChangeShapeType="1"/>
            <a:stCxn id="5130" idx="3"/>
            <a:endCxn id="5129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133" name="AutoShape 10"/>
          <p:cNvCxnSpPr>
            <a:cxnSpLocks noChangeAspect="1" noChangeShapeType="1"/>
            <a:stCxn id="5131" idx="1"/>
            <a:endCxn id="5129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134" name="AutoShape 11"/>
          <p:cNvCxnSpPr>
            <a:cxnSpLocks noChangeAspect="1" noChangeShapeType="1"/>
            <a:stCxn id="5131" idx="7"/>
            <a:endCxn id="5128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35" name="AutoShape 12"/>
          <p:cNvCxnSpPr>
            <a:cxnSpLocks noChangeAspect="1" noChangeShapeType="1"/>
            <a:stCxn id="5130" idx="5"/>
            <a:endCxn id="5128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36" name="AutoShape 13"/>
          <p:cNvCxnSpPr>
            <a:cxnSpLocks noChangeAspect="1" noChangeShapeType="1"/>
            <a:stCxn id="5130" idx="4"/>
            <a:endCxn id="5131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sp>
        <p:nvSpPr>
          <p:cNvPr id="5137" name="Oval 14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38" name="AutoShape 15"/>
          <p:cNvCxnSpPr>
            <a:cxnSpLocks noChangeAspect="1" noChangeShapeType="1"/>
            <a:stCxn id="5128" idx="6"/>
            <a:endCxn id="5137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139" name="AutoShape 28"/>
          <p:cNvCxnSpPr>
            <a:cxnSpLocks noChangeAspect="1" noChangeShapeType="1"/>
            <a:stCxn id="5131" idx="6"/>
            <a:endCxn id="5137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140" name="AutoShape 29"/>
          <p:cNvCxnSpPr>
            <a:cxnSpLocks noChangeAspect="1" noChangeShapeType="1"/>
            <a:stCxn id="5137" idx="1"/>
            <a:endCxn id="5130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5141" name="Oval 32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Oval 33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Oval 34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Oval 35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45" name="AutoShape 36"/>
          <p:cNvCxnSpPr>
            <a:cxnSpLocks noChangeAspect="1" noChangeShapeType="1"/>
            <a:stCxn id="5143" idx="3"/>
            <a:endCxn id="5142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46" name="AutoShape 37"/>
          <p:cNvCxnSpPr>
            <a:cxnSpLocks noChangeAspect="1" noChangeShapeType="1"/>
            <a:stCxn id="5144" idx="1"/>
            <a:endCxn id="5142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147" name="AutoShape 38"/>
          <p:cNvCxnSpPr>
            <a:cxnSpLocks noChangeAspect="1" noChangeShapeType="1"/>
            <a:stCxn id="5144" idx="7"/>
            <a:endCxn id="5141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48" name="AutoShape 39"/>
          <p:cNvCxnSpPr>
            <a:cxnSpLocks noChangeAspect="1" noChangeShapeType="1"/>
            <a:stCxn id="5143" idx="5"/>
            <a:endCxn id="5141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49" name="AutoShape 40"/>
          <p:cNvCxnSpPr>
            <a:cxnSpLocks noChangeAspect="1" noChangeShapeType="1"/>
            <a:stCxn id="5143" idx="4"/>
            <a:endCxn id="5144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sp>
        <p:nvSpPr>
          <p:cNvPr id="5150" name="Oval 41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51" name="AutoShape 42"/>
          <p:cNvCxnSpPr>
            <a:cxnSpLocks noChangeAspect="1" noChangeShapeType="1"/>
            <a:stCxn id="5141" idx="6"/>
            <a:endCxn id="5150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152" name="AutoShape 43"/>
          <p:cNvCxnSpPr>
            <a:cxnSpLocks noChangeAspect="1" noChangeShapeType="1"/>
            <a:stCxn id="5144" idx="6"/>
            <a:endCxn id="5150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5153" name="AutoShape 44"/>
          <p:cNvCxnSpPr>
            <a:cxnSpLocks noChangeAspect="1" noChangeShapeType="1"/>
            <a:stCxn id="5150" idx="1"/>
            <a:endCxn id="5143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3D3E18-5D4E-4384-98F8-41EE1AADCB8C}" type="slidenum">
              <a:rPr lang="en-US"/>
              <a:pPr/>
              <a:t>18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Connectivity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graph is connected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connected component of a graph G is a maximal connected subgraph of G</a:t>
            </a:r>
          </a:p>
        </p:txBody>
      </p:sp>
      <p:grpSp>
        <p:nvGrpSpPr>
          <p:cNvPr id="2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6163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67" name="AutoShape 11"/>
            <p:cNvCxnSpPr>
              <a:cxnSpLocks noChangeAspect="1" noChangeShapeType="1"/>
              <a:stCxn id="6165" idx="3"/>
              <a:endCxn id="6164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8" name="AutoShape 12"/>
            <p:cNvCxnSpPr>
              <a:cxnSpLocks noChangeAspect="1" noChangeShapeType="1"/>
              <a:stCxn id="6166" idx="1"/>
              <a:endCxn id="6164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"/>
            <p:cNvCxnSpPr>
              <a:cxnSpLocks noChangeAspect="1" noChangeShapeType="1"/>
              <a:stCxn id="6166" idx="7"/>
              <a:endCxn id="6163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4"/>
            <p:cNvCxnSpPr>
              <a:cxnSpLocks noChangeAspect="1" noChangeShapeType="1"/>
              <a:stCxn id="6165" idx="5"/>
              <a:endCxn id="6163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1" name="AutoShape 15"/>
            <p:cNvCxnSpPr>
              <a:cxnSpLocks noChangeAspect="1" noChangeShapeType="1"/>
              <a:stCxn id="6165" idx="4"/>
              <a:endCxn id="6166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72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73" name="AutoShape 33"/>
            <p:cNvCxnSpPr>
              <a:cxnSpLocks noChangeAspect="1" noChangeShapeType="1"/>
              <a:stCxn id="6163" idx="6"/>
              <a:endCxn id="6172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51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Connected graph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6154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58" name="AutoShape 41"/>
            <p:cNvCxnSpPr>
              <a:cxnSpLocks noChangeAspect="1" noChangeShapeType="1"/>
              <a:stCxn id="6156" idx="3"/>
              <a:endCxn id="6155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9" name="AutoShape 42"/>
            <p:cNvCxnSpPr>
              <a:cxnSpLocks noChangeAspect="1" noChangeShapeType="1"/>
              <a:stCxn id="6157" idx="1"/>
              <a:endCxn id="6155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0" name="AutoShape 45"/>
            <p:cNvCxnSpPr>
              <a:cxnSpLocks noChangeAspect="1" noChangeShapeType="1"/>
              <a:stCxn id="6156" idx="4"/>
              <a:endCxn id="6157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61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62" name="AutoShape 47"/>
            <p:cNvCxnSpPr>
              <a:cxnSpLocks noChangeAspect="1" noChangeShapeType="1"/>
              <a:stCxn id="6154" idx="6"/>
              <a:endCxn id="6161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53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Non connected graph with two connected components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DB263B-2B6D-4D88-BBF6-5C8FAD29E0E4}" type="slidenum">
              <a:rPr lang="en-US"/>
              <a:pPr/>
              <a:t>19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Trees and Forests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(free) tree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forest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connected components of a forest are trees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Tree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Forest</a:t>
            </a:r>
          </a:p>
        </p:txBody>
      </p:sp>
      <p:sp>
        <p:nvSpPr>
          <p:cNvPr id="7176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0" name="AutoShape 10"/>
          <p:cNvCxnSpPr>
            <a:cxnSpLocks noChangeAspect="1" noChangeShapeType="1"/>
            <a:stCxn id="7178" idx="6"/>
            <a:endCxn id="7177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AutoShape 11"/>
          <p:cNvCxnSpPr>
            <a:cxnSpLocks noChangeAspect="1" noChangeShapeType="1"/>
            <a:stCxn id="7179" idx="0"/>
            <a:endCxn id="7177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82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3" name="AutoShape 16"/>
          <p:cNvCxnSpPr>
            <a:cxnSpLocks noChangeAspect="1" noChangeShapeType="1"/>
            <a:stCxn id="7176" idx="2"/>
            <a:endCxn id="7177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AutoShape 17"/>
          <p:cNvCxnSpPr>
            <a:cxnSpLocks noChangeAspect="1" noChangeShapeType="1"/>
            <a:stCxn id="7179" idx="6"/>
            <a:endCxn id="7182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7186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7196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7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199" name="AutoShape 37"/>
              <p:cNvCxnSpPr>
                <a:cxnSpLocks noChangeAspect="1" noChangeShapeType="1"/>
                <a:stCxn id="7198" idx="0"/>
                <a:endCxn id="7197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00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201" name="AutoShape 39"/>
              <p:cNvCxnSpPr>
                <a:cxnSpLocks noChangeAspect="1" noChangeShapeType="1"/>
                <a:stCxn id="7196" idx="2"/>
                <a:endCxn id="7197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02" name="AutoShape 40"/>
              <p:cNvCxnSpPr>
                <a:cxnSpLocks noChangeAspect="1" noChangeShapeType="1"/>
                <a:stCxn id="7198" idx="6"/>
                <a:endCxn id="7200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7189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1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2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193" name="AutoShape 46"/>
              <p:cNvCxnSpPr>
                <a:cxnSpLocks noChangeAspect="1" noChangeShapeType="1"/>
                <a:stCxn id="7192" idx="1"/>
                <a:endCxn id="7190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94" name="AutoShape 47"/>
              <p:cNvCxnSpPr>
                <a:cxnSpLocks noChangeAspect="1" noChangeShapeType="1"/>
                <a:stCxn id="7191" idx="0"/>
                <a:endCxn id="7190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95" name="AutoShape 48"/>
              <p:cNvCxnSpPr>
                <a:cxnSpLocks noChangeAspect="1" noChangeShapeType="1"/>
                <a:stCxn id="7189" idx="2"/>
                <a:endCxn id="7190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AABB-EDC0-4B2A-AAD3-264D6947EB74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Graphs (</a:t>
            </a:r>
            <a:r>
              <a:rPr lang="en-US" sz="2800">
                <a:cs typeface="Tahoma" pitchFamily="34" charset="0"/>
              </a:rPr>
              <a:t>§</a:t>
            </a:r>
            <a:r>
              <a:rPr lang="en-US" sz="2800"/>
              <a:t>6.1)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Terminology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Properties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ADT</a:t>
            </a:r>
          </a:p>
          <a:p>
            <a:pPr>
              <a:lnSpc>
                <a:spcPct val="90000"/>
              </a:lnSpc>
            </a:pPr>
            <a:r>
              <a:rPr lang="en-US" sz="2800"/>
              <a:t>Data structures for graphs (</a:t>
            </a:r>
            <a:r>
              <a:rPr lang="en-US" sz="2800">
                <a:cs typeface="Tahoma" pitchFamily="34" charset="0"/>
              </a:rPr>
              <a:t>§</a:t>
            </a:r>
            <a:r>
              <a:rPr lang="en-US" sz="2800"/>
              <a:t>6.2)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Edge list structure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Adjacency list structure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Adjacency matrix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BEF60-B85D-4B0C-AB9D-F912CDC49166}" type="slidenum">
              <a:rPr lang="en-US"/>
              <a:pPr/>
              <a:t>20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Spanning Trees and Forests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76413"/>
            <a:ext cx="3581400" cy="4243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 spanning tree of a connected graph is a 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spanning tree is not unique unless the graph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Spanning trees have applications to the design of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spanning forest of a graph is a spanning subgraph that is a forest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Graph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Spanning tree</a:t>
            </a:r>
          </a:p>
        </p:txBody>
      </p:sp>
      <p:sp>
        <p:nvSpPr>
          <p:cNvPr id="8200" name="Oval 6"/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7"/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8"/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9"/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0"/>
          <p:cNvCxnSpPr>
            <a:cxnSpLocks noChangeAspect="1" noChangeShapeType="1"/>
            <a:stCxn id="8202" idx="3"/>
            <a:endCxn id="8201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5" name="AutoShape 11"/>
          <p:cNvCxnSpPr>
            <a:cxnSpLocks noChangeAspect="1" noChangeShapeType="1"/>
            <a:stCxn id="8203" idx="1"/>
            <a:endCxn id="8201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AutoShape 12"/>
          <p:cNvCxnSpPr>
            <a:cxnSpLocks noChangeAspect="1" noChangeShapeType="1"/>
            <a:stCxn id="8203" idx="7"/>
            <a:endCxn id="8200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13"/>
          <p:cNvCxnSpPr>
            <a:cxnSpLocks noChangeAspect="1" noChangeShapeType="1"/>
            <a:stCxn id="8202" idx="5"/>
            <a:endCxn id="8200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4"/>
          <p:cNvCxnSpPr>
            <a:cxnSpLocks noChangeAspect="1" noChangeShapeType="1"/>
            <a:stCxn id="8202" idx="4"/>
            <a:endCxn id="8203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09" name="Oval 15"/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0" name="AutoShape 16"/>
          <p:cNvCxnSpPr>
            <a:cxnSpLocks noChangeAspect="1" noChangeShapeType="1"/>
            <a:stCxn id="8200" idx="6"/>
            <a:endCxn id="8209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7"/>
          <p:cNvCxnSpPr>
            <a:cxnSpLocks noChangeAspect="1" noChangeShapeType="1"/>
            <a:stCxn id="8203" idx="6"/>
            <a:endCxn id="8209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18"/>
          <p:cNvCxnSpPr>
            <a:cxnSpLocks noChangeAspect="1" noChangeShapeType="1"/>
            <a:stCxn id="8209" idx="1"/>
            <a:endCxn id="8202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3" name="Oval 19"/>
          <p:cNvSpPr>
            <a:spLocks noChangeAspect="1" noChangeArrowheads="1"/>
          </p:cNvSpPr>
          <p:nvPr/>
        </p:nvSpPr>
        <p:spPr bwMode="auto"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20"/>
          <p:cNvSpPr>
            <a:spLocks noChangeAspect="1" noChangeArrowheads="1"/>
          </p:cNvSpPr>
          <p:nvPr/>
        </p:nvSpPr>
        <p:spPr bwMode="auto"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21"/>
          <p:cNvSpPr>
            <a:spLocks noChangeAspect="1" noChangeArrowheads="1"/>
          </p:cNvSpPr>
          <p:nvPr/>
        </p:nvSpPr>
        <p:spPr bwMode="auto"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22"/>
          <p:cNvSpPr>
            <a:spLocks noChangeAspect="1" noChangeArrowheads="1"/>
          </p:cNvSpPr>
          <p:nvPr/>
        </p:nvSpPr>
        <p:spPr bwMode="auto"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7" name="AutoShape 23"/>
          <p:cNvCxnSpPr>
            <a:cxnSpLocks noChangeAspect="1" noChangeShapeType="1"/>
            <a:stCxn id="8215" idx="3"/>
            <a:endCxn id="8214" idx="7"/>
          </p:cNvCxnSpPr>
          <p:nvPr/>
        </p:nvCxnSpPr>
        <p:spPr bwMode="auto">
          <a:xfrm flipH="1">
            <a:off x="5634038" y="4357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218" name="AutoShape 24"/>
          <p:cNvCxnSpPr>
            <a:cxnSpLocks noChangeAspect="1" noChangeShapeType="1"/>
            <a:stCxn id="8216" idx="1"/>
            <a:endCxn id="8214" idx="5"/>
          </p:cNvCxnSpPr>
          <p:nvPr/>
        </p:nvCxnSpPr>
        <p:spPr bwMode="auto">
          <a:xfrm flipH="1" flipV="1">
            <a:off x="5634038" y="508952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219" name="AutoShape 25"/>
          <p:cNvCxnSpPr>
            <a:cxnSpLocks noChangeAspect="1" noChangeShapeType="1"/>
            <a:stCxn id="8216" idx="7"/>
            <a:endCxn id="8213" idx="3"/>
          </p:cNvCxnSpPr>
          <p:nvPr/>
        </p:nvCxnSpPr>
        <p:spPr bwMode="auto">
          <a:xfrm flipV="1">
            <a:off x="6365875" y="5089525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220" name="AutoShape 26"/>
          <p:cNvCxnSpPr>
            <a:cxnSpLocks noChangeAspect="1" noChangeShapeType="1"/>
            <a:stCxn id="8215" idx="5"/>
            <a:endCxn id="8213" idx="1"/>
          </p:cNvCxnSpPr>
          <p:nvPr/>
        </p:nvCxnSpPr>
        <p:spPr bwMode="auto">
          <a:xfrm>
            <a:off x="6365875" y="4357688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221" name="AutoShape 27"/>
          <p:cNvCxnSpPr>
            <a:cxnSpLocks noChangeAspect="1" noChangeShapeType="1"/>
            <a:stCxn id="8215" idx="4"/>
            <a:endCxn id="8216" idx="0"/>
          </p:cNvCxnSpPr>
          <p:nvPr/>
        </p:nvCxnSpPr>
        <p:spPr bwMode="auto">
          <a:xfrm>
            <a:off x="6235700" y="44116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222" name="Oval 28"/>
          <p:cNvSpPr>
            <a:spLocks noChangeAspect="1" noChangeArrowheads="1"/>
          </p:cNvSpPr>
          <p:nvPr/>
        </p:nvSpPr>
        <p:spPr bwMode="auto"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23" name="AutoShape 29"/>
          <p:cNvCxnSpPr>
            <a:cxnSpLocks noChangeAspect="1" noChangeShapeType="1"/>
            <a:stCxn id="8213" idx="6"/>
            <a:endCxn id="8222" idx="2"/>
          </p:cNvCxnSpPr>
          <p:nvPr/>
        </p:nvCxnSpPr>
        <p:spPr bwMode="auto">
          <a:xfrm>
            <a:off x="7159625" y="4953000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224" name="AutoShape 30"/>
          <p:cNvCxnSpPr>
            <a:cxnSpLocks noChangeAspect="1" noChangeShapeType="1"/>
            <a:stCxn id="8216" idx="6"/>
            <a:endCxn id="8222" idx="3"/>
          </p:cNvCxnSpPr>
          <p:nvPr/>
        </p:nvCxnSpPr>
        <p:spPr bwMode="auto">
          <a:xfrm flipV="1">
            <a:off x="6429375" y="50927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225" name="AutoShape 31"/>
          <p:cNvCxnSpPr>
            <a:cxnSpLocks noChangeAspect="1" noChangeShapeType="1"/>
            <a:stCxn id="8222" idx="1"/>
            <a:endCxn id="8215" idx="6"/>
          </p:cNvCxnSpPr>
          <p:nvPr/>
        </p:nvCxnSpPr>
        <p:spPr bwMode="auto">
          <a:xfrm flipH="1" flipV="1">
            <a:off x="6429375" y="4221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1B755F-970E-48AB-8956-B9C05D03D4B4}" type="slidenum">
              <a:rPr lang="en-US"/>
              <a:pPr/>
              <a:t>21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Depth-first search (DFS)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DFS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Computes a spanning forest of G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DFS on a graph with </a:t>
            </a:r>
            <a:r>
              <a:rPr lang="en-US" sz="2400" b="1" i="1" smtClean="0">
                <a:latin typeface="Times New Roman" pitchFamily="18" charset="0"/>
              </a:rPr>
              <a:t>n</a:t>
            </a:r>
            <a:r>
              <a:rPr lang="en-US" sz="2400" smtClean="0"/>
              <a:t> vertices and </a:t>
            </a:r>
            <a:r>
              <a:rPr lang="en-US" sz="2400" b="1" i="1" smtClean="0">
                <a:latin typeface="Times New Roman" pitchFamily="18" charset="0"/>
              </a:rPr>
              <a:t>m</a:t>
            </a:r>
            <a:r>
              <a:rPr lang="en-US" sz="2400" smtClean="0"/>
              <a:t> edges takes </a:t>
            </a:r>
            <a:r>
              <a:rPr lang="en-US" sz="2400" b="1" i="1" smtClean="0">
                <a:latin typeface="Times New Roman" pitchFamily="18" charset="0"/>
              </a:rPr>
              <a:t>O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b="1" i="1" smtClean="0">
                <a:latin typeface="Times New Roman" pitchFamily="18" charset="0"/>
              </a:rPr>
              <a:t>n</a:t>
            </a:r>
            <a:r>
              <a:rPr lang="en-US" sz="2400" smtClean="0">
                <a:latin typeface="Symbol" pitchFamily="18" charset="2"/>
              </a:rPr>
              <a:t> + </a:t>
            </a:r>
            <a:r>
              <a:rPr lang="en-US" sz="2400" b="1" i="1" smtClean="0">
                <a:latin typeface="Times New Roman" pitchFamily="18" charset="0"/>
              </a:rPr>
              <a:t>m</a:t>
            </a:r>
            <a:r>
              <a:rPr lang="en-US" sz="2400" smtClean="0">
                <a:latin typeface="Times New Roman" pitchFamily="18" charset="0"/>
              </a:rPr>
              <a:t> )</a:t>
            </a:r>
            <a:r>
              <a:rPr lang="en-US" sz="2400" smtClean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Find and report a path 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Find a cycle in the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Depth-first search is to graphs what Euler tour is to binary trees</a:t>
            </a:r>
          </a:p>
        </p:txBody>
      </p:sp>
      <p:pic>
        <p:nvPicPr>
          <p:cNvPr id="9223" name="Picture 5" descr="j02354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82563"/>
            <a:ext cx="1876425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8EAD4-860F-4745-8C46-940F6561AE38}" type="slidenum">
              <a:rPr lang="en-US"/>
              <a:pPr/>
              <a:t>22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DFS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990600"/>
          </a:xfrm>
        </p:spPr>
        <p:txBody>
          <a:bodyPr/>
          <a:lstStyle/>
          <a:p>
            <a:pPr eaLnBrk="1" hangingPunct="1"/>
            <a:r>
              <a:rPr lang="en-US" sz="1800" smtClean="0"/>
              <a:t>The algorithm uses a mechanism for setting and getting “labels” of vertices and edges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4648200" y="1981200"/>
            <a:ext cx="4038600" cy="417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DFS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G, v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graph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and a start vertex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of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labeling of the edges of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in the connected component of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as discovery edges and back edges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 VISITED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e, DISCOVERY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DFS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G, w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e, BACK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762000" y="2587625"/>
            <a:ext cx="3733800" cy="357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DFS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graph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labeling of the edges of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as discovery edges and</a:t>
            </a:r>
            <a:br>
              <a:rPr lang="en-US" sz="180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back edges</a:t>
            </a: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u, UNEXPLORED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e, UNEXPLORED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  <a:endParaRPr lang="en-US" sz="1800" b="1">
              <a:solidFill>
                <a:srgbClr val="000000"/>
              </a:solidFill>
              <a:latin typeface="Times New Roman" pitchFamily="18" charset="0"/>
            </a:endParaRP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DFS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G, 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pic>
        <p:nvPicPr>
          <p:cNvPr id="10248" name="Picture 6" descr="j02354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82563"/>
            <a:ext cx="1876425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F8D84-C0F0-45CF-9085-E81F0B87A6C7}" type="slidenum">
              <a:rPr lang="en-US"/>
              <a:pPr/>
              <a:t>23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143000" y="4265613"/>
            <a:ext cx="3081338" cy="1830387"/>
            <a:chOff x="816" y="2592"/>
            <a:chExt cx="1941" cy="1153"/>
          </a:xfrm>
        </p:grpSpPr>
        <p:sp>
          <p:nvSpPr>
            <p:cNvPr id="11309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1310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1311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1312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1313" name="AutoShape 8"/>
            <p:cNvCxnSpPr>
              <a:cxnSpLocks noChangeAspect="1" noChangeShapeType="1"/>
              <a:stCxn id="11311" idx="3"/>
              <a:endCxn id="11310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1314" name="AutoShape 9"/>
            <p:cNvCxnSpPr>
              <a:cxnSpLocks noChangeAspect="1" noChangeShapeType="1"/>
              <a:stCxn id="11312" idx="1"/>
              <a:endCxn id="11310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15" name="AutoShape 10"/>
            <p:cNvCxnSpPr>
              <a:cxnSpLocks noChangeAspect="1" noChangeShapeType="1"/>
              <a:stCxn id="11312" idx="7"/>
              <a:endCxn id="11309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16" name="AutoShape 11"/>
            <p:cNvCxnSpPr>
              <a:cxnSpLocks noChangeAspect="1" noChangeShapeType="1"/>
              <a:stCxn id="11311" idx="5"/>
              <a:endCxn id="11309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17" name="AutoShape 12"/>
            <p:cNvCxnSpPr>
              <a:cxnSpLocks noChangeAspect="1" noChangeShapeType="1"/>
              <a:stCxn id="11311" idx="4"/>
              <a:endCxn id="11312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318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1319" name="AutoShape 15"/>
            <p:cNvCxnSpPr>
              <a:cxnSpLocks noChangeAspect="1" noChangeShapeType="1"/>
              <a:stCxn id="11312" idx="6"/>
              <a:endCxn id="11318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20" name="AutoShape 16"/>
            <p:cNvCxnSpPr>
              <a:cxnSpLocks noChangeAspect="1" noChangeShapeType="1"/>
              <a:stCxn id="11318" idx="1"/>
              <a:endCxn id="11311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11297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1298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1299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1300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1301" name="AutoShape 21"/>
            <p:cNvCxnSpPr>
              <a:cxnSpLocks noChangeAspect="1" noChangeShapeType="1"/>
              <a:stCxn id="11299" idx="3"/>
              <a:endCxn id="11298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1302" name="AutoShape 22"/>
            <p:cNvCxnSpPr>
              <a:cxnSpLocks noChangeAspect="1" noChangeShapeType="1"/>
              <a:stCxn id="11300" idx="1"/>
              <a:endCxn id="11298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11303" name="AutoShape 23"/>
            <p:cNvCxnSpPr>
              <a:cxnSpLocks noChangeAspect="1" noChangeShapeType="1"/>
              <a:stCxn id="11300" idx="7"/>
              <a:endCxn id="11297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04" name="AutoShape 24"/>
            <p:cNvCxnSpPr>
              <a:cxnSpLocks noChangeAspect="1" noChangeShapeType="1"/>
              <a:stCxn id="11299" idx="5"/>
              <a:endCxn id="11297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05" name="AutoShape 25"/>
            <p:cNvCxnSpPr>
              <a:cxnSpLocks noChangeAspect="1" noChangeShapeType="1"/>
              <a:stCxn id="11299" idx="4"/>
              <a:endCxn id="11300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306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1307" name="AutoShape 28"/>
            <p:cNvCxnSpPr>
              <a:cxnSpLocks noChangeAspect="1" noChangeShapeType="1"/>
              <a:stCxn id="11300" idx="6"/>
              <a:endCxn id="11306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08" name="AutoShape 29"/>
            <p:cNvCxnSpPr>
              <a:cxnSpLocks noChangeAspect="1" noChangeShapeType="1"/>
              <a:stCxn id="11306" idx="1"/>
              <a:endCxn id="11299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448300" y="4267200"/>
            <a:ext cx="3081338" cy="1830388"/>
            <a:chOff x="3398" y="1075"/>
            <a:chExt cx="1941" cy="1153"/>
          </a:xfrm>
        </p:grpSpPr>
        <p:sp>
          <p:nvSpPr>
            <p:cNvPr id="11285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1286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1287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1288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1289" name="AutoShape 34"/>
            <p:cNvCxnSpPr>
              <a:cxnSpLocks noChangeAspect="1" noChangeShapeType="1"/>
              <a:stCxn id="11287" idx="3"/>
              <a:endCxn id="11286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35"/>
            <p:cNvCxnSpPr>
              <a:cxnSpLocks noChangeAspect="1" noChangeShapeType="1"/>
              <a:stCxn id="11288" idx="1"/>
              <a:endCxn id="11286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11291" name="AutoShape 36"/>
            <p:cNvCxnSpPr>
              <a:cxnSpLocks noChangeAspect="1" noChangeShapeType="1"/>
              <a:stCxn id="11288" idx="7"/>
              <a:endCxn id="11285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2" name="AutoShape 37"/>
            <p:cNvCxnSpPr>
              <a:cxnSpLocks noChangeAspect="1" noChangeShapeType="1"/>
              <a:stCxn id="11287" idx="5"/>
              <a:endCxn id="11285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3" name="AutoShape 38"/>
            <p:cNvCxnSpPr>
              <a:cxnSpLocks noChangeAspect="1" noChangeShapeType="1"/>
              <a:stCxn id="11287" idx="4"/>
              <a:endCxn id="11288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11294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1295" name="AutoShape 40"/>
            <p:cNvCxnSpPr>
              <a:cxnSpLocks noChangeAspect="1" noChangeShapeType="1"/>
              <a:stCxn id="11288" idx="6"/>
              <a:endCxn id="11294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6" name="AutoShape 41"/>
            <p:cNvCxnSpPr>
              <a:cxnSpLocks noChangeAspect="1" noChangeShapeType="1"/>
              <a:stCxn id="11294" idx="1"/>
              <a:endCxn id="11287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1272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1273" name="Text Box 60"/>
          <p:cNvSpPr txBox="1">
            <a:spLocks noChangeArrowheads="1"/>
          </p:cNvSpPr>
          <p:nvPr/>
        </p:nvSpPr>
        <p:spPr bwMode="auto">
          <a:xfrm>
            <a:off x="1812925" y="3352800"/>
            <a:ext cx="15589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11274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1275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1276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1277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unexplored vertex</a:t>
            </a:r>
          </a:p>
        </p:txBody>
      </p:sp>
      <p:sp>
        <p:nvSpPr>
          <p:cNvPr id="11278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unexplored edge</a:t>
            </a:r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11282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0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36E209-A00E-43D3-B489-2745CBF808D2}" type="slidenum">
              <a:rPr lang="en-US"/>
              <a:pPr/>
              <a:t>24</a:t>
            </a:fld>
            <a:endParaRPr lang="en-US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grpSp>
        <p:nvGrpSpPr>
          <p:cNvPr id="2" name="Group 1064"/>
          <p:cNvGrpSpPr>
            <a:grpSpLocks/>
          </p:cNvGrpSpPr>
          <p:nvPr/>
        </p:nvGrpSpPr>
        <p:grpSpPr bwMode="auto">
          <a:xfrm>
            <a:off x="892175" y="4341813"/>
            <a:ext cx="3081338" cy="1830387"/>
            <a:chOff x="689" y="1181"/>
            <a:chExt cx="1941" cy="1153"/>
          </a:xfrm>
        </p:grpSpPr>
        <p:sp>
          <p:nvSpPr>
            <p:cNvPr id="12336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2337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2338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2339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2340" name="AutoShape 1031"/>
            <p:cNvCxnSpPr>
              <a:cxnSpLocks noChangeAspect="1" noChangeShapeType="1"/>
              <a:stCxn id="12338" idx="3"/>
              <a:endCxn id="12337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41" name="AutoShape 1032"/>
            <p:cNvCxnSpPr>
              <a:cxnSpLocks noChangeAspect="1" noChangeShapeType="1"/>
              <a:stCxn id="12339" idx="1"/>
              <a:endCxn id="12337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12342" name="AutoShape 1033"/>
            <p:cNvCxnSpPr>
              <a:cxnSpLocks noChangeAspect="1" noChangeShapeType="1"/>
              <a:stCxn id="12339" idx="7"/>
              <a:endCxn id="12336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43" name="AutoShape 1034"/>
            <p:cNvCxnSpPr>
              <a:cxnSpLocks noChangeAspect="1" noChangeShapeType="1"/>
              <a:stCxn id="12338" idx="5"/>
              <a:endCxn id="12336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12344" name="AutoShape 1035"/>
            <p:cNvCxnSpPr>
              <a:cxnSpLocks noChangeAspect="1" noChangeShapeType="1"/>
              <a:stCxn id="12338" idx="4"/>
              <a:endCxn id="12339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12345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2346" name="AutoShape 1037"/>
            <p:cNvCxnSpPr>
              <a:cxnSpLocks noChangeAspect="1" noChangeShapeType="1"/>
              <a:stCxn id="12339" idx="6"/>
              <a:endCxn id="12345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47" name="AutoShape 1038"/>
            <p:cNvCxnSpPr>
              <a:cxnSpLocks noChangeAspect="1" noChangeShapeType="1"/>
              <a:stCxn id="12345" idx="1"/>
              <a:endCxn id="12338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65"/>
          <p:cNvGrpSpPr>
            <a:grpSpLocks/>
          </p:cNvGrpSpPr>
          <p:nvPr/>
        </p:nvGrpSpPr>
        <p:grpSpPr bwMode="auto">
          <a:xfrm>
            <a:off x="5529263" y="1676400"/>
            <a:ext cx="3081337" cy="1830388"/>
            <a:chOff x="593" y="2600"/>
            <a:chExt cx="1941" cy="1153"/>
          </a:xfrm>
        </p:grpSpPr>
        <p:sp>
          <p:nvSpPr>
            <p:cNvPr id="12324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2325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2326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2327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2328" name="AutoShape 1043"/>
            <p:cNvCxnSpPr>
              <a:cxnSpLocks noChangeAspect="1" noChangeShapeType="1"/>
              <a:stCxn id="12326" idx="3"/>
              <a:endCxn id="12325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29" name="AutoShape 1044"/>
            <p:cNvCxnSpPr>
              <a:cxnSpLocks noChangeAspect="1" noChangeShapeType="1"/>
              <a:stCxn id="12327" idx="1"/>
              <a:endCxn id="12325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12330" name="AutoShape 1045"/>
            <p:cNvCxnSpPr>
              <a:cxnSpLocks noChangeAspect="1" noChangeShapeType="1"/>
              <a:stCxn id="12327" idx="7"/>
              <a:endCxn id="12324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31" name="AutoShape 1046"/>
            <p:cNvCxnSpPr>
              <a:cxnSpLocks noChangeAspect="1" noChangeShapeType="1"/>
              <a:stCxn id="12326" idx="5"/>
              <a:endCxn id="12324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12332" name="AutoShape 1047"/>
            <p:cNvCxnSpPr>
              <a:cxnSpLocks noChangeAspect="1" noChangeShapeType="1"/>
              <a:stCxn id="12326" idx="4"/>
              <a:endCxn id="12327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12333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2334" name="AutoShape 1049"/>
            <p:cNvCxnSpPr>
              <a:cxnSpLocks noChangeAspect="1" noChangeShapeType="1"/>
              <a:stCxn id="12327" idx="6"/>
              <a:endCxn id="12333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35" name="AutoShape 1050"/>
            <p:cNvCxnSpPr>
              <a:cxnSpLocks noChangeAspect="1" noChangeShapeType="1"/>
              <a:stCxn id="12333" idx="1"/>
              <a:endCxn id="12326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063"/>
          <p:cNvGrpSpPr>
            <a:grpSpLocks/>
          </p:cNvGrpSpPr>
          <p:nvPr/>
        </p:nvGrpSpPr>
        <p:grpSpPr bwMode="auto">
          <a:xfrm>
            <a:off x="5529263" y="4341813"/>
            <a:ext cx="3081337" cy="1830387"/>
            <a:chOff x="3377" y="1085"/>
            <a:chExt cx="1941" cy="1153"/>
          </a:xfrm>
        </p:grpSpPr>
        <p:sp>
          <p:nvSpPr>
            <p:cNvPr id="12312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2313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2314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2315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2316" name="AutoShape 1055"/>
            <p:cNvCxnSpPr>
              <a:cxnSpLocks noChangeAspect="1" noChangeShapeType="1"/>
              <a:stCxn id="12314" idx="3"/>
              <a:endCxn id="12313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17" name="AutoShape 1056"/>
            <p:cNvCxnSpPr>
              <a:cxnSpLocks noChangeAspect="1" noChangeShapeType="1"/>
              <a:stCxn id="12315" idx="1"/>
              <a:endCxn id="12313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12318" name="AutoShape 1057"/>
            <p:cNvCxnSpPr>
              <a:cxnSpLocks noChangeAspect="1" noChangeShapeType="1"/>
              <a:stCxn id="12315" idx="7"/>
              <a:endCxn id="12312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19" name="AutoShape 1058"/>
            <p:cNvCxnSpPr>
              <a:cxnSpLocks noChangeAspect="1" noChangeShapeType="1"/>
              <a:stCxn id="12314" idx="5"/>
              <a:endCxn id="12312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12320" name="AutoShape 1059"/>
            <p:cNvCxnSpPr>
              <a:cxnSpLocks noChangeAspect="1" noChangeShapeType="1"/>
              <a:stCxn id="12314" idx="4"/>
              <a:endCxn id="12315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12321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2322" name="AutoShape 1061"/>
            <p:cNvCxnSpPr>
              <a:cxnSpLocks noChangeAspect="1" noChangeShapeType="1"/>
              <a:stCxn id="12315" idx="6"/>
              <a:endCxn id="12321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23" name="AutoShape 1062"/>
            <p:cNvCxnSpPr>
              <a:cxnSpLocks noChangeAspect="1" noChangeShapeType="1"/>
              <a:stCxn id="12321" idx="1"/>
              <a:endCxn id="12314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5" name="Group 1078"/>
          <p:cNvGrpSpPr>
            <a:grpSpLocks/>
          </p:cNvGrpSpPr>
          <p:nvPr/>
        </p:nvGrpSpPr>
        <p:grpSpPr bwMode="auto">
          <a:xfrm>
            <a:off x="890588" y="1676400"/>
            <a:ext cx="3081337" cy="1830388"/>
            <a:chOff x="499" y="1056"/>
            <a:chExt cx="1941" cy="1153"/>
          </a:xfrm>
        </p:grpSpPr>
        <p:sp>
          <p:nvSpPr>
            <p:cNvPr id="12300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2301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2302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2303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2304" name="AutoShape 1070"/>
            <p:cNvCxnSpPr>
              <a:cxnSpLocks noChangeAspect="1" noChangeShapeType="1"/>
              <a:stCxn id="12302" idx="3"/>
              <a:endCxn id="12301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05" name="AutoShape 1071"/>
            <p:cNvCxnSpPr>
              <a:cxnSpLocks noChangeAspect="1" noChangeShapeType="1"/>
              <a:stCxn id="12303" idx="1"/>
              <a:endCxn id="12301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12306" name="AutoShape 1072"/>
            <p:cNvCxnSpPr>
              <a:cxnSpLocks noChangeAspect="1" noChangeShapeType="1"/>
              <a:stCxn id="12303" idx="7"/>
              <a:endCxn id="12300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2307" name="AutoShape 1073"/>
            <p:cNvCxnSpPr>
              <a:cxnSpLocks noChangeAspect="1" noChangeShapeType="1"/>
              <a:stCxn id="12302" idx="5"/>
              <a:endCxn id="12300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08" name="AutoShape 1074"/>
            <p:cNvCxnSpPr>
              <a:cxnSpLocks noChangeAspect="1" noChangeShapeType="1"/>
              <a:stCxn id="12302" idx="4"/>
              <a:endCxn id="12303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12309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2310" name="AutoShape 1076"/>
            <p:cNvCxnSpPr>
              <a:cxnSpLocks noChangeAspect="1" noChangeShapeType="1"/>
              <a:stCxn id="12303" idx="6"/>
              <a:endCxn id="12309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11" name="AutoShape 1077"/>
            <p:cNvCxnSpPr>
              <a:cxnSpLocks noChangeAspect="1" noChangeShapeType="1"/>
              <a:stCxn id="12309" idx="1"/>
              <a:endCxn id="12302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2297" name="AutoShape 1079"/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081"/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A1EED-2D0A-460C-9BE0-4CDFFFF793F2}" type="slidenum">
              <a:rPr lang="en-US"/>
              <a:pPr/>
              <a:t>25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DFS and Maze Traversal 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505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DFS algorithm is similar to a classic strategy for exploring a maze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mark each intersection, corner and dead end (vertex)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mark each corridor (edge ) traversed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keep track of the path back to the entrance (start vertex) by means of a rope (recursion stack)</a:t>
            </a:r>
          </a:p>
        </p:txBody>
      </p:sp>
      <p:sp>
        <p:nvSpPr>
          <p:cNvPr id="13318" name="Rectangle 33"/>
          <p:cNvSpPr>
            <a:spLocks noChangeArrowheads="1"/>
          </p:cNvSpPr>
          <p:nvPr/>
        </p:nvSpPr>
        <p:spPr bwMode="auto">
          <a:xfrm>
            <a:off x="4505325" y="2282825"/>
            <a:ext cx="4181475" cy="3584575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34"/>
          <p:cNvSpPr>
            <a:spLocks noChangeShapeType="1"/>
          </p:cNvSpPr>
          <p:nvPr/>
        </p:nvSpPr>
        <p:spPr bwMode="auto">
          <a:xfrm>
            <a:off x="4505325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8686800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36"/>
          <p:cNvSpPr>
            <a:spLocks noChangeShapeType="1"/>
          </p:cNvSpPr>
          <p:nvPr/>
        </p:nvSpPr>
        <p:spPr bwMode="auto">
          <a:xfrm flipV="1">
            <a:off x="51022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37"/>
          <p:cNvSpPr>
            <a:spLocks noChangeShapeType="1"/>
          </p:cNvSpPr>
          <p:nvPr/>
        </p:nvSpPr>
        <p:spPr bwMode="auto">
          <a:xfrm flipV="1">
            <a:off x="45053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38"/>
          <p:cNvSpPr>
            <a:spLocks noChangeShapeType="1"/>
          </p:cNvSpPr>
          <p:nvPr/>
        </p:nvSpPr>
        <p:spPr bwMode="auto">
          <a:xfrm>
            <a:off x="5102225" y="2859088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39"/>
          <p:cNvSpPr>
            <a:spLocks noChangeShapeType="1"/>
          </p:cNvSpPr>
          <p:nvPr/>
        </p:nvSpPr>
        <p:spPr bwMode="auto">
          <a:xfrm>
            <a:off x="62976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40"/>
          <p:cNvSpPr>
            <a:spLocks noChangeShapeType="1"/>
          </p:cNvSpPr>
          <p:nvPr/>
        </p:nvSpPr>
        <p:spPr bwMode="auto">
          <a:xfrm>
            <a:off x="57007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41"/>
          <p:cNvSpPr>
            <a:spLocks noChangeShapeType="1"/>
          </p:cNvSpPr>
          <p:nvPr/>
        </p:nvSpPr>
        <p:spPr bwMode="auto">
          <a:xfrm flipH="1">
            <a:off x="5102225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43"/>
          <p:cNvSpPr>
            <a:spLocks noChangeShapeType="1"/>
          </p:cNvSpPr>
          <p:nvPr/>
        </p:nvSpPr>
        <p:spPr bwMode="auto">
          <a:xfrm flipH="1">
            <a:off x="74914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44"/>
          <p:cNvSpPr>
            <a:spLocks noChangeShapeType="1"/>
          </p:cNvSpPr>
          <p:nvPr/>
        </p:nvSpPr>
        <p:spPr bwMode="auto">
          <a:xfrm>
            <a:off x="6297613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45"/>
          <p:cNvSpPr>
            <a:spLocks noChangeShapeType="1"/>
          </p:cNvSpPr>
          <p:nvPr/>
        </p:nvSpPr>
        <p:spPr bwMode="auto">
          <a:xfrm>
            <a:off x="6894513" y="2262188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46"/>
          <p:cNvSpPr>
            <a:spLocks noChangeShapeType="1"/>
          </p:cNvSpPr>
          <p:nvPr/>
        </p:nvSpPr>
        <p:spPr bwMode="auto">
          <a:xfrm>
            <a:off x="7491413" y="3475038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47"/>
          <p:cNvSpPr>
            <a:spLocks noChangeShapeType="1"/>
          </p:cNvSpPr>
          <p:nvPr/>
        </p:nvSpPr>
        <p:spPr bwMode="auto">
          <a:xfrm flipH="1">
            <a:off x="8089900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48"/>
          <p:cNvSpPr>
            <a:spLocks noChangeShapeType="1"/>
          </p:cNvSpPr>
          <p:nvPr/>
        </p:nvSpPr>
        <p:spPr bwMode="auto">
          <a:xfrm>
            <a:off x="8089900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49"/>
          <p:cNvSpPr>
            <a:spLocks noChangeShapeType="1"/>
          </p:cNvSpPr>
          <p:nvPr/>
        </p:nvSpPr>
        <p:spPr bwMode="auto">
          <a:xfrm flipH="1">
            <a:off x="6297613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50"/>
          <p:cNvSpPr>
            <a:spLocks noChangeShapeType="1"/>
          </p:cNvSpPr>
          <p:nvPr/>
        </p:nvSpPr>
        <p:spPr bwMode="auto">
          <a:xfrm flipH="1">
            <a:off x="5111750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51"/>
          <p:cNvSpPr>
            <a:spLocks noChangeShapeType="1"/>
          </p:cNvSpPr>
          <p:nvPr/>
        </p:nvSpPr>
        <p:spPr bwMode="auto">
          <a:xfrm>
            <a:off x="6894513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52"/>
          <p:cNvSpPr>
            <a:spLocks noChangeShapeType="1"/>
          </p:cNvSpPr>
          <p:nvPr/>
        </p:nvSpPr>
        <p:spPr bwMode="auto">
          <a:xfrm flipH="1">
            <a:off x="6894513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53"/>
          <p:cNvSpPr>
            <a:spLocks noChangeShapeType="1"/>
          </p:cNvSpPr>
          <p:nvPr/>
        </p:nvSpPr>
        <p:spPr bwMode="auto">
          <a:xfrm>
            <a:off x="5700713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54"/>
          <p:cNvSpPr>
            <a:spLocks noChangeShapeType="1"/>
          </p:cNvSpPr>
          <p:nvPr/>
        </p:nvSpPr>
        <p:spPr bwMode="auto">
          <a:xfrm flipH="1">
            <a:off x="4524375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55"/>
          <p:cNvSpPr>
            <a:spLocks noChangeShapeType="1"/>
          </p:cNvSpPr>
          <p:nvPr/>
        </p:nvSpPr>
        <p:spPr bwMode="auto">
          <a:xfrm>
            <a:off x="5121275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60"/>
          <p:cNvSpPr>
            <a:spLocks noChangeShapeType="1"/>
          </p:cNvSpPr>
          <p:nvPr/>
        </p:nvSpPr>
        <p:spPr bwMode="auto">
          <a:xfrm>
            <a:off x="6297613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69"/>
          <p:cNvSpPr>
            <a:spLocks noChangeShapeType="1"/>
          </p:cNvSpPr>
          <p:nvPr/>
        </p:nvSpPr>
        <p:spPr bwMode="auto">
          <a:xfrm flipH="1" flipV="1">
            <a:off x="49530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70"/>
          <p:cNvSpPr>
            <a:spLocks noChangeShapeType="1"/>
          </p:cNvSpPr>
          <p:nvPr/>
        </p:nvSpPr>
        <p:spPr bwMode="auto">
          <a:xfrm flipH="1">
            <a:off x="4848225" y="2187575"/>
            <a:ext cx="0" cy="156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Line 71"/>
          <p:cNvSpPr>
            <a:spLocks noChangeShapeType="1"/>
          </p:cNvSpPr>
          <p:nvPr/>
        </p:nvSpPr>
        <p:spPr bwMode="auto">
          <a:xfrm rot="16200000" flipH="1">
            <a:off x="5124450" y="3479800"/>
            <a:ext cx="0" cy="552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Line 72"/>
          <p:cNvSpPr>
            <a:spLocks noChangeShapeType="1"/>
          </p:cNvSpPr>
          <p:nvPr/>
        </p:nvSpPr>
        <p:spPr bwMode="auto">
          <a:xfrm rot="5400000" flipH="1" flipV="1">
            <a:off x="50927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Line 73"/>
          <p:cNvSpPr>
            <a:spLocks noChangeShapeType="1"/>
          </p:cNvSpPr>
          <p:nvPr/>
        </p:nvSpPr>
        <p:spPr bwMode="auto">
          <a:xfrm rot="5400000" flipH="1" flipV="1">
            <a:off x="5714207" y="2845594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74"/>
          <p:cNvSpPr>
            <a:spLocks noChangeShapeType="1"/>
          </p:cNvSpPr>
          <p:nvPr/>
        </p:nvSpPr>
        <p:spPr bwMode="auto">
          <a:xfrm rot="16200000" flipH="1">
            <a:off x="5699919" y="2831306"/>
            <a:ext cx="0" cy="598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75"/>
          <p:cNvSpPr>
            <a:spLocks noChangeShapeType="1"/>
          </p:cNvSpPr>
          <p:nvPr/>
        </p:nvSpPr>
        <p:spPr bwMode="auto">
          <a:xfrm rot="16200000" flipH="1">
            <a:off x="6292057" y="2855118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Line 77"/>
          <p:cNvSpPr>
            <a:spLocks noChangeShapeType="1"/>
          </p:cNvSpPr>
          <p:nvPr/>
        </p:nvSpPr>
        <p:spPr bwMode="auto">
          <a:xfrm rot="5400000" flipH="1" flipV="1">
            <a:off x="6298407" y="2848769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78"/>
          <p:cNvSpPr>
            <a:spLocks noChangeShapeType="1"/>
          </p:cNvSpPr>
          <p:nvPr/>
        </p:nvSpPr>
        <p:spPr bwMode="auto">
          <a:xfrm rot="5400000" flipH="1" flipV="1">
            <a:off x="62738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79"/>
          <p:cNvSpPr>
            <a:spLocks noChangeShapeType="1"/>
          </p:cNvSpPr>
          <p:nvPr/>
        </p:nvSpPr>
        <p:spPr bwMode="auto">
          <a:xfrm rot="5400000" flipH="1" flipV="1">
            <a:off x="5354638" y="3775075"/>
            <a:ext cx="1289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Line 80"/>
          <p:cNvSpPr>
            <a:spLocks noChangeShapeType="1"/>
          </p:cNvSpPr>
          <p:nvPr/>
        </p:nvSpPr>
        <p:spPr bwMode="auto">
          <a:xfrm>
            <a:off x="8089900" y="2859088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52" name="Picture 81" descr="j015698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754188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CDBC1F-211D-44DE-958F-299F47C3C8A2}" type="slidenum">
              <a:rPr lang="en-US"/>
              <a:pPr/>
              <a:t>26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DFS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b="1" i="1" smtClean="0">
                <a:latin typeface="Times New Roman" pitchFamily="18" charset="0"/>
              </a:rPr>
              <a:t>DFS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b="1" i="1" smtClean="0">
                <a:latin typeface="Times New Roman" pitchFamily="18" charset="0"/>
              </a:rPr>
              <a:t>G, v</a:t>
            </a:r>
            <a:r>
              <a:rPr lang="en-US" sz="2400" smtClean="0">
                <a:latin typeface="Times New Roman" pitchFamily="18" charset="0"/>
              </a:rPr>
              <a:t>) </a:t>
            </a:r>
            <a:r>
              <a:rPr lang="en-US" sz="2400" smtClean="0"/>
              <a:t>visits all the vertices and edges in the connected component of </a:t>
            </a:r>
            <a:r>
              <a:rPr lang="en-US" sz="2400" b="1" i="1" smtClean="0">
                <a:latin typeface="Times New Roman" pitchFamily="18" charset="0"/>
              </a:rPr>
              <a:t>v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Property 2</a:t>
            </a: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The discovery edges labeled by </a:t>
            </a:r>
            <a:r>
              <a:rPr lang="en-US" sz="2400" b="1" i="1" smtClean="0">
                <a:latin typeface="Times New Roman" pitchFamily="18" charset="0"/>
              </a:rPr>
              <a:t>DFS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b="1" i="1" smtClean="0">
                <a:latin typeface="Times New Roman" pitchFamily="18" charset="0"/>
              </a:rPr>
              <a:t>G, v</a:t>
            </a:r>
            <a:r>
              <a:rPr lang="en-US" sz="2400" smtClean="0">
                <a:latin typeface="Times New Roman" pitchFamily="18" charset="0"/>
              </a:rPr>
              <a:t>) </a:t>
            </a:r>
            <a:r>
              <a:rPr lang="en-US" sz="2400" smtClean="0"/>
              <a:t>form a spanning tree of the connected component of </a:t>
            </a:r>
            <a:r>
              <a:rPr lang="en-US" sz="2400" b="1" i="1" smtClean="0">
                <a:latin typeface="Times New Roman" pitchFamily="18" charset="0"/>
              </a:rPr>
              <a:t>v</a:t>
            </a:r>
            <a:endParaRPr lang="en-US" sz="24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48200" y="2743200"/>
            <a:ext cx="4043363" cy="2401888"/>
            <a:chOff x="3377" y="1085"/>
            <a:chExt cx="1941" cy="1153"/>
          </a:xfrm>
        </p:grpSpPr>
        <p:sp>
          <p:nvSpPr>
            <p:cNvPr id="14343" name="Oval 6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D</a:t>
              </a:r>
            </a:p>
          </p:txBody>
        </p:sp>
        <p:sp>
          <p:nvSpPr>
            <p:cNvPr id="14344" name="Oval 7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14345" name="Oval 8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14346" name="Oval 9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C</a:t>
              </a:r>
            </a:p>
          </p:txBody>
        </p:sp>
        <p:cxnSp>
          <p:nvCxnSpPr>
            <p:cNvPr id="14347" name="AutoShape 10"/>
            <p:cNvCxnSpPr>
              <a:cxnSpLocks noChangeAspect="1" noChangeShapeType="1"/>
              <a:stCxn id="14345" idx="3"/>
              <a:endCxn id="14344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4348" name="AutoShape 11"/>
            <p:cNvCxnSpPr>
              <a:cxnSpLocks noChangeAspect="1" noChangeShapeType="1"/>
              <a:stCxn id="14346" idx="1"/>
              <a:endCxn id="14344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14349" name="AutoShape 12"/>
            <p:cNvCxnSpPr>
              <a:cxnSpLocks noChangeAspect="1" noChangeShapeType="1"/>
              <a:stCxn id="14346" idx="7"/>
              <a:endCxn id="14343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4350" name="AutoShape 13"/>
            <p:cNvCxnSpPr>
              <a:cxnSpLocks noChangeAspect="1" noChangeShapeType="1"/>
              <a:stCxn id="14345" idx="5"/>
              <a:endCxn id="14343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14351" name="AutoShape 14"/>
            <p:cNvCxnSpPr>
              <a:cxnSpLocks noChangeAspect="1" noChangeShapeType="1"/>
              <a:stCxn id="14345" idx="4"/>
              <a:endCxn id="14346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14352" name="Oval 15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E</a:t>
              </a:r>
            </a:p>
          </p:txBody>
        </p:sp>
        <p:cxnSp>
          <p:nvCxnSpPr>
            <p:cNvPr id="14353" name="AutoShape 16"/>
            <p:cNvCxnSpPr>
              <a:cxnSpLocks noChangeAspect="1" noChangeShapeType="1"/>
              <a:stCxn id="14346" idx="6"/>
              <a:endCxn id="14352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14354" name="AutoShape 17"/>
            <p:cNvCxnSpPr>
              <a:cxnSpLocks noChangeAspect="1" noChangeShapeType="1"/>
              <a:stCxn id="14352" idx="1"/>
              <a:endCxn id="14345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D50EEB-CF57-4135-BA45-3263FFAD33E1}" type="slidenum">
              <a:rPr lang="en-US"/>
              <a:pPr/>
              <a:t>27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DFS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Setting/getting a vertex/edge label takes </a:t>
            </a:r>
            <a:r>
              <a:rPr lang="en-US" sz="2400" b="1" i="1" smtClean="0">
                <a:latin typeface="Times New Roman" pitchFamily="18" charset="0"/>
              </a:rPr>
              <a:t>O</a:t>
            </a:r>
            <a:r>
              <a:rPr lang="en-US" sz="2400" smtClean="0">
                <a:latin typeface="Times New Roman" pitchFamily="18" charset="0"/>
              </a:rPr>
              <a:t>(1)</a:t>
            </a:r>
            <a:r>
              <a:rPr lang="en-US" sz="2400" smtClean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once as </a:t>
            </a:r>
            <a:r>
              <a:rPr lang="en-US" sz="2000" smtClean="0">
                <a:solidFill>
                  <a:schemeClr val="tx2"/>
                </a:solidFill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once as </a:t>
            </a:r>
            <a:r>
              <a:rPr lang="en-US" sz="2000" smtClean="0">
                <a:solidFill>
                  <a:schemeClr val="tx2"/>
                </a:solidFill>
              </a:rPr>
              <a:t>DISCOVERY</a:t>
            </a:r>
            <a:r>
              <a:rPr lang="en-US" sz="2000" smtClean="0"/>
              <a:t> or </a:t>
            </a:r>
            <a:r>
              <a:rPr lang="en-US" sz="2000" smtClean="0">
                <a:solidFill>
                  <a:schemeClr val="accent2"/>
                </a:solidFill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DFS runs in </a:t>
            </a:r>
            <a:r>
              <a:rPr lang="en-US" sz="2400" b="1" i="1" smtClean="0">
                <a:latin typeface="Times New Roman" pitchFamily="18" charset="0"/>
              </a:rPr>
              <a:t>O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b="1" i="1" smtClean="0">
                <a:latin typeface="Times New Roman" pitchFamily="18" charset="0"/>
              </a:rPr>
              <a:t>n </a:t>
            </a:r>
            <a:r>
              <a:rPr lang="en-US" sz="2400" smtClean="0">
                <a:latin typeface="Symbol" pitchFamily="18" charset="2"/>
              </a:rPr>
              <a:t>+</a:t>
            </a:r>
            <a:r>
              <a:rPr lang="en-US" sz="2400" b="1" i="1" smtClean="0">
                <a:latin typeface="Times New Roman" pitchFamily="18" charset="0"/>
              </a:rPr>
              <a:t> m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en-US" sz="2400" smtClean="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Recall that </a:t>
            </a:r>
            <a:r>
              <a:rPr lang="en-US" sz="2800" b="1" smtClean="0">
                <a:latin typeface="Symbol" pitchFamily="18" charset="2"/>
              </a:rPr>
              <a:t>S</a:t>
            </a:r>
            <a:r>
              <a:rPr lang="en-US" sz="2000" b="1" i="1" baseline="-25000" smtClean="0">
                <a:latin typeface="Times New Roman" pitchFamily="18" charset="0"/>
              </a:rPr>
              <a:t>v </a:t>
            </a:r>
            <a:r>
              <a:rPr lang="en-US" sz="2000" smtClean="0">
                <a:latin typeface="Times New Roman" pitchFamily="18" charset="0"/>
              </a:rPr>
              <a:t>deg(</a:t>
            </a:r>
            <a:r>
              <a:rPr lang="en-US" sz="2000" b="1" i="1" smtClean="0">
                <a:latin typeface="Times New Roman" pitchFamily="18" charset="0"/>
              </a:rPr>
              <a:t>v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b="1" i="1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smtClean="0">
                <a:latin typeface="Times New Roman" pitchFamily="18" charset="0"/>
              </a:rPr>
              <a:t>2</a:t>
            </a:r>
            <a:r>
              <a:rPr lang="en-US" sz="2000" b="1" i="1" smtClean="0">
                <a:latin typeface="Times New Roman" pitchFamily="18" charset="0"/>
              </a:rPr>
              <a:t>m</a:t>
            </a:r>
          </a:p>
        </p:txBody>
      </p:sp>
      <p:pic>
        <p:nvPicPr>
          <p:cNvPr id="15366" name="Picture 6" descr="j02739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179388"/>
            <a:ext cx="1420813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29D6B-602A-4D52-A4A1-F58FF0CBBABC}" type="slidenum">
              <a:rPr lang="en-US"/>
              <a:pPr/>
              <a:t>28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 Finding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505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We can specialize the DFS algorithm to find a path between two given vertices </a:t>
            </a:r>
            <a:r>
              <a:rPr lang="en-US" sz="2000" b="1" i="1" smtClean="0">
                <a:latin typeface="Times New Roman" pitchFamily="18" charset="0"/>
              </a:rPr>
              <a:t>u</a:t>
            </a:r>
            <a:r>
              <a:rPr lang="en-US" sz="2000" smtClean="0"/>
              <a:t> and </a:t>
            </a:r>
            <a:r>
              <a:rPr lang="en-US" sz="2000" b="1" i="1" smtClean="0">
                <a:latin typeface="Times New Roman" pitchFamily="18" charset="0"/>
              </a:rPr>
              <a:t>z</a:t>
            </a:r>
            <a:r>
              <a:rPr lang="en-US" sz="2000" smtClean="0"/>
              <a:t> using the template method pattern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We call </a:t>
            </a:r>
            <a:r>
              <a:rPr lang="en-US" sz="2000" b="1" i="1" smtClean="0">
                <a:latin typeface="Times New Roman" pitchFamily="18" charset="0"/>
              </a:rPr>
              <a:t>DFS</a:t>
            </a:r>
            <a:r>
              <a:rPr lang="en-US" sz="2000" smtClean="0">
                <a:latin typeface="Times New Roman" pitchFamily="18" charset="0"/>
              </a:rPr>
              <a:t>(</a:t>
            </a:r>
            <a:r>
              <a:rPr lang="en-US" sz="2000" b="1" i="1" smtClean="0">
                <a:latin typeface="Times New Roman" pitchFamily="18" charset="0"/>
              </a:rPr>
              <a:t>G, u</a:t>
            </a:r>
            <a:r>
              <a:rPr lang="en-US" sz="2000" smtClean="0">
                <a:latin typeface="Times New Roman" pitchFamily="18" charset="0"/>
              </a:rPr>
              <a:t>) </a:t>
            </a:r>
            <a:r>
              <a:rPr lang="en-US" sz="2000" smtClean="0"/>
              <a:t>with </a:t>
            </a:r>
            <a:r>
              <a:rPr lang="en-US" sz="2000" b="1" i="1" smtClean="0">
                <a:latin typeface="Times New Roman" pitchFamily="18" charset="0"/>
              </a:rPr>
              <a:t>u</a:t>
            </a:r>
            <a:r>
              <a:rPr lang="en-US" sz="2000" smtClean="0"/>
              <a:t> as the start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We use a stack </a:t>
            </a:r>
            <a:r>
              <a:rPr lang="en-US" sz="2000" b="1" i="1" smtClean="0">
                <a:latin typeface="Times New Roman" pitchFamily="18" charset="0"/>
              </a:rPr>
              <a:t>S</a:t>
            </a:r>
            <a:r>
              <a:rPr lang="en-US" sz="2000" smtClean="0"/>
              <a:t> to keep track of the path between the start vertex and the current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As soon as destination vertex </a:t>
            </a:r>
            <a:r>
              <a:rPr lang="en-US" sz="2000" b="1" i="1" smtClean="0">
                <a:latin typeface="Times New Roman" pitchFamily="18" charset="0"/>
              </a:rPr>
              <a:t>z</a:t>
            </a:r>
            <a:r>
              <a:rPr lang="en-US" sz="2000" smtClean="0"/>
              <a:t> is encountered, we return the path as the contents of the stack 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648200" y="1905000"/>
            <a:ext cx="4038600" cy="4440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pathDFS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G, v, z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 VISITED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S.push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S.elements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()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opposite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 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e, DISCOVERY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S.push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pathDFS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G, w, 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S.pop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()			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en-US" sz="1800" b="1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 gets popped }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	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e, BACK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S.pop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() 					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en-US" sz="18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 gets popped }</a:t>
            </a:r>
          </a:p>
        </p:txBody>
      </p:sp>
      <p:pic>
        <p:nvPicPr>
          <p:cNvPr id="16391" name="Picture 6" descr="TR0022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152400"/>
            <a:ext cx="13827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948D80-9633-4ADA-A566-E5FC69EDBB97}" type="slidenum">
              <a:rPr lang="en-US"/>
              <a:pPr/>
              <a:t>29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 Finding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352800" cy="4419600"/>
          </a:xfrm>
        </p:spPr>
        <p:txBody>
          <a:bodyPr/>
          <a:lstStyle/>
          <a:p>
            <a:pPr eaLnBrk="1" hangingPunct="1"/>
            <a:r>
              <a:rPr lang="en-US" sz="2000" smtClean="0"/>
              <a:t>We can specialize the DFS algorithm to find a simple cycle using the template method pattern</a:t>
            </a:r>
          </a:p>
          <a:p>
            <a:pPr eaLnBrk="1" hangingPunct="1"/>
            <a:r>
              <a:rPr lang="en-US" sz="2000" smtClean="0"/>
              <a:t>We use a stack </a:t>
            </a:r>
            <a:r>
              <a:rPr lang="en-US" sz="2000" b="1" i="1" smtClean="0">
                <a:latin typeface="Times New Roman" pitchFamily="18" charset="0"/>
              </a:rPr>
              <a:t>S</a:t>
            </a:r>
            <a:r>
              <a:rPr lang="en-US" sz="2000" smtClean="0"/>
              <a:t> to keep track of the path between the start vertex and the current vertex</a:t>
            </a:r>
          </a:p>
          <a:p>
            <a:pPr eaLnBrk="1" hangingPunct="1"/>
            <a:r>
              <a:rPr lang="en-US" sz="2000" smtClean="0"/>
              <a:t>As soon as a back edge 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b="1" i="1" smtClean="0">
                <a:latin typeface="Times New Roman" pitchFamily="18" charset="0"/>
              </a:rPr>
              <a:t>v, w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en-US" sz="2000" smtClean="0"/>
              <a:t> is encountered, we return the cycle as the portion of the stack from the top to vertex </a:t>
            </a:r>
            <a:r>
              <a:rPr lang="en-US" sz="2400" b="1" i="1" smtClean="0">
                <a:latin typeface="Times New Roman" pitchFamily="18" charset="0"/>
              </a:rPr>
              <a:t>w</a:t>
            </a:r>
            <a:endParaRPr lang="en-US" sz="2000" smtClean="0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648200" y="1676400"/>
            <a:ext cx="4038600" cy="469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600">
                <a:latin typeface="Times New Roman" pitchFamily="18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cycleDFS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G, v, z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v, VISITED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 G.incidentEdges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w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opposite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v,e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endParaRPr lang="en-US" sz="16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			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e, DISCOVERY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pathDFS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G, w, z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()</a:t>
            </a:r>
            <a:endParaRPr lang="en-US" sz="16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C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new empty stack</a:t>
            </a:r>
            <a:endParaRPr lang="en-US" sz="16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repeat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o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()</a:t>
            </a: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C.push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until 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w</a:t>
            </a:r>
            <a:endParaRPr lang="en-US" sz="16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C.elements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()</a:t>
            </a:r>
            <a:endParaRPr lang="en-US" sz="16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i="1">
                <a:solidFill>
                  <a:schemeClr val="tx2"/>
                </a:solidFill>
                <a:latin typeface="Times New Roman" pitchFamily="18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</p:txBody>
      </p:sp>
      <p:pic>
        <p:nvPicPr>
          <p:cNvPr id="17415" name="Picture 5" descr="BD05883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0775" y="152400"/>
            <a:ext cx="1216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27C-4B3D-459B-A45B-38A514A97030}" type="slidenum">
              <a:rPr lang="en-US"/>
              <a:pPr/>
              <a:t>3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graph is a pair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V, E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, where</a:t>
            </a:r>
          </a:p>
          <a:p>
            <a:pPr lvl="1">
              <a:lnSpc>
                <a:spcPct val="90000"/>
              </a:lnSpc>
            </a:pPr>
            <a:r>
              <a:rPr lang="en-US" sz="1800" b="1" i="1">
                <a:latin typeface="Times New Roman" pitchFamily="18" charset="0"/>
              </a:rPr>
              <a:t>V</a:t>
            </a:r>
            <a:r>
              <a:rPr lang="en-US" sz="1800"/>
              <a:t> is a set of nodes, called </a:t>
            </a:r>
            <a:r>
              <a:rPr lang="en-US" sz="1800">
                <a:solidFill>
                  <a:schemeClr val="tx2"/>
                </a:solidFill>
              </a:rPr>
              <a:t>vertices</a:t>
            </a:r>
          </a:p>
          <a:p>
            <a:pPr lvl="1">
              <a:lnSpc>
                <a:spcPct val="90000"/>
              </a:lnSpc>
            </a:pP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/>
              <a:t> is a collection of pairs of vertices, called </a:t>
            </a:r>
            <a:r>
              <a:rPr lang="en-US" sz="1800">
                <a:solidFill>
                  <a:schemeClr val="tx2"/>
                </a:solidFill>
              </a:rPr>
              <a:t>edges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Vertices and edges are positions and store elements</a:t>
            </a:r>
          </a:p>
          <a:p>
            <a:pPr>
              <a:lnSpc>
                <a:spcPct val="90000"/>
              </a:lnSpc>
            </a:pPr>
            <a:r>
              <a:rPr lang="en-US" sz="200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vertex represents an airport and stores the three-letter airport code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 edge represents a flight route between two airports and stores the mileage of the route</a:t>
            </a:r>
          </a:p>
        </p:txBody>
      </p:sp>
      <p:sp>
        <p:nvSpPr>
          <p:cNvPr id="196620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6707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96708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96709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96710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96711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96712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96713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96714" name="AutoShape 106"/>
          <p:cNvCxnSpPr>
            <a:cxnSpLocks noChangeShapeType="1"/>
            <a:stCxn id="196710" idx="6"/>
            <a:endCxn id="196620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15" name="AutoShape 107"/>
          <p:cNvCxnSpPr>
            <a:cxnSpLocks noChangeShapeType="1"/>
            <a:stCxn id="196709" idx="0"/>
            <a:endCxn id="196620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16" name="AutoShape 108"/>
          <p:cNvCxnSpPr>
            <a:cxnSpLocks noChangeShapeType="1"/>
            <a:stCxn id="196709" idx="7"/>
            <a:endCxn id="196712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17" name="AutoShape 109"/>
          <p:cNvCxnSpPr>
            <a:cxnSpLocks noChangeShapeType="1"/>
            <a:stCxn id="196712" idx="0"/>
            <a:endCxn id="196707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18" name="AutoShape 110"/>
          <p:cNvCxnSpPr>
            <a:cxnSpLocks noChangeShapeType="1"/>
            <a:stCxn id="196620" idx="6"/>
            <a:endCxn id="196707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19" name="AutoShape 111"/>
          <p:cNvCxnSpPr>
            <a:cxnSpLocks noChangeShapeType="1"/>
            <a:stCxn id="196713" idx="6"/>
            <a:endCxn id="196711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20" name="AutoShape 112"/>
          <p:cNvCxnSpPr>
            <a:cxnSpLocks noChangeShapeType="1"/>
            <a:stCxn id="196710" idx="4"/>
            <a:endCxn id="196711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21" name="AutoShape 113"/>
          <p:cNvCxnSpPr>
            <a:cxnSpLocks noChangeShapeType="1"/>
            <a:stCxn id="196712" idx="4"/>
            <a:endCxn id="196708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22" name="AutoShape 114"/>
          <p:cNvCxnSpPr>
            <a:cxnSpLocks noChangeShapeType="1"/>
            <a:endCxn id="196709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23" name="AutoShape 115"/>
          <p:cNvCxnSpPr>
            <a:cxnSpLocks noChangeShapeType="1"/>
            <a:stCxn id="196711" idx="6"/>
            <a:endCxn id="196709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724" name="AutoShape 116"/>
          <p:cNvCxnSpPr>
            <a:cxnSpLocks noChangeShapeType="1"/>
            <a:stCxn id="196711" idx="7"/>
            <a:endCxn id="196620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6726" name="Text Box 118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849</a:t>
            </a:r>
          </a:p>
        </p:txBody>
      </p:sp>
      <p:sp>
        <p:nvSpPr>
          <p:cNvPr id="196727" name="Text Box 119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802</a:t>
            </a:r>
          </a:p>
        </p:txBody>
      </p:sp>
      <p:sp>
        <p:nvSpPr>
          <p:cNvPr id="196728" name="Text Box 120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1387</a:t>
            </a:r>
          </a:p>
        </p:txBody>
      </p:sp>
      <p:sp>
        <p:nvSpPr>
          <p:cNvPr id="196729" name="Text Box 121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1743</a:t>
            </a:r>
          </a:p>
        </p:txBody>
      </p:sp>
      <p:sp>
        <p:nvSpPr>
          <p:cNvPr id="196730" name="Text Box 122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1843</a:t>
            </a:r>
          </a:p>
        </p:txBody>
      </p:sp>
      <p:sp>
        <p:nvSpPr>
          <p:cNvPr id="196731" name="Text Box 123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1099</a:t>
            </a:r>
          </a:p>
        </p:txBody>
      </p:sp>
      <p:sp>
        <p:nvSpPr>
          <p:cNvPr id="196732" name="Text Box 124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1120</a:t>
            </a:r>
          </a:p>
        </p:txBody>
      </p:sp>
      <p:sp>
        <p:nvSpPr>
          <p:cNvPr id="196733" name="Text Box 125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1233</a:t>
            </a:r>
          </a:p>
        </p:txBody>
      </p:sp>
      <p:sp>
        <p:nvSpPr>
          <p:cNvPr id="196734" name="Text Box 126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337</a:t>
            </a:r>
          </a:p>
        </p:txBody>
      </p:sp>
      <p:sp>
        <p:nvSpPr>
          <p:cNvPr id="196735" name="Text Box 127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2555</a:t>
            </a:r>
          </a:p>
        </p:txBody>
      </p:sp>
      <p:sp>
        <p:nvSpPr>
          <p:cNvPr id="196736" name="Text Box 128"/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142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C49F6FB5-C7D5-4BAA-9F65-AC4A49D8D28E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2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2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6A74075-ACB7-4BE1-843A-CE996B9436F1}" type="slidenum">
              <a:rPr lang="en-US"/>
              <a:pPr/>
              <a:t>30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/>
              <a:t>Breadth-First Search</a:t>
            </a:r>
          </a:p>
        </p:txBody>
      </p:sp>
      <p:grpSp>
        <p:nvGrpSpPr>
          <p:cNvPr id="2" name="Group 594"/>
          <p:cNvGrpSpPr>
            <a:grpSpLocks/>
          </p:cNvGrpSpPr>
          <p:nvPr/>
        </p:nvGrpSpPr>
        <p:grpSpPr bwMode="auto"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3667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8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9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0" name="Oval 598"/>
            <p:cNvSpPr>
              <a:spLocks noChangeAspect="1" noChangeArrowheads="1"/>
            </p:cNvSpPr>
            <p:nvPr/>
          </p:nvSpPr>
          <p:spPr bwMode="auto">
            <a:xfrm rot="21600000"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3671" name="Oval 599"/>
            <p:cNvSpPr>
              <a:spLocks noChangeAspect="1" noChangeArrowheads="1"/>
            </p:cNvSpPr>
            <p:nvPr/>
          </p:nvSpPr>
          <p:spPr bwMode="auto">
            <a:xfrm rot="21600000"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3672" name="Oval 600"/>
            <p:cNvSpPr>
              <a:spLocks noChangeAspect="1" noChangeArrowheads="1"/>
            </p:cNvSpPr>
            <p:nvPr/>
          </p:nvSpPr>
          <p:spPr bwMode="auto">
            <a:xfrm rot="21600000"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3673" name="Oval 601"/>
            <p:cNvSpPr>
              <a:spLocks noChangeAspect="1" noChangeArrowheads="1"/>
            </p:cNvSpPr>
            <p:nvPr/>
          </p:nvSpPr>
          <p:spPr bwMode="auto">
            <a:xfrm rot="21600000"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3674" name="AutoShape 602"/>
            <p:cNvCxnSpPr>
              <a:cxnSpLocks noChangeAspect="1" noChangeShapeType="1"/>
              <a:stCxn id="3672" idx="3"/>
              <a:endCxn id="3671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75" name="AutoShape 603"/>
            <p:cNvCxnSpPr>
              <a:cxnSpLocks noChangeAspect="1" noChangeShapeType="1"/>
              <a:stCxn id="3673" idx="1"/>
              <a:endCxn id="3671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3676" name="AutoShape 604"/>
            <p:cNvCxnSpPr>
              <a:cxnSpLocks noChangeAspect="1" noChangeShapeType="1"/>
              <a:stCxn id="3673" idx="7"/>
              <a:endCxn id="3670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77" name="AutoShape 605"/>
            <p:cNvCxnSpPr>
              <a:cxnSpLocks noChangeAspect="1" noChangeShapeType="1"/>
              <a:stCxn id="3672" idx="5"/>
              <a:endCxn id="3670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78" name="AutoShape 606"/>
            <p:cNvCxnSpPr>
              <a:cxnSpLocks noChangeAspect="1" noChangeShapeType="1"/>
              <a:stCxn id="3671" idx="6"/>
              <a:endCxn id="3670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3679" name="Oval 607"/>
            <p:cNvSpPr>
              <a:spLocks noChangeAspect="1" noChangeArrowheads="1"/>
            </p:cNvSpPr>
            <p:nvPr/>
          </p:nvSpPr>
          <p:spPr bwMode="auto">
            <a:xfrm rot="21600000"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3680" name="AutoShape 608"/>
            <p:cNvCxnSpPr>
              <a:cxnSpLocks noChangeAspect="1" noChangeShapeType="1"/>
              <a:stCxn id="3685" idx="7"/>
              <a:endCxn id="3679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81" name="AutoShape 609"/>
            <p:cNvCxnSpPr>
              <a:cxnSpLocks noChangeAspect="1" noChangeShapeType="1"/>
              <a:stCxn id="3679" idx="1"/>
              <a:endCxn id="3672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3682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83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3684" name="AutoShape 612"/>
            <p:cNvCxnSpPr>
              <a:cxnSpLocks noChangeAspect="1" noChangeShapeType="1"/>
              <a:stCxn id="3670" idx="6"/>
              <a:endCxn id="3679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3685" name="Oval 613"/>
            <p:cNvSpPr>
              <a:spLocks noChangeAspect="1" noChangeArrowheads="1"/>
            </p:cNvSpPr>
            <p:nvPr/>
          </p:nvSpPr>
          <p:spPr bwMode="auto">
            <a:xfrm rot="21600000"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3686" name="AutoShape 614"/>
            <p:cNvCxnSpPr>
              <a:cxnSpLocks noChangeAspect="1" noChangeShapeType="1"/>
              <a:stCxn id="3670" idx="5"/>
              <a:endCxn id="3685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687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773-96DB-42AB-B397-A695FF3BB649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572-AB28-4826-99A2-3AE965E2337B}" type="slidenum">
              <a:rPr lang="en-US"/>
              <a:pPr/>
              <a:t>31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r>
              <a:rPr lang="en-US" sz="2800"/>
              <a:t>Breadth-first search (</a:t>
            </a:r>
            <a:r>
              <a:rPr lang="en-US" sz="2800">
                <a:cs typeface="Tahoma" pitchFamily="34" charset="0"/>
              </a:rPr>
              <a:t>§</a:t>
            </a:r>
            <a:r>
              <a:rPr lang="en-US" sz="2800"/>
              <a:t>6.3.3)</a:t>
            </a:r>
          </a:p>
          <a:p>
            <a:pPr lvl="1"/>
            <a:r>
              <a:rPr lang="en-US" sz="2400"/>
              <a:t>Algorithm</a:t>
            </a:r>
          </a:p>
          <a:p>
            <a:pPr lvl="1"/>
            <a:r>
              <a:rPr lang="en-US" sz="2400"/>
              <a:t>Example</a:t>
            </a:r>
          </a:p>
          <a:p>
            <a:pPr lvl="1"/>
            <a:r>
              <a:rPr lang="en-US" sz="2400"/>
              <a:t>Properties</a:t>
            </a:r>
          </a:p>
          <a:p>
            <a:pPr lvl="1"/>
            <a:r>
              <a:rPr lang="en-US" sz="2400"/>
              <a:t>Analysis</a:t>
            </a:r>
          </a:p>
          <a:p>
            <a:pPr lvl="1"/>
            <a:r>
              <a:rPr lang="en-US" sz="2400"/>
              <a:t>Applications</a:t>
            </a:r>
          </a:p>
          <a:p>
            <a:r>
              <a:rPr lang="en-US" sz="2800"/>
              <a:t>DFS vs. BFS  (</a:t>
            </a:r>
            <a:r>
              <a:rPr lang="en-US" sz="2800">
                <a:cs typeface="Tahoma" pitchFamily="34" charset="0"/>
              </a:rPr>
              <a:t>§</a:t>
            </a:r>
            <a:r>
              <a:rPr lang="en-US" sz="2800"/>
              <a:t>6.3.3)</a:t>
            </a:r>
          </a:p>
          <a:p>
            <a:pPr lvl="1"/>
            <a:r>
              <a:rPr lang="en-US" sz="2400"/>
              <a:t>Comparison of applications</a:t>
            </a:r>
          </a:p>
          <a:p>
            <a:pPr lvl="1"/>
            <a:r>
              <a:rPr lang="en-US" sz="2400"/>
              <a:t>Comparison of edge labels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3A0D-ECFB-4B11-9F4B-8E0B83D64F51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75D1-BDEC-4EDC-8CE2-62DBA941B0B6}" type="slidenum">
              <a:rPr lang="en-US"/>
              <a:pPr/>
              <a:t>32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Breadth-first search (BFS) is a general technique for traversing a graph</a:t>
            </a:r>
          </a:p>
          <a:p>
            <a:pPr>
              <a:lnSpc>
                <a:spcPct val="90000"/>
              </a:lnSpc>
            </a:pPr>
            <a:r>
              <a:rPr lang="en-US" sz="2400"/>
              <a:t>A BFS traversal of a graph 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Visits all the vertices and edges of 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Determines whether G is connected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Computes the connected components of 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Computes a spanning forest of G</a:t>
            </a:r>
          </a:p>
        </p:txBody>
      </p:sp>
      <p:sp>
        <p:nvSpPr>
          <p:cNvPr id="2222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r>
              <a:rPr lang="en-US" sz="2400"/>
              <a:t>BFS on a graph with </a:t>
            </a:r>
            <a:r>
              <a:rPr lang="en-US" sz="2400" b="1" i="1">
                <a:latin typeface="Times New Roman" pitchFamily="18" charset="0"/>
              </a:rPr>
              <a:t>n</a:t>
            </a:r>
            <a:r>
              <a:rPr lang="en-US" sz="2400"/>
              <a:t> vertices and </a:t>
            </a:r>
            <a:r>
              <a:rPr lang="en-US" sz="2400" b="1" i="1">
                <a:latin typeface="Times New Roman" pitchFamily="18" charset="0"/>
              </a:rPr>
              <a:t>m</a:t>
            </a:r>
            <a:r>
              <a:rPr lang="en-US" sz="2400"/>
              <a:t> edges takes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n</a:t>
            </a:r>
            <a:r>
              <a:rPr lang="en-US" sz="2400">
                <a:latin typeface="Symbol" pitchFamily="18" charset="2"/>
              </a:rPr>
              <a:t> + </a:t>
            </a:r>
            <a:r>
              <a:rPr lang="en-US" sz="2400" b="1" i="1">
                <a:latin typeface="Times New Roman" pitchFamily="18" charset="0"/>
              </a:rPr>
              <a:t>m</a:t>
            </a:r>
            <a:r>
              <a:rPr lang="en-US" sz="2400">
                <a:latin typeface="Times New Roman" pitchFamily="18" charset="0"/>
              </a:rPr>
              <a:t> )</a:t>
            </a:r>
            <a:r>
              <a:rPr lang="en-US" sz="2400"/>
              <a:t> time</a:t>
            </a:r>
          </a:p>
          <a:p>
            <a:r>
              <a:rPr lang="en-US" sz="2400"/>
              <a:t>BFS can be further extended to solve other graph problems</a:t>
            </a:r>
          </a:p>
          <a:p>
            <a:pPr lvl="1"/>
            <a:r>
              <a:rPr lang="en-US" sz="2000"/>
              <a:t>Find and report a path with the minimum number of edges between two given vertices </a:t>
            </a:r>
          </a:p>
          <a:p>
            <a:pPr lvl="1"/>
            <a:r>
              <a:rPr lang="en-US" sz="2000"/>
              <a:t>Find a simple cycle, if there is one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000F-603C-4258-B665-D69E1E1AADE7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A39B-25D5-41DD-803F-100970D34721}" type="slidenum">
              <a:rPr lang="en-US"/>
              <a:pPr/>
              <a:t>33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Algorithm</a:t>
            </a:r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The algorithm uses a mechanism for setting and getting “labels” of vertices and edges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4362450" y="1524000"/>
            <a:ext cx="4419600" cy="478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BFS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new empty sequence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.insertLast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s,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VISITED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while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.isEmpty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L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en-US" sz="1800" baseline="-250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sz="18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new empty sequence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L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.elements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 </a:t>
            </a:r>
            <a:br>
              <a:rPr lang="en-US" sz="180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opposite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e,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DISCOVERY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w,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VISITED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			L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en-US" sz="1800" baseline="-250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sz="18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.insertLast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e,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CROSS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en-US" sz="18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85800" y="2738438"/>
            <a:ext cx="3505200" cy="3573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BFS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graph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labeling of the edges </a:t>
            </a:r>
            <a:br>
              <a:rPr lang="en-US" sz="180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and partition of the </a:t>
            </a:r>
            <a:br>
              <a:rPr lang="en-US" sz="180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vertices  of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 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u,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e,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  <a:endParaRPr lang="en-US" sz="1800" b="1">
              <a:solidFill>
                <a:srgbClr val="000000"/>
              </a:solidFill>
              <a:latin typeface="Times New Roman" pitchFamily="18" charset="0"/>
            </a:endParaRP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UNEXPLORED</a:t>
            </a:r>
            <a:endParaRPr lang="en-US" sz="1800" b="1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BFS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G, 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6C55-9634-41C2-B7C9-9B611F9CE7E0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A64-4470-4A23-982B-7EABE759CE2B}" type="slidenum">
              <a:rPr lang="en-US"/>
              <a:pPr/>
              <a:t>34</a:t>
            </a:fld>
            <a:endParaRPr lang="en-US"/>
          </a:p>
        </p:txBody>
      </p:sp>
      <p:sp>
        <p:nvSpPr>
          <p:cNvPr id="226390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85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26308" name="Oval 4"/>
          <p:cNvSpPr>
            <a:spLocks noChangeAspect="1" noChangeArrowheads="1"/>
          </p:cNvSpPr>
          <p:nvPr/>
        </p:nvSpPr>
        <p:spPr bwMode="auto">
          <a:xfrm rot="21600000"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6309" name="Oval 5"/>
          <p:cNvSpPr>
            <a:spLocks noChangeAspect="1" noChangeArrowheads="1"/>
          </p:cNvSpPr>
          <p:nvPr/>
        </p:nvSpPr>
        <p:spPr bwMode="auto">
          <a:xfrm rot="21600000"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6310" name="Oval 6"/>
          <p:cNvSpPr>
            <a:spLocks noChangeAspect="1" noChangeArrowheads="1"/>
          </p:cNvSpPr>
          <p:nvPr/>
        </p:nvSpPr>
        <p:spPr bwMode="auto">
          <a:xfrm rot="21600000"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6311" name="Oval 7"/>
          <p:cNvSpPr>
            <a:spLocks noChangeAspect="1" noChangeArrowheads="1"/>
          </p:cNvSpPr>
          <p:nvPr/>
        </p:nvSpPr>
        <p:spPr bwMode="auto">
          <a:xfrm rot="21600000"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6312" name="AutoShape 8"/>
          <p:cNvCxnSpPr>
            <a:cxnSpLocks noChangeAspect="1" noChangeShapeType="1"/>
            <a:stCxn id="226310" idx="3"/>
            <a:endCxn id="226309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6313" name="AutoShape 9"/>
          <p:cNvCxnSpPr>
            <a:cxnSpLocks noChangeAspect="1" noChangeShapeType="1"/>
            <a:stCxn id="226311" idx="1"/>
            <a:endCxn id="226309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314" name="AutoShape 10"/>
          <p:cNvCxnSpPr>
            <a:cxnSpLocks noChangeAspect="1" noChangeShapeType="1"/>
            <a:stCxn id="226311" idx="7"/>
            <a:endCxn id="226308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315" name="AutoShape 11"/>
          <p:cNvCxnSpPr>
            <a:cxnSpLocks noChangeAspect="1" noChangeShapeType="1"/>
            <a:stCxn id="226310" idx="5"/>
            <a:endCxn id="226308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316" name="AutoShape 12"/>
          <p:cNvCxnSpPr>
            <a:cxnSpLocks noChangeAspect="1" noChangeShapeType="1"/>
            <a:stCxn id="226309" idx="6"/>
            <a:endCxn id="226308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6317" name="Oval 13"/>
          <p:cNvSpPr>
            <a:spLocks noChangeAspect="1" noChangeArrowheads="1"/>
          </p:cNvSpPr>
          <p:nvPr/>
        </p:nvSpPr>
        <p:spPr bwMode="auto">
          <a:xfrm rot="21600000"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6319" name="AutoShape 15"/>
          <p:cNvCxnSpPr>
            <a:cxnSpLocks noChangeAspect="1" noChangeShapeType="1"/>
            <a:stCxn id="226388" idx="7"/>
            <a:endCxn id="226317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320" name="AutoShape 16"/>
          <p:cNvCxnSpPr>
            <a:cxnSpLocks noChangeAspect="1" noChangeShapeType="1"/>
            <a:stCxn id="226317" idx="1"/>
            <a:endCxn id="226310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6362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226364" name="Text Box 60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226365" name="Oval 61"/>
          <p:cNvSpPr>
            <a:spLocks noChangeAspect="1" noChangeArrowheads="1"/>
          </p:cNvSpPr>
          <p:nvPr/>
        </p:nvSpPr>
        <p:spPr bwMode="auto">
          <a:xfrm rot="21600000"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6366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226367" name="Oval 63"/>
          <p:cNvSpPr>
            <a:spLocks noChangeAspect="1" noChangeArrowheads="1"/>
          </p:cNvSpPr>
          <p:nvPr/>
        </p:nvSpPr>
        <p:spPr bwMode="auto">
          <a:xfrm rot="21600000"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6368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unexplored vertex</a:t>
            </a:r>
          </a:p>
        </p:txBody>
      </p:sp>
      <p:sp>
        <p:nvSpPr>
          <p:cNvPr id="226369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unexplored edge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226361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63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1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379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80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82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6386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226387" name="AutoShape 83"/>
          <p:cNvCxnSpPr>
            <a:cxnSpLocks noChangeAspect="1" noChangeShapeType="1"/>
            <a:stCxn id="226308" idx="6"/>
            <a:endCxn id="226317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6388" name="Oval 84"/>
          <p:cNvSpPr>
            <a:spLocks noChangeAspect="1" noChangeArrowheads="1"/>
          </p:cNvSpPr>
          <p:nvPr/>
        </p:nvSpPr>
        <p:spPr bwMode="auto">
          <a:xfrm rot="21600000"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6389" name="AutoShape 85"/>
          <p:cNvCxnSpPr>
            <a:cxnSpLocks noChangeAspect="1" noChangeShapeType="1"/>
            <a:stCxn id="226308" idx="5"/>
            <a:endCxn id="226388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226391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92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93" name="Oval 89"/>
            <p:cNvSpPr>
              <a:spLocks noChangeAspect="1" noChangeArrowheads="1"/>
            </p:cNvSpPr>
            <p:nvPr/>
          </p:nvSpPr>
          <p:spPr bwMode="auto">
            <a:xfrm rot="21600000"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6394" name="Oval 90"/>
            <p:cNvSpPr>
              <a:spLocks noChangeAspect="1" noChangeArrowheads="1"/>
            </p:cNvSpPr>
            <p:nvPr/>
          </p:nvSpPr>
          <p:spPr bwMode="auto">
            <a:xfrm rot="21600000"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6395" name="Oval 91"/>
            <p:cNvSpPr>
              <a:spLocks noChangeAspect="1" noChangeArrowheads="1"/>
            </p:cNvSpPr>
            <p:nvPr/>
          </p:nvSpPr>
          <p:spPr bwMode="auto">
            <a:xfrm rot="21600000"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26396" name="Oval 92"/>
            <p:cNvSpPr>
              <a:spLocks noChangeAspect="1" noChangeArrowheads="1"/>
            </p:cNvSpPr>
            <p:nvPr/>
          </p:nvSpPr>
          <p:spPr bwMode="auto">
            <a:xfrm rot="21600000"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6397" name="AutoShape 93"/>
            <p:cNvCxnSpPr>
              <a:cxnSpLocks noChangeAspect="1" noChangeShapeType="1"/>
              <a:stCxn id="226395" idx="3"/>
              <a:endCxn id="226394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6398" name="AutoShape 94"/>
            <p:cNvCxnSpPr>
              <a:cxnSpLocks noChangeAspect="1" noChangeShapeType="1"/>
              <a:stCxn id="226396" idx="1"/>
              <a:endCxn id="226394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6399" name="AutoShape 95"/>
            <p:cNvCxnSpPr>
              <a:cxnSpLocks noChangeAspect="1" noChangeShapeType="1"/>
              <a:stCxn id="226396" idx="7"/>
              <a:endCxn id="226393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6400" name="AutoShape 96"/>
            <p:cNvCxnSpPr>
              <a:cxnSpLocks noChangeAspect="1" noChangeShapeType="1"/>
              <a:stCxn id="226395" idx="5"/>
              <a:endCxn id="226393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6401" name="AutoShape 97"/>
            <p:cNvCxnSpPr>
              <a:cxnSpLocks noChangeAspect="1" noChangeShapeType="1"/>
              <a:stCxn id="226394" idx="6"/>
              <a:endCxn id="226393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6402" name="Oval 98"/>
            <p:cNvSpPr>
              <a:spLocks noChangeAspect="1" noChangeArrowheads="1"/>
            </p:cNvSpPr>
            <p:nvPr/>
          </p:nvSpPr>
          <p:spPr bwMode="auto">
            <a:xfrm rot="21600000"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26403" name="AutoShape 99"/>
            <p:cNvCxnSpPr>
              <a:cxnSpLocks noChangeAspect="1" noChangeShapeType="1"/>
              <a:stCxn id="226408" idx="7"/>
              <a:endCxn id="226402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6404" name="AutoShape 100"/>
            <p:cNvCxnSpPr>
              <a:cxnSpLocks noChangeAspect="1" noChangeShapeType="1"/>
              <a:stCxn id="226402" idx="1"/>
              <a:endCxn id="226395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6405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406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226407" name="AutoShape 103"/>
            <p:cNvCxnSpPr>
              <a:cxnSpLocks noChangeAspect="1" noChangeShapeType="1"/>
              <a:stCxn id="226393" idx="6"/>
              <a:endCxn id="226402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6408" name="Oval 104"/>
            <p:cNvSpPr>
              <a:spLocks noChangeAspect="1" noChangeArrowheads="1"/>
            </p:cNvSpPr>
            <p:nvPr/>
          </p:nvSpPr>
          <p:spPr bwMode="auto">
            <a:xfrm rot="21600000"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6409" name="AutoShape 105"/>
            <p:cNvCxnSpPr>
              <a:cxnSpLocks noChangeAspect="1" noChangeShapeType="1"/>
              <a:stCxn id="226393" idx="5"/>
              <a:endCxn id="226408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6412" name="AutoShape 108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13" name="AutoShape 109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14" name="Oval 110"/>
          <p:cNvSpPr>
            <a:spLocks noChangeAspect="1" noChangeArrowheads="1"/>
          </p:cNvSpPr>
          <p:nvPr/>
        </p:nvSpPr>
        <p:spPr bwMode="auto">
          <a:xfrm rot="21600000"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6415" name="Oval 111"/>
          <p:cNvSpPr>
            <a:spLocks noChangeAspect="1" noChangeArrowheads="1"/>
          </p:cNvSpPr>
          <p:nvPr/>
        </p:nvSpPr>
        <p:spPr bwMode="auto">
          <a:xfrm rot="21600000"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6416" name="Oval 112"/>
          <p:cNvSpPr>
            <a:spLocks noChangeAspect="1" noChangeArrowheads="1"/>
          </p:cNvSpPr>
          <p:nvPr/>
        </p:nvSpPr>
        <p:spPr bwMode="auto">
          <a:xfrm rot="21600000"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6417" name="Oval 113"/>
          <p:cNvSpPr>
            <a:spLocks noChangeAspect="1" noChangeArrowheads="1"/>
          </p:cNvSpPr>
          <p:nvPr/>
        </p:nvSpPr>
        <p:spPr bwMode="auto">
          <a:xfrm rot="21600000"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6418" name="AutoShape 114"/>
          <p:cNvCxnSpPr>
            <a:cxnSpLocks noChangeAspect="1" noChangeShapeType="1"/>
            <a:stCxn id="226416" idx="3"/>
            <a:endCxn id="226415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6419" name="AutoShape 115"/>
          <p:cNvCxnSpPr>
            <a:cxnSpLocks noChangeAspect="1" noChangeShapeType="1"/>
            <a:stCxn id="226417" idx="1"/>
            <a:endCxn id="226415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420" name="AutoShape 116"/>
          <p:cNvCxnSpPr>
            <a:cxnSpLocks noChangeAspect="1" noChangeShapeType="1"/>
            <a:stCxn id="226417" idx="7"/>
            <a:endCxn id="226414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421" name="AutoShape 117"/>
          <p:cNvCxnSpPr>
            <a:cxnSpLocks noChangeAspect="1" noChangeShapeType="1"/>
            <a:stCxn id="226416" idx="5"/>
            <a:endCxn id="226414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6422" name="AutoShape 118"/>
          <p:cNvCxnSpPr>
            <a:cxnSpLocks noChangeAspect="1" noChangeShapeType="1"/>
            <a:stCxn id="226415" idx="6"/>
            <a:endCxn id="226414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6423" name="Oval 119"/>
          <p:cNvSpPr>
            <a:spLocks noChangeAspect="1" noChangeArrowheads="1"/>
          </p:cNvSpPr>
          <p:nvPr/>
        </p:nvSpPr>
        <p:spPr bwMode="auto">
          <a:xfrm rot="21600000"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6424" name="AutoShape 120"/>
          <p:cNvCxnSpPr>
            <a:cxnSpLocks noChangeAspect="1" noChangeShapeType="1"/>
            <a:stCxn id="226429" idx="7"/>
            <a:endCxn id="226423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425" name="AutoShape 121"/>
          <p:cNvCxnSpPr>
            <a:cxnSpLocks noChangeAspect="1" noChangeShapeType="1"/>
            <a:stCxn id="226423" idx="1"/>
            <a:endCxn id="226416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226426" name="Text Box 122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6427" name="Text Box 123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226428" name="AutoShape 124"/>
          <p:cNvCxnSpPr>
            <a:cxnSpLocks noChangeAspect="1" noChangeShapeType="1"/>
            <a:stCxn id="226414" idx="6"/>
            <a:endCxn id="226423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6429" name="Oval 125"/>
          <p:cNvSpPr>
            <a:spLocks noChangeAspect="1" noChangeArrowheads="1"/>
          </p:cNvSpPr>
          <p:nvPr/>
        </p:nvSpPr>
        <p:spPr bwMode="auto">
          <a:xfrm rot="21600000"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6430" name="AutoShape 126"/>
          <p:cNvCxnSpPr>
            <a:cxnSpLocks noChangeAspect="1" noChangeShapeType="1"/>
            <a:stCxn id="226414" idx="5"/>
            <a:endCxn id="226429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6A56-BC4A-4BE5-BFD4-5F125ED9D534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2AB1-E612-45E4-97F6-827659C6E5E1}" type="slidenum">
              <a:rPr lang="en-US"/>
              <a:pPr/>
              <a:t>35</a:t>
            </a:fld>
            <a:endParaRPr lang="en-US"/>
          </a:p>
        </p:txBody>
      </p:sp>
      <p:sp>
        <p:nvSpPr>
          <p:cNvPr id="227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sp>
        <p:nvSpPr>
          <p:cNvPr id="227383" name="AutoShape 1079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84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85" name="AutoShape 1081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01"/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227386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7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8" name="Oval 1084"/>
            <p:cNvSpPr>
              <a:spLocks noChangeAspect="1" noChangeArrowheads="1"/>
            </p:cNvSpPr>
            <p:nvPr/>
          </p:nvSpPr>
          <p:spPr bwMode="auto">
            <a:xfrm rot="21600000"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7389" name="Oval 1085"/>
            <p:cNvSpPr>
              <a:spLocks noChangeAspect="1" noChangeArrowheads="1"/>
            </p:cNvSpPr>
            <p:nvPr/>
          </p:nvSpPr>
          <p:spPr bwMode="auto">
            <a:xfrm rot="21600000"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7390" name="Oval 1086"/>
            <p:cNvSpPr>
              <a:spLocks noChangeAspect="1" noChangeArrowheads="1"/>
            </p:cNvSpPr>
            <p:nvPr/>
          </p:nvSpPr>
          <p:spPr bwMode="auto">
            <a:xfrm rot="21600000"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27391" name="Oval 1087"/>
            <p:cNvSpPr>
              <a:spLocks noChangeAspect="1" noChangeArrowheads="1"/>
            </p:cNvSpPr>
            <p:nvPr/>
          </p:nvSpPr>
          <p:spPr bwMode="auto">
            <a:xfrm rot="21600000"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7392" name="AutoShape 1088"/>
            <p:cNvCxnSpPr>
              <a:cxnSpLocks noChangeAspect="1" noChangeShapeType="1"/>
              <a:stCxn id="227390" idx="3"/>
              <a:endCxn id="227389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393" name="AutoShape 1089"/>
            <p:cNvCxnSpPr>
              <a:cxnSpLocks noChangeAspect="1" noChangeShapeType="1"/>
              <a:stCxn id="227391" idx="1"/>
              <a:endCxn id="227389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394" name="AutoShape 1090"/>
            <p:cNvCxnSpPr>
              <a:cxnSpLocks noChangeAspect="1" noChangeShapeType="1"/>
              <a:stCxn id="227391" idx="7"/>
              <a:endCxn id="227388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395" name="AutoShape 1091"/>
            <p:cNvCxnSpPr>
              <a:cxnSpLocks noChangeAspect="1" noChangeShapeType="1"/>
              <a:stCxn id="227390" idx="5"/>
              <a:endCxn id="227388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396" name="AutoShape 1092"/>
            <p:cNvCxnSpPr>
              <a:cxnSpLocks noChangeAspect="1" noChangeShapeType="1"/>
              <a:stCxn id="227389" idx="6"/>
              <a:endCxn id="227388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27397" name="Oval 1093"/>
            <p:cNvSpPr>
              <a:spLocks noChangeAspect="1" noChangeArrowheads="1"/>
            </p:cNvSpPr>
            <p:nvPr/>
          </p:nvSpPr>
          <p:spPr bwMode="auto">
            <a:xfrm rot="21600000"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27398" name="AutoShape 1094"/>
            <p:cNvCxnSpPr>
              <a:cxnSpLocks noChangeAspect="1" noChangeShapeType="1"/>
              <a:stCxn id="227403" idx="7"/>
              <a:endCxn id="227397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399" name="AutoShape 1095"/>
            <p:cNvCxnSpPr>
              <a:cxnSpLocks noChangeAspect="1" noChangeShapeType="1"/>
              <a:stCxn id="227397" idx="1"/>
              <a:endCxn id="227390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227400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401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227402" name="AutoShape 1098"/>
            <p:cNvCxnSpPr>
              <a:cxnSpLocks noChangeAspect="1" noChangeShapeType="1"/>
              <a:stCxn id="227388" idx="6"/>
              <a:endCxn id="227397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7403" name="Oval 1099"/>
            <p:cNvSpPr>
              <a:spLocks noChangeAspect="1" noChangeArrowheads="1"/>
            </p:cNvSpPr>
            <p:nvPr/>
          </p:nvSpPr>
          <p:spPr bwMode="auto">
            <a:xfrm rot="21600000"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7404" name="AutoShape 1100"/>
            <p:cNvCxnSpPr>
              <a:cxnSpLocks noChangeAspect="1" noChangeShapeType="1"/>
              <a:stCxn id="227388" idx="5"/>
              <a:endCxn id="227403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25"/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227427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07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08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09" name="Oval 1105"/>
            <p:cNvSpPr>
              <a:spLocks noChangeAspect="1" noChangeArrowheads="1"/>
            </p:cNvSpPr>
            <p:nvPr/>
          </p:nvSpPr>
          <p:spPr bwMode="auto">
            <a:xfrm rot="21600000"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7410" name="Oval 1106"/>
            <p:cNvSpPr>
              <a:spLocks noChangeAspect="1" noChangeArrowheads="1"/>
            </p:cNvSpPr>
            <p:nvPr/>
          </p:nvSpPr>
          <p:spPr bwMode="auto">
            <a:xfrm rot="21600000"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7411" name="Oval 1107"/>
            <p:cNvSpPr>
              <a:spLocks noChangeAspect="1" noChangeArrowheads="1"/>
            </p:cNvSpPr>
            <p:nvPr/>
          </p:nvSpPr>
          <p:spPr bwMode="auto">
            <a:xfrm rot="21600000"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27412" name="Oval 1108"/>
            <p:cNvSpPr>
              <a:spLocks noChangeAspect="1" noChangeArrowheads="1"/>
            </p:cNvSpPr>
            <p:nvPr/>
          </p:nvSpPr>
          <p:spPr bwMode="auto">
            <a:xfrm rot="21600000"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7413" name="AutoShape 1109"/>
            <p:cNvCxnSpPr>
              <a:cxnSpLocks noChangeAspect="1" noChangeShapeType="1"/>
              <a:stCxn id="227411" idx="3"/>
              <a:endCxn id="227410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414" name="AutoShape 1110"/>
            <p:cNvCxnSpPr>
              <a:cxnSpLocks noChangeAspect="1" noChangeShapeType="1"/>
              <a:stCxn id="227412" idx="1"/>
              <a:endCxn id="227410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27415" name="AutoShape 1111"/>
            <p:cNvCxnSpPr>
              <a:cxnSpLocks noChangeAspect="1" noChangeShapeType="1"/>
              <a:stCxn id="227412" idx="7"/>
              <a:endCxn id="227409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416" name="AutoShape 1112"/>
            <p:cNvCxnSpPr>
              <a:cxnSpLocks noChangeAspect="1" noChangeShapeType="1"/>
              <a:stCxn id="227411" idx="5"/>
              <a:endCxn id="227409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417" name="AutoShape 1113"/>
            <p:cNvCxnSpPr>
              <a:cxnSpLocks noChangeAspect="1" noChangeShapeType="1"/>
              <a:stCxn id="227410" idx="6"/>
              <a:endCxn id="227409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27418" name="Oval 1114"/>
            <p:cNvSpPr>
              <a:spLocks noChangeAspect="1" noChangeArrowheads="1"/>
            </p:cNvSpPr>
            <p:nvPr/>
          </p:nvSpPr>
          <p:spPr bwMode="auto">
            <a:xfrm rot="21600000"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27419" name="AutoShape 1115"/>
            <p:cNvCxnSpPr>
              <a:cxnSpLocks noChangeAspect="1" noChangeShapeType="1"/>
              <a:stCxn id="227424" idx="7"/>
              <a:endCxn id="227418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420" name="AutoShape 1116"/>
            <p:cNvCxnSpPr>
              <a:cxnSpLocks noChangeAspect="1" noChangeShapeType="1"/>
              <a:stCxn id="227418" idx="1"/>
              <a:endCxn id="227411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227421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422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227423" name="AutoShape 1119"/>
            <p:cNvCxnSpPr>
              <a:cxnSpLocks noChangeAspect="1" noChangeShapeType="1"/>
              <a:stCxn id="227409" idx="6"/>
              <a:endCxn id="227418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7424" name="Oval 1120"/>
            <p:cNvSpPr>
              <a:spLocks noChangeAspect="1" noChangeArrowheads="1"/>
            </p:cNvSpPr>
            <p:nvPr/>
          </p:nvSpPr>
          <p:spPr bwMode="auto">
            <a:xfrm rot="21600000"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7425" name="AutoShape 1121"/>
            <p:cNvCxnSpPr>
              <a:cxnSpLocks noChangeAspect="1" noChangeShapeType="1"/>
              <a:stCxn id="227409" idx="5"/>
              <a:endCxn id="227424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7428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1170"/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227431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32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33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34" name="Oval 1130"/>
            <p:cNvSpPr>
              <a:spLocks noChangeAspect="1" noChangeArrowheads="1"/>
            </p:cNvSpPr>
            <p:nvPr/>
          </p:nvSpPr>
          <p:spPr bwMode="auto">
            <a:xfrm rot="21600000"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7435" name="Oval 1131"/>
            <p:cNvSpPr>
              <a:spLocks noChangeAspect="1" noChangeArrowheads="1"/>
            </p:cNvSpPr>
            <p:nvPr/>
          </p:nvSpPr>
          <p:spPr bwMode="auto">
            <a:xfrm rot="21600000"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7436" name="Oval 1132"/>
            <p:cNvSpPr>
              <a:spLocks noChangeAspect="1" noChangeArrowheads="1"/>
            </p:cNvSpPr>
            <p:nvPr/>
          </p:nvSpPr>
          <p:spPr bwMode="auto">
            <a:xfrm rot="21600000"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27437" name="Oval 1133"/>
            <p:cNvSpPr>
              <a:spLocks noChangeAspect="1" noChangeArrowheads="1"/>
            </p:cNvSpPr>
            <p:nvPr/>
          </p:nvSpPr>
          <p:spPr bwMode="auto">
            <a:xfrm rot="21600000"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7438" name="AutoShape 1134"/>
            <p:cNvCxnSpPr>
              <a:cxnSpLocks noChangeAspect="1" noChangeShapeType="1"/>
              <a:stCxn id="227436" idx="3"/>
              <a:endCxn id="227435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439" name="AutoShape 1135"/>
            <p:cNvCxnSpPr>
              <a:cxnSpLocks noChangeAspect="1" noChangeShapeType="1"/>
              <a:stCxn id="227437" idx="1"/>
              <a:endCxn id="227435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27440" name="AutoShape 1136"/>
            <p:cNvCxnSpPr>
              <a:cxnSpLocks noChangeAspect="1" noChangeShapeType="1"/>
              <a:stCxn id="227437" idx="7"/>
              <a:endCxn id="227434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441" name="AutoShape 1137"/>
            <p:cNvCxnSpPr>
              <a:cxnSpLocks noChangeAspect="1" noChangeShapeType="1"/>
              <a:stCxn id="227436" idx="5"/>
              <a:endCxn id="227434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442" name="AutoShape 1138"/>
            <p:cNvCxnSpPr>
              <a:cxnSpLocks noChangeAspect="1" noChangeShapeType="1"/>
              <a:stCxn id="227435" idx="6"/>
              <a:endCxn id="227434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27443" name="Oval 1139"/>
            <p:cNvSpPr>
              <a:spLocks noChangeAspect="1" noChangeArrowheads="1"/>
            </p:cNvSpPr>
            <p:nvPr/>
          </p:nvSpPr>
          <p:spPr bwMode="auto">
            <a:xfrm rot="21600000"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27444" name="AutoShape 1140"/>
            <p:cNvCxnSpPr>
              <a:cxnSpLocks noChangeAspect="1" noChangeShapeType="1"/>
              <a:stCxn id="227449" idx="7"/>
              <a:endCxn id="227443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445" name="AutoShape 1141"/>
            <p:cNvCxnSpPr>
              <a:cxnSpLocks noChangeAspect="1" noChangeShapeType="1"/>
              <a:stCxn id="227443" idx="1"/>
              <a:endCxn id="227436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227446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447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227448" name="AutoShape 1144"/>
            <p:cNvCxnSpPr>
              <a:cxnSpLocks noChangeAspect="1" noChangeShapeType="1"/>
              <a:stCxn id="227434" idx="6"/>
              <a:endCxn id="227443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27449" name="Oval 1145"/>
            <p:cNvSpPr>
              <a:spLocks noChangeAspect="1" noChangeArrowheads="1"/>
            </p:cNvSpPr>
            <p:nvPr/>
          </p:nvSpPr>
          <p:spPr bwMode="auto">
            <a:xfrm rot="21600000"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7450" name="AutoShape 1146"/>
            <p:cNvCxnSpPr>
              <a:cxnSpLocks noChangeAspect="1" noChangeShapeType="1"/>
              <a:stCxn id="227434" idx="5"/>
              <a:endCxn id="227449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7451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1171"/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227452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53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54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55" name="Oval 1151"/>
            <p:cNvSpPr>
              <a:spLocks noChangeAspect="1" noChangeArrowheads="1"/>
            </p:cNvSpPr>
            <p:nvPr/>
          </p:nvSpPr>
          <p:spPr bwMode="auto">
            <a:xfrm rot="21600000"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7456" name="Oval 1152"/>
            <p:cNvSpPr>
              <a:spLocks noChangeAspect="1" noChangeArrowheads="1"/>
            </p:cNvSpPr>
            <p:nvPr/>
          </p:nvSpPr>
          <p:spPr bwMode="auto">
            <a:xfrm rot="21600000"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7457" name="Oval 1153"/>
            <p:cNvSpPr>
              <a:spLocks noChangeAspect="1" noChangeArrowheads="1"/>
            </p:cNvSpPr>
            <p:nvPr/>
          </p:nvSpPr>
          <p:spPr bwMode="auto">
            <a:xfrm rot="21600000"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27458" name="Oval 1154"/>
            <p:cNvSpPr>
              <a:spLocks noChangeAspect="1" noChangeArrowheads="1"/>
            </p:cNvSpPr>
            <p:nvPr/>
          </p:nvSpPr>
          <p:spPr bwMode="auto">
            <a:xfrm rot="21600000"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7459" name="AutoShape 1155"/>
            <p:cNvCxnSpPr>
              <a:cxnSpLocks noChangeAspect="1" noChangeShapeType="1"/>
              <a:stCxn id="227457" idx="3"/>
              <a:endCxn id="227456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460" name="AutoShape 1156"/>
            <p:cNvCxnSpPr>
              <a:cxnSpLocks noChangeAspect="1" noChangeShapeType="1"/>
              <a:stCxn id="227458" idx="1"/>
              <a:endCxn id="227456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27461" name="AutoShape 1157"/>
            <p:cNvCxnSpPr>
              <a:cxnSpLocks noChangeAspect="1" noChangeShapeType="1"/>
              <a:stCxn id="227458" idx="7"/>
              <a:endCxn id="227455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227462" name="AutoShape 1158"/>
            <p:cNvCxnSpPr>
              <a:cxnSpLocks noChangeAspect="1" noChangeShapeType="1"/>
              <a:stCxn id="227457" idx="5"/>
              <a:endCxn id="227455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463" name="AutoShape 1159"/>
            <p:cNvCxnSpPr>
              <a:cxnSpLocks noChangeAspect="1" noChangeShapeType="1"/>
              <a:stCxn id="227456" idx="6"/>
              <a:endCxn id="227455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27464" name="Oval 1160"/>
            <p:cNvSpPr>
              <a:spLocks noChangeAspect="1" noChangeArrowheads="1"/>
            </p:cNvSpPr>
            <p:nvPr/>
          </p:nvSpPr>
          <p:spPr bwMode="auto">
            <a:xfrm rot="21600000"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27465" name="AutoShape 1161"/>
            <p:cNvCxnSpPr>
              <a:cxnSpLocks noChangeAspect="1" noChangeShapeType="1"/>
              <a:stCxn id="227470" idx="7"/>
              <a:endCxn id="227464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466" name="AutoShape 1162"/>
            <p:cNvCxnSpPr>
              <a:cxnSpLocks noChangeAspect="1" noChangeShapeType="1"/>
              <a:stCxn id="227464" idx="1"/>
              <a:endCxn id="227457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227467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468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227469" name="AutoShape 1165"/>
            <p:cNvCxnSpPr>
              <a:cxnSpLocks noChangeAspect="1" noChangeShapeType="1"/>
              <a:stCxn id="227455" idx="6"/>
              <a:endCxn id="227464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27470" name="Oval 1166"/>
            <p:cNvSpPr>
              <a:spLocks noChangeAspect="1" noChangeArrowheads="1"/>
            </p:cNvSpPr>
            <p:nvPr/>
          </p:nvSpPr>
          <p:spPr bwMode="auto">
            <a:xfrm rot="21600000"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7471" name="AutoShape 1167"/>
            <p:cNvCxnSpPr>
              <a:cxnSpLocks noChangeAspect="1" noChangeShapeType="1"/>
              <a:stCxn id="227455" idx="5"/>
              <a:endCxn id="227470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7472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E39-3628-4921-A2E1-BCF25610A74E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7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5E62-C229-463C-9C7A-B3A9B941D18F}" type="slidenum">
              <a:rPr lang="en-US"/>
              <a:pPr/>
              <a:t>36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236548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0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1" name="Oval 7"/>
            <p:cNvSpPr>
              <a:spLocks noChangeAspect="1" noChangeArrowheads="1"/>
            </p:cNvSpPr>
            <p:nvPr/>
          </p:nvSpPr>
          <p:spPr bwMode="auto">
            <a:xfrm rot="21600000"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6552" name="Oval 8"/>
            <p:cNvSpPr>
              <a:spLocks noChangeAspect="1" noChangeArrowheads="1"/>
            </p:cNvSpPr>
            <p:nvPr/>
          </p:nvSpPr>
          <p:spPr bwMode="auto">
            <a:xfrm rot="21600000"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6553" name="Oval 9"/>
            <p:cNvSpPr>
              <a:spLocks noChangeAspect="1" noChangeArrowheads="1"/>
            </p:cNvSpPr>
            <p:nvPr/>
          </p:nvSpPr>
          <p:spPr bwMode="auto">
            <a:xfrm rot="21600000"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6554" name="Oval 10"/>
            <p:cNvSpPr>
              <a:spLocks noChangeAspect="1" noChangeArrowheads="1"/>
            </p:cNvSpPr>
            <p:nvPr/>
          </p:nvSpPr>
          <p:spPr bwMode="auto">
            <a:xfrm rot="21600000"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555" name="AutoShape 11"/>
            <p:cNvCxnSpPr>
              <a:cxnSpLocks noChangeAspect="1" noChangeShapeType="1"/>
              <a:stCxn id="236553" idx="3"/>
              <a:endCxn id="236552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6556" name="AutoShape 12"/>
            <p:cNvCxnSpPr>
              <a:cxnSpLocks noChangeAspect="1" noChangeShapeType="1"/>
              <a:stCxn id="236554" idx="1"/>
              <a:endCxn id="236552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36557" name="AutoShape 13"/>
            <p:cNvCxnSpPr>
              <a:cxnSpLocks noChangeAspect="1" noChangeShapeType="1"/>
              <a:stCxn id="236554" idx="7"/>
              <a:endCxn id="236551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236558" name="AutoShape 14"/>
            <p:cNvCxnSpPr>
              <a:cxnSpLocks noChangeAspect="1" noChangeShapeType="1"/>
              <a:stCxn id="236553" idx="5"/>
              <a:endCxn id="236551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6559" name="AutoShape 15"/>
            <p:cNvCxnSpPr>
              <a:cxnSpLocks noChangeAspect="1" noChangeShapeType="1"/>
              <a:stCxn id="236552" idx="6"/>
              <a:endCxn id="236551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36560" name="Oval 16"/>
            <p:cNvSpPr>
              <a:spLocks noChangeAspect="1" noChangeArrowheads="1"/>
            </p:cNvSpPr>
            <p:nvPr/>
          </p:nvSpPr>
          <p:spPr bwMode="auto">
            <a:xfrm rot="21600000"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36561" name="AutoShape 17"/>
            <p:cNvCxnSpPr>
              <a:cxnSpLocks noChangeAspect="1" noChangeShapeType="1"/>
              <a:stCxn id="236566" idx="7"/>
              <a:endCxn id="236560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562" name="AutoShape 18"/>
            <p:cNvCxnSpPr>
              <a:cxnSpLocks noChangeAspect="1" noChangeShapeType="1"/>
              <a:stCxn id="236560" idx="1"/>
              <a:endCxn id="236553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236563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564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236565" name="AutoShape 21"/>
            <p:cNvCxnSpPr>
              <a:cxnSpLocks noChangeAspect="1" noChangeShapeType="1"/>
              <a:stCxn id="236551" idx="6"/>
              <a:endCxn id="236560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36566" name="Oval 22"/>
            <p:cNvSpPr>
              <a:spLocks noChangeAspect="1" noChangeArrowheads="1"/>
            </p:cNvSpPr>
            <p:nvPr/>
          </p:nvSpPr>
          <p:spPr bwMode="auto">
            <a:xfrm rot="21600000"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36567" name="AutoShape 23"/>
            <p:cNvCxnSpPr>
              <a:cxnSpLocks noChangeAspect="1" noChangeShapeType="1"/>
              <a:stCxn id="236551" idx="5"/>
              <a:endCxn id="236566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568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36570" name="AutoShape 2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71" name="AutoShape 27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236573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74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75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76" name="Oval 32"/>
            <p:cNvSpPr>
              <a:spLocks noChangeAspect="1" noChangeArrowheads="1"/>
            </p:cNvSpPr>
            <p:nvPr/>
          </p:nvSpPr>
          <p:spPr bwMode="auto">
            <a:xfrm rot="21600000"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6577" name="Oval 33"/>
            <p:cNvSpPr>
              <a:spLocks noChangeAspect="1" noChangeArrowheads="1"/>
            </p:cNvSpPr>
            <p:nvPr/>
          </p:nvSpPr>
          <p:spPr bwMode="auto">
            <a:xfrm rot="21600000"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6578" name="Oval 34"/>
            <p:cNvSpPr>
              <a:spLocks noChangeAspect="1" noChangeArrowheads="1"/>
            </p:cNvSpPr>
            <p:nvPr/>
          </p:nvSpPr>
          <p:spPr bwMode="auto">
            <a:xfrm rot="21600000"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6579" name="Oval 35"/>
            <p:cNvSpPr>
              <a:spLocks noChangeAspect="1" noChangeArrowheads="1"/>
            </p:cNvSpPr>
            <p:nvPr/>
          </p:nvSpPr>
          <p:spPr bwMode="auto">
            <a:xfrm rot="21600000"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580" name="AutoShape 36"/>
            <p:cNvCxnSpPr>
              <a:cxnSpLocks noChangeAspect="1" noChangeShapeType="1"/>
              <a:stCxn id="236578" idx="3"/>
              <a:endCxn id="236577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6581" name="AutoShape 37"/>
            <p:cNvCxnSpPr>
              <a:cxnSpLocks noChangeAspect="1" noChangeShapeType="1"/>
              <a:stCxn id="236579" idx="1"/>
              <a:endCxn id="236577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36582" name="AutoShape 38"/>
            <p:cNvCxnSpPr>
              <a:cxnSpLocks noChangeAspect="1" noChangeShapeType="1"/>
              <a:stCxn id="236579" idx="7"/>
              <a:endCxn id="236576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236583" name="AutoShape 39"/>
            <p:cNvCxnSpPr>
              <a:cxnSpLocks noChangeAspect="1" noChangeShapeType="1"/>
              <a:stCxn id="236578" idx="5"/>
              <a:endCxn id="236576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6584" name="AutoShape 40"/>
            <p:cNvCxnSpPr>
              <a:cxnSpLocks noChangeAspect="1" noChangeShapeType="1"/>
              <a:stCxn id="236577" idx="6"/>
              <a:endCxn id="236576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36585" name="Oval 41"/>
            <p:cNvSpPr>
              <a:spLocks noChangeAspect="1" noChangeArrowheads="1"/>
            </p:cNvSpPr>
            <p:nvPr/>
          </p:nvSpPr>
          <p:spPr bwMode="auto">
            <a:xfrm rot="21600000"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36586" name="AutoShape 42"/>
            <p:cNvCxnSpPr>
              <a:cxnSpLocks noChangeAspect="1" noChangeShapeType="1"/>
              <a:stCxn id="236591" idx="7"/>
              <a:endCxn id="236585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587" name="AutoShape 43"/>
            <p:cNvCxnSpPr>
              <a:cxnSpLocks noChangeAspect="1" noChangeShapeType="1"/>
              <a:stCxn id="236585" idx="1"/>
              <a:endCxn id="236578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236588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589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236590" name="AutoShape 46"/>
            <p:cNvCxnSpPr>
              <a:cxnSpLocks noChangeAspect="1" noChangeShapeType="1"/>
              <a:stCxn id="236576" idx="6"/>
              <a:endCxn id="236585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36591" name="Oval 47"/>
            <p:cNvSpPr>
              <a:spLocks noChangeAspect="1" noChangeArrowheads="1"/>
            </p:cNvSpPr>
            <p:nvPr/>
          </p:nvSpPr>
          <p:spPr bwMode="auto">
            <a:xfrm rot="21600000"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36592" name="AutoShape 48"/>
            <p:cNvCxnSpPr>
              <a:cxnSpLocks noChangeAspect="1" noChangeShapeType="1"/>
              <a:stCxn id="236576" idx="5"/>
              <a:endCxn id="236591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6593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36596" name="AutoShape 52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97" name="AutoShape 53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98" name="AutoShape 54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99" name="Oval 55"/>
          <p:cNvSpPr>
            <a:spLocks noChangeAspect="1" noChangeArrowheads="1"/>
          </p:cNvSpPr>
          <p:nvPr/>
        </p:nvSpPr>
        <p:spPr bwMode="auto">
          <a:xfrm rot="21600000"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6600" name="Oval 56"/>
          <p:cNvSpPr>
            <a:spLocks noChangeAspect="1" noChangeArrowheads="1"/>
          </p:cNvSpPr>
          <p:nvPr/>
        </p:nvSpPr>
        <p:spPr bwMode="auto">
          <a:xfrm rot="21600000"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36601" name="Oval 57"/>
          <p:cNvSpPr>
            <a:spLocks noChangeAspect="1" noChangeArrowheads="1"/>
          </p:cNvSpPr>
          <p:nvPr/>
        </p:nvSpPr>
        <p:spPr bwMode="auto">
          <a:xfrm rot="21600000"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6602" name="Oval 58"/>
          <p:cNvSpPr>
            <a:spLocks noChangeAspect="1" noChangeArrowheads="1"/>
          </p:cNvSpPr>
          <p:nvPr/>
        </p:nvSpPr>
        <p:spPr bwMode="auto">
          <a:xfrm rot="21600000"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6603" name="AutoShape 59"/>
          <p:cNvCxnSpPr>
            <a:cxnSpLocks noChangeAspect="1" noChangeShapeType="1"/>
            <a:stCxn id="236601" idx="3"/>
            <a:endCxn id="236600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36604" name="AutoShape 60"/>
          <p:cNvCxnSpPr>
            <a:cxnSpLocks noChangeAspect="1" noChangeShapeType="1"/>
            <a:stCxn id="236602" idx="1"/>
            <a:endCxn id="236600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36605" name="AutoShape 61"/>
          <p:cNvCxnSpPr>
            <a:cxnSpLocks noChangeAspect="1" noChangeShapeType="1"/>
            <a:stCxn id="236602" idx="7"/>
            <a:endCxn id="236599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236606" name="AutoShape 62"/>
          <p:cNvCxnSpPr>
            <a:cxnSpLocks noChangeAspect="1" noChangeShapeType="1"/>
            <a:stCxn id="236601" idx="5"/>
            <a:endCxn id="236599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36607" name="AutoShape 63"/>
          <p:cNvCxnSpPr>
            <a:cxnSpLocks noChangeAspect="1" noChangeShapeType="1"/>
            <a:stCxn id="236600" idx="6"/>
            <a:endCxn id="236599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36608" name="Oval 64"/>
          <p:cNvSpPr>
            <a:spLocks noChangeAspect="1" noChangeArrowheads="1"/>
          </p:cNvSpPr>
          <p:nvPr/>
        </p:nvSpPr>
        <p:spPr bwMode="auto">
          <a:xfrm rot="21600000"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36609" name="AutoShape 65"/>
          <p:cNvCxnSpPr>
            <a:cxnSpLocks noChangeAspect="1" noChangeShapeType="1"/>
            <a:stCxn id="236614" idx="7"/>
            <a:endCxn id="236608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236610" name="AutoShape 66"/>
          <p:cNvCxnSpPr>
            <a:cxnSpLocks noChangeAspect="1" noChangeShapeType="1"/>
            <a:stCxn id="236608" idx="1"/>
            <a:endCxn id="236601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236611" name="Text Box 67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6612" name="Text Box 68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236613" name="AutoShape 69"/>
          <p:cNvCxnSpPr>
            <a:cxnSpLocks noChangeAspect="1" noChangeShapeType="1"/>
            <a:stCxn id="236599" idx="6"/>
            <a:endCxn id="236608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36614" name="Oval 70"/>
          <p:cNvSpPr>
            <a:spLocks noChangeAspect="1" noChangeArrowheads="1"/>
          </p:cNvSpPr>
          <p:nvPr/>
        </p:nvSpPr>
        <p:spPr bwMode="auto">
          <a:xfrm rot="21600000"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36615" name="AutoShape 71"/>
          <p:cNvCxnSpPr>
            <a:cxnSpLocks noChangeAspect="1" noChangeShapeType="1"/>
            <a:stCxn id="236599" idx="5"/>
            <a:endCxn id="236614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36616" name="Text Box 72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9F2F-05AA-47CD-B1A6-C4710D791730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3233-0846-4818-ACB0-A60F0E89C7B8}" type="slidenum">
              <a:rPr lang="en-US"/>
              <a:pPr/>
              <a:t>37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228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4575175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Notation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1" i="1">
                <a:latin typeface="Times New Roman" pitchFamily="18" charset="0"/>
              </a:rPr>
              <a:t>G</a:t>
            </a:r>
            <a:r>
              <a:rPr lang="en-US" sz="2000" b="1" i="1" baseline="-25000">
                <a:latin typeface="Times New Roman" pitchFamily="18" charset="0"/>
              </a:rPr>
              <a:t>s</a:t>
            </a:r>
            <a:r>
              <a:rPr lang="en-US" sz="2000"/>
              <a:t>: connected component of </a:t>
            </a:r>
            <a:r>
              <a:rPr lang="en-US" sz="2000" b="1" i="1">
                <a:latin typeface="Times New Roman" pitchFamily="18" charset="0"/>
              </a:rPr>
              <a:t>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Property 1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 i="1">
                <a:latin typeface="Times New Roman" pitchFamily="18" charset="0"/>
              </a:rPr>
              <a:t>BFS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G, s</a:t>
            </a:r>
            <a:r>
              <a:rPr lang="en-US" sz="2000">
                <a:latin typeface="Times New Roman" pitchFamily="18" charset="0"/>
              </a:rPr>
              <a:t>) </a:t>
            </a:r>
            <a:r>
              <a:rPr lang="en-US" sz="2000"/>
              <a:t>visits all the vertices and edges of </a:t>
            </a:r>
            <a:r>
              <a:rPr lang="en-US" sz="2000" b="1" i="1">
                <a:latin typeface="Times New Roman" pitchFamily="18" charset="0"/>
              </a:rPr>
              <a:t>G</a:t>
            </a:r>
            <a:r>
              <a:rPr lang="en-US" sz="2000" b="1" i="1" baseline="-25000">
                <a:latin typeface="Times New Roman" pitchFamily="18" charset="0"/>
              </a:rPr>
              <a:t>s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Property 2</a:t>
            </a:r>
            <a:endParaRPr lang="en-US" sz="2400"/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/>
              <a:t>	The discovery edges labeled by </a:t>
            </a:r>
            <a:r>
              <a:rPr lang="en-US" sz="2000" b="1" i="1">
                <a:latin typeface="Times New Roman" pitchFamily="18" charset="0"/>
              </a:rPr>
              <a:t>BFS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G, s</a:t>
            </a:r>
            <a:r>
              <a:rPr lang="en-US" sz="2000">
                <a:latin typeface="Times New Roman" pitchFamily="18" charset="0"/>
              </a:rPr>
              <a:t>) </a:t>
            </a:r>
            <a:r>
              <a:rPr lang="en-US" sz="2000"/>
              <a:t>form a spanning tree </a:t>
            </a:r>
            <a:r>
              <a:rPr lang="en-US" sz="2000" b="1" i="1">
                <a:latin typeface="Times New Roman" pitchFamily="18" charset="0"/>
              </a:rPr>
              <a:t>T</a:t>
            </a:r>
            <a:r>
              <a:rPr lang="en-US" sz="2000" b="1" i="1" baseline="-25000">
                <a:latin typeface="Times New Roman" pitchFamily="18" charset="0"/>
              </a:rPr>
              <a:t>s</a:t>
            </a:r>
            <a:r>
              <a:rPr lang="en-US" sz="2000"/>
              <a:t> of </a:t>
            </a:r>
            <a:r>
              <a:rPr lang="en-US" sz="2000" b="1" i="1">
                <a:latin typeface="Times New Roman" pitchFamily="18" charset="0"/>
              </a:rPr>
              <a:t>G</a:t>
            </a:r>
            <a:r>
              <a:rPr lang="en-US" sz="2000" b="1" i="1" baseline="-25000">
                <a:latin typeface="Times New Roman" pitchFamily="18" charset="0"/>
              </a:rPr>
              <a:t>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Property 3</a:t>
            </a:r>
            <a:endParaRPr lang="en-US" sz="2400"/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/>
              <a:t>	For each vertex </a:t>
            </a:r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/>
              <a:t> in </a:t>
            </a:r>
            <a:r>
              <a:rPr lang="en-US" sz="2000" b="1" i="1">
                <a:latin typeface="Times New Roman" pitchFamily="18" charset="0"/>
              </a:rPr>
              <a:t>L</a:t>
            </a:r>
            <a:r>
              <a:rPr lang="en-US" sz="2000" b="1" i="1" baseline="-25000">
                <a:latin typeface="Times New Roman" pitchFamily="18" charset="0"/>
              </a:rPr>
              <a:t>i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z="1800"/>
              <a:t>The path of  </a:t>
            </a:r>
            <a:r>
              <a:rPr lang="en-US" sz="1800" b="1" i="1">
                <a:latin typeface="Times New Roman" pitchFamily="18" charset="0"/>
              </a:rPr>
              <a:t>T</a:t>
            </a:r>
            <a:r>
              <a:rPr lang="en-US" sz="1800" b="1" i="1" baseline="-25000">
                <a:latin typeface="Times New Roman" pitchFamily="18" charset="0"/>
              </a:rPr>
              <a:t>s</a:t>
            </a:r>
            <a:r>
              <a:rPr lang="en-US" sz="1800"/>
              <a:t> from </a:t>
            </a:r>
            <a:r>
              <a:rPr lang="en-US" sz="1800" b="1" i="1">
                <a:latin typeface="Times New Roman" pitchFamily="18" charset="0"/>
              </a:rPr>
              <a:t>s </a:t>
            </a:r>
            <a:r>
              <a:rPr lang="en-US" sz="1800"/>
              <a:t>to </a:t>
            </a:r>
            <a:r>
              <a:rPr lang="en-US" sz="1800" b="1" i="1">
                <a:latin typeface="Times New Roman" pitchFamily="18" charset="0"/>
              </a:rPr>
              <a:t>v </a:t>
            </a:r>
            <a:r>
              <a:rPr lang="en-US" sz="1800"/>
              <a:t>has </a:t>
            </a:r>
            <a:r>
              <a:rPr lang="en-US" sz="1800" b="1" i="1">
                <a:latin typeface="Times New Roman" pitchFamily="18" charset="0"/>
              </a:rPr>
              <a:t>i</a:t>
            </a:r>
            <a:r>
              <a:rPr lang="en-US" sz="1800"/>
              <a:t> edges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sz="1800"/>
              <a:t>Every path from </a:t>
            </a:r>
            <a:r>
              <a:rPr lang="en-US" sz="1800" b="1" i="1">
                <a:latin typeface="Times New Roman" pitchFamily="18" charset="0"/>
              </a:rPr>
              <a:t>s </a:t>
            </a:r>
            <a:r>
              <a:rPr lang="en-US" sz="1800"/>
              <a:t>to </a:t>
            </a:r>
            <a:r>
              <a:rPr lang="en-US" sz="1800" b="1" i="1">
                <a:latin typeface="Times New Roman" pitchFamily="18" charset="0"/>
              </a:rPr>
              <a:t>v </a:t>
            </a:r>
            <a:r>
              <a:rPr lang="en-US" sz="1800"/>
              <a:t>in </a:t>
            </a:r>
            <a:r>
              <a:rPr lang="en-US" sz="1800" b="1" i="1">
                <a:latin typeface="Times New Roman" pitchFamily="18" charset="0"/>
              </a:rPr>
              <a:t>G</a:t>
            </a:r>
            <a:r>
              <a:rPr lang="en-US" sz="1800" b="1" i="1" baseline="-25000">
                <a:latin typeface="Times New Roman" pitchFamily="18" charset="0"/>
              </a:rPr>
              <a:t>s</a:t>
            </a:r>
            <a:r>
              <a:rPr lang="en-US" sz="1800" b="1" i="1">
                <a:latin typeface="Times New Roman" pitchFamily="18" charset="0"/>
              </a:rPr>
              <a:t> </a:t>
            </a:r>
            <a:r>
              <a:rPr lang="en-US" sz="1800"/>
              <a:t>has at least </a:t>
            </a:r>
            <a:r>
              <a:rPr lang="en-US" sz="1800" b="1" i="1">
                <a:latin typeface="Times New Roman" pitchFamily="18" charset="0"/>
              </a:rPr>
              <a:t>i</a:t>
            </a:r>
            <a:r>
              <a:rPr lang="en-US" sz="1800"/>
              <a:t> edges</a:t>
            </a:r>
          </a:p>
        </p:txBody>
      </p:sp>
      <p:sp>
        <p:nvSpPr>
          <p:cNvPr id="228370" name="AutoShape 18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371" name="AutoShape 19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373" name="Oval 21"/>
          <p:cNvSpPr>
            <a:spLocks noChangeAspect="1" noChangeArrowheads="1"/>
          </p:cNvSpPr>
          <p:nvPr/>
        </p:nvSpPr>
        <p:spPr bwMode="auto">
          <a:xfrm rot="21600000"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8374" name="Oval 22"/>
          <p:cNvSpPr>
            <a:spLocks noChangeAspect="1" noChangeArrowheads="1"/>
          </p:cNvSpPr>
          <p:nvPr/>
        </p:nvSpPr>
        <p:spPr bwMode="auto">
          <a:xfrm rot="21600000"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8375" name="Oval 23"/>
          <p:cNvSpPr>
            <a:spLocks noChangeAspect="1" noChangeArrowheads="1"/>
          </p:cNvSpPr>
          <p:nvPr/>
        </p:nvSpPr>
        <p:spPr bwMode="auto">
          <a:xfrm rot="21600000"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8376" name="Oval 24"/>
          <p:cNvSpPr>
            <a:spLocks noChangeAspect="1" noChangeArrowheads="1"/>
          </p:cNvSpPr>
          <p:nvPr/>
        </p:nvSpPr>
        <p:spPr bwMode="auto">
          <a:xfrm rot="21600000"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8377" name="AutoShape 25"/>
          <p:cNvCxnSpPr>
            <a:cxnSpLocks noChangeAspect="1" noChangeShapeType="1"/>
            <a:stCxn id="228375" idx="3"/>
            <a:endCxn id="228374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78" name="AutoShape 26"/>
          <p:cNvCxnSpPr>
            <a:cxnSpLocks noChangeAspect="1" noChangeShapeType="1"/>
            <a:stCxn id="228376" idx="1"/>
            <a:endCxn id="228374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28379" name="AutoShape 27"/>
          <p:cNvCxnSpPr>
            <a:cxnSpLocks noChangeAspect="1" noChangeShapeType="1"/>
            <a:stCxn id="228376" idx="7"/>
            <a:endCxn id="228373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228380" name="AutoShape 28"/>
          <p:cNvCxnSpPr>
            <a:cxnSpLocks noChangeAspect="1" noChangeShapeType="1"/>
            <a:stCxn id="228375" idx="5"/>
            <a:endCxn id="228373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81" name="AutoShape 29"/>
          <p:cNvCxnSpPr>
            <a:cxnSpLocks noChangeAspect="1" noChangeShapeType="1"/>
            <a:stCxn id="228374" idx="6"/>
            <a:endCxn id="228373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28382" name="Oval 30"/>
          <p:cNvSpPr>
            <a:spLocks noChangeAspect="1" noChangeArrowheads="1"/>
          </p:cNvSpPr>
          <p:nvPr/>
        </p:nvSpPr>
        <p:spPr bwMode="auto">
          <a:xfrm rot="21600000"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8383" name="AutoShape 31"/>
          <p:cNvCxnSpPr>
            <a:cxnSpLocks noChangeAspect="1" noChangeShapeType="1"/>
            <a:stCxn id="228388" idx="7"/>
            <a:endCxn id="228382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228384" name="AutoShape 32"/>
          <p:cNvCxnSpPr>
            <a:cxnSpLocks noChangeAspect="1" noChangeShapeType="1"/>
            <a:stCxn id="228382" idx="1"/>
            <a:endCxn id="228375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228385" name="Text Box 33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8386" name="Text Box 34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228387" name="AutoShape 35"/>
          <p:cNvCxnSpPr>
            <a:cxnSpLocks noChangeAspect="1" noChangeShapeType="1"/>
            <a:stCxn id="228373" idx="6"/>
            <a:endCxn id="228382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28388" name="Oval 36"/>
          <p:cNvSpPr>
            <a:spLocks noChangeAspect="1" noChangeArrowheads="1"/>
          </p:cNvSpPr>
          <p:nvPr/>
        </p:nvSpPr>
        <p:spPr bwMode="auto">
          <a:xfrm rot="21600000"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8389" name="AutoShape 37"/>
          <p:cNvCxnSpPr>
            <a:cxnSpLocks noChangeAspect="1" noChangeShapeType="1"/>
            <a:stCxn id="228373" idx="5"/>
            <a:endCxn id="228388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28390" name="Text Box 38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8392" name="Oval 40"/>
          <p:cNvSpPr>
            <a:spLocks noChangeAspect="1" noChangeArrowheads="1"/>
          </p:cNvSpPr>
          <p:nvPr/>
        </p:nvSpPr>
        <p:spPr bwMode="auto">
          <a:xfrm rot="21600000"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8393" name="Oval 41"/>
          <p:cNvSpPr>
            <a:spLocks noChangeAspect="1" noChangeArrowheads="1"/>
          </p:cNvSpPr>
          <p:nvPr/>
        </p:nvSpPr>
        <p:spPr bwMode="auto">
          <a:xfrm rot="21600000"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8394" name="Oval 42"/>
          <p:cNvSpPr>
            <a:spLocks noChangeAspect="1" noChangeArrowheads="1"/>
          </p:cNvSpPr>
          <p:nvPr/>
        </p:nvSpPr>
        <p:spPr bwMode="auto">
          <a:xfrm rot="21600000"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8395" name="Oval 43"/>
          <p:cNvSpPr>
            <a:spLocks noChangeAspect="1" noChangeArrowheads="1"/>
          </p:cNvSpPr>
          <p:nvPr/>
        </p:nvSpPr>
        <p:spPr bwMode="auto">
          <a:xfrm rot="21600000"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8396" name="AutoShape 44"/>
          <p:cNvCxnSpPr>
            <a:cxnSpLocks noChangeAspect="1" noChangeShapeType="1"/>
            <a:stCxn id="228394" idx="3"/>
            <a:endCxn id="228393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8397" name="AutoShape 45"/>
          <p:cNvCxnSpPr>
            <a:cxnSpLocks noChangeAspect="1" noChangeShapeType="1"/>
            <a:stCxn id="228395" idx="1"/>
            <a:endCxn id="228393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8398" name="AutoShape 46"/>
          <p:cNvCxnSpPr>
            <a:cxnSpLocks noChangeAspect="1" noChangeShapeType="1"/>
            <a:stCxn id="228395" idx="7"/>
            <a:endCxn id="228392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8399" name="AutoShape 47"/>
          <p:cNvCxnSpPr>
            <a:cxnSpLocks noChangeAspect="1" noChangeShapeType="1"/>
            <a:stCxn id="228394" idx="5"/>
            <a:endCxn id="228392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8400" name="AutoShape 48"/>
          <p:cNvCxnSpPr>
            <a:cxnSpLocks noChangeAspect="1" noChangeShapeType="1"/>
            <a:stCxn id="228393" idx="6"/>
            <a:endCxn id="228392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8401" name="Oval 49"/>
          <p:cNvSpPr>
            <a:spLocks noChangeAspect="1" noChangeArrowheads="1"/>
          </p:cNvSpPr>
          <p:nvPr/>
        </p:nvSpPr>
        <p:spPr bwMode="auto">
          <a:xfrm rot="21600000"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8402" name="AutoShape 50"/>
          <p:cNvCxnSpPr>
            <a:cxnSpLocks noChangeAspect="1" noChangeShapeType="1"/>
            <a:stCxn id="228405" idx="7"/>
            <a:endCxn id="228401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8403" name="AutoShape 51"/>
          <p:cNvCxnSpPr>
            <a:cxnSpLocks noChangeAspect="1" noChangeShapeType="1"/>
            <a:stCxn id="228401" idx="1"/>
            <a:endCxn id="228394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8404" name="AutoShape 52"/>
          <p:cNvCxnSpPr>
            <a:cxnSpLocks noChangeAspect="1" noChangeShapeType="1"/>
            <a:stCxn id="228392" idx="6"/>
            <a:endCxn id="228401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8405" name="Oval 53"/>
          <p:cNvSpPr>
            <a:spLocks noChangeAspect="1" noChangeArrowheads="1"/>
          </p:cNvSpPr>
          <p:nvPr/>
        </p:nvSpPr>
        <p:spPr bwMode="auto">
          <a:xfrm rot="21600000"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8406" name="AutoShape 54"/>
          <p:cNvCxnSpPr>
            <a:cxnSpLocks noChangeAspect="1" noChangeShapeType="1"/>
            <a:stCxn id="228392" idx="5"/>
            <a:endCxn id="228405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704-6209-46B4-8329-97939368F6C4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51D-9040-49BE-A9DC-7D7289FDC1C8}" type="slidenum">
              <a:rPr lang="en-US"/>
              <a:pPr/>
              <a:t>38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Setting/getting a vertex/edge label takes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(1)</a:t>
            </a:r>
            <a:r>
              <a:rPr lang="en-US" sz="2400"/>
              <a:t> time</a:t>
            </a:r>
          </a:p>
          <a:p>
            <a:pPr>
              <a:lnSpc>
                <a:spcPct val="90000"/>
              </a:lnSpc>
            </a:pPr>
            <a:r>
              <a:rPr lang="en-US" sz="2400"/>
              <a:t>Each vertex is labeled twice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once as </a:t>
            </a:r>
            <a:r>
              <a:rPr lang="en-US" sz="2000">
                <a:solidFill>
                  <a:schemeClr val="tx2"/>
                </a:solidFill>
              </a:rPr>
              <a:t>VISITED</a:t>
            </a:r>
          </a:p>
          <a:p>
            <a:pPr>
              <a:lnSpc>
                <a:spcPct val="90000"/>
              </a:lnSpc>
            </a:pPr>
            <a:r>
              <a:rPr lang="en-US" sz="2400"/>
              <a:t>Each edge is labeled twice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once as </a:t>
            </a:r>
            <a:r>
              <a:rPr lang="en-US" sz="2000">
                <a:solidFill>
                  <a:schemeClr val="tx2"/>
                </a:solidFill>
              </a:rPr>
              <a:t>DISCOVERY</a:t>
            </a:r>
            <a:r>
              <a:rPr lang="en-US" sz="2000"/>
              <a:t> or </a:t>
            </a:r>
            <a:r>
              <a:rPr lang="en-US" sz="2000">
                <a:solidFill>
                  <a:schemeClr val="accent2"/>
                </a:solidFill>
              </a:rPr>
              <a:t>CROSS</a:t>
            </a:r>
          </a:p>
          <a:p>
            <a:pPr>
              <a:lnSpc>
                <a:spcPct val="90000"/>
              </a:lnSpc>
            </a:pPr>
            <a:r>
              <a:rPr lang="en-US" sz="2400"/>
              <a:t>Each vertex is inserted once into a sequence </a:t>
            </a:r>
            <a:r>
              <a:rPr lang="en-US" sz="2400" b="1" i="1">
                <a:latin typeface="Times New Roman" pitchFamily="18" charset="0"/>
              </a:rPr>
              <a:t>L</a:t>
            </a:r>
            <a:r>
              <a:rPr lang="en-US" sz="2400" b="1" i="1" baseline="-25000">
                <a:latin typeface="Times New Roman" pitchFamily="18" charset="0"/>
              </a:rPr>
              <a:t>i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Method incidentEdges is called once for each vertex</a:t>
            </a:r>
          </a:p>
          <a:p>
            <a:pPr>
              <a:lnSpc>
                <a:spcPct val="90000"/>
              </a:lnSpc>
            </a:pPr>
            <a:r>
              <a:rPr lang="en-US" sz="2400"/>
              <a:t>BFS runs in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n </a:t>
            </a:r>
            <a:r>
              <a:rPr lang="en-US" sz="2400">
                <a:latin typeface="Symbol" pitchFamily="18" charset="2"/>
              </a:rPr>
              <a:t>+</a:t>
            </a:r>
            <a:r>
              <a:rPr lang="en-US" sz="2400" b="1" i="1">
                <a:latin typeface="Times New Roman" pitchFamily="18" charset="0"/>
              </a:rPr>
              <a:t> m</a:t>
            </a:r>
            <a:r>
              <a:rPr lang="en-US" sz="2400">
                <a:latin typeface="Times New Roman" pitchFamily="18" charset="0"/>
              </a:rPr>
              <a:t>)</a:t>
            </a:r>
            <a:r>
              <a:rPr lang="en-US" sz="2400"/>
              <a:t> time provided the graph is represented by the adjacency list structure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Recall that </a:t>
            </a:r>
            <a:r>
              <a:rPr lang="en-US" sz="2800" b="1">
                <a:latin typeface="Symbol" pitchFamily="18" charset="2"/>
              </a:rPr>
              <a:t>S</a:t>
            </a:r>
            <a:r>
              <a:rPr lang="en-US" sz="2000" b="1" i="1" baseline="-25000">
                <a:latin typeface="Times New Roman" pitchFamily="18" charset="0"/>
              </a:rPr>
              <a:t>v </a:t>
            </a:r>
            <a:r>
              <a:rPr lang="en-US" sz="2000">
                <a:latin typeface="Times New Roman" pitchFamily="18" charset="0"/>
              </a:rPr>
              <a:t>deg(</a:t>
            </a:r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</a:rPr>
              <a:t>= </a:t>
            </a:r>
            <a:r>
              <a:rPr lang="en-US" sz="2000">
                <a:latin typeface="Times New Roman" pitchFamily="18" charset="0"/>
              </a:rPr>
              <a:t>2</a:t>
            </a:r>
            <a:r>
              <a:rPr lang="en-US" sz="2000" b="1" i="1">
                <a:latin typeface="Times New Roman" pitchFamily="18" charset="0"/>
              </a:rPr>
              <a:t>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AE7-A3BC-4E06-AB3C-56DF01CA2EBC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3C56-CB99-4DAB-B532-CF602E01BB49}" type="slidenum">
              <a:rPr lang="en-US"/>
              <a:pPr/>
              <a:t>39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37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 sz="2800"/>
              <a:t>Using the template method pattern, we can specialize the BFS traversal of a graph </a:t>
            </a:r>
            <a:r>
              <a:rPr lang="en-US" sz="2800" b="1" i="1">
                <a:latin typeface="Times New Roman" pitchFamily="18" charset="0"/>
              </a:rPr>
              <a:t>G</a:t>
            </a:r>
            <a:r>
              <a:rPr lang="en-US" sz="2800" b="1" i="1"/>
              <a:t> </a:t>
            </a:r>
            <a:r>
              <a:rPr lang="en-US" sz="2800"/>
              <a:t>to solve the following problems in </a:t>
            </a:r>
            <a:r>
              <a:rPr lang="en-US" sz="2800" b="1" i="1">
                <a:latin typeface="Times New Roman" pitchFamily="18" charset="0"/>
              </a:rPr>
              <a:t>O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b="1" i="1">
                <a:latin typeface="Times New Roman" pitchFamily="18" charset="0"/>
              </a:rPr>
              <a:t>n </a:t>
            </a:r>
            <a:r>
              <a:rPr lang="en-US" sz="2800">
                <a:latin typeface="Symbol" pitchFamily="18" charset="2"/>
              </a:rPr>
              <a:t>+</a:t>
            </a:r>
            <a:r>
              <a:rPr lang="en-US" sz="2800" b="1" i="1">
                <a:latin typeface="Times New Roman" pitchFamily="18" charset="0"/>
              </a:rPr>
              <a:t> m</a:t>
            </a:r>
            <a:r>
              <a:rPr lang="en-US" sz="2800">
                <a:latin typeface="Times New Roman" pitchFamily="18" charset="0"/>
              </a:rPr>
              <a:t>)</a:t>
            </a:r>
            <a:r>
              <a:rPr lang="en-US" sz="2800"/>
              <a:t> time</a:t>
            </a:r>
          </a:p>
          <a:p>
            <a:pPr lvl="1"/>
            <a:r>
              <a:rPr lang="en-US" sz="2400"/>
              <a:t>Compute the connected components of </a:t>
            </a:r>
            <a:r>
              <a:rPr lang="en-US" sz="2400" b="1" i="1">
                <a:latin typeface="Times New Roman" pitchFamily="18" charset="0"/>
              </a:rPr>
              <a:t>G</a:t>
            </a:r>
            <a:endParaRPr lang="en-US" sz="2400"/>
          </a:p>
          <a:p>
            <a:pPr lvl="1"/>
            <a:r>
              <a:rPr lang="en-US" sz="2400"/>
              <a:t>Compute a spanning forest of </a:t>
            </a:r>
            <a:r>
              <a:rPr lang="en-US" sz="2400" b="1" i="1">
                <a:latin typeface="Times New Roman" pitchFamily="18" charset="0"/>
              </a:rPr>
              <a:t>G</a:t>
            </a:r>
            <a:endParaRPr lang="en-US" sz="2400"/>
          </a:p>
          <a:p>
            <a:pPr lvl="1"/>
            <a:r>
              <a:rPr lang="en-US" sz="2400"/>
              <a:t>Find a simple cycle in </a:t>
            </a:r>
            <a:r>
              <a:rPr lang="en-US" sz="2400" b="1" i="1">
                <a:latin typeface="Times New Roman" pitchFamily="18" charset="0"/>
              </a:rPr>
              <a:t>G</a:t>
            </a:r>
            <a:r>
              <a:rPr lang="en-US" sz="2400"/>
              <a:t>, or report that </a:t>
            </a:r>
            <a:r>
              <a:rPr lang="en-US" sz="2400" b="1" i="1">
                <a:latin typeface="Times New Roman" pitchFamily="18" charset="0"/>
              </a:rPr>
              <a:t>G</a:t>
            </a:r>
            <a:r>
              <a:rPr lang="en-US" sz="2400"/>
              <a:t> is a forest</a:t>
            </a:r>
          </a:p>
          <a:p>
            <a:pPr lvl="1"/>
            <a:r>
              <a:rPr lang="en-US" sz="2400"/>
              <a:t>Given two vertices of </a:t>
            </a:r>
            <a:r>
              <a:rPr lang="en-US" sz="2400" b="1" i="1">
                <a:latin typeface="Times New Roman" pitchFamily="18" charset="0"/>
              </a:rPr>
              <a:t>G</a:t>
            </a:r>
            <a:r>
              <a:rPr lang="en-US" sz="2400"/>
              <a:t>, find a path in </a:t>
            </a:r>
            <a:r>
              <a:rPr lang="en-US" sz="2400" b="1" i="1">
                <a:latin typeface="Times New Roman" pitchFamily="18" charset="0"/>
              </a:rPr>
              <a:t>G</a:t>
            </a:r>
            <a:r>
              <a:rPr lang="en-US" sz="2400"/>
              <a:t> between them with the minimum number of edges, or report that no such path exists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1143-EF72-40F5-9304-9F20E5BA7959}" type="slidenum">
              <a:rPr lang="en-US"/>
              <a:pPr/>
              <a:t>4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Edge Types</a:t>
            </a:r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Directed edge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ordered pair of vertices</a:t>
            </a:r>
            <a:r>
              <a:rPr lang="en-US" sz="1800">
                <a:latin typeface="Times New Roman" pitchFamily="18" charset="0"/>
              </a:rPr>
              <a:t> (</a:t>
            </a:r>
            <a:r>
              <a:rPr lang="en-US" sz="1800" b="1" i="1">
                <a:latin typeface="Times New Roman" pitchFamily="18" charset="0"/>
              </a:rPr>
              <a:t>u</a:t>
            </a:r>
            <a:r>
              <a:rPr lang="en-US" sz="1800">
                <a:latin typeface="Times New Roman" pitchFamily="18" charset="0"/>
              </a:rPr>
              <a:t>,</a:t>
            </a:r>
            <a:r>
              <a:rPr lang="en-US" sz="1800" b="1" i="1">
                <a:latin typeface="Times New Roman" pitchFamily="18" charset="0"/>
              </a:rPr>
              <a:t>v</a:t>
            </a:r>
            <a:r>
              <a:rPr lang="en-US" sz="180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first vertex </a:t>
            </a:r>
            <a:r>
              <a:rPr lang="en-US" sz="1800" b="1" i="1">
                <a:latin typeface="Times New Roman" pitchFamily="18" charset="0"/>
              </a:rPr>
              <a:t>u</a:t>
            </a:r>
            <a:r>
              <a:rPr lang="en-US" sz="1800"/>
              <a:t> is the origin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second vertex </a:t>
            </a:r>
            <a:r>
              <a:rPr lang="en-US" sz="1800" b="1" i="1">
                <a:latin typeface="Times New Roman" pitchFamily="18" charset="0"/>
              </a:rPr>
              <a:t>v</a:t>
            </a:r>
            <a:r>
              <a:rPr lang="en-US" sz="1800"/>
              <a:t> is the destination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e.g., a flight</a:t>
            </a:r>
          </a:p>
          <a:p>
            <a:pPr>
              <a:lnSpc>
                <a:spcPct val="90000"/>
              </a:lnSpc>
            </a:pPr>
            <a:r>
              <a:rPr lang="en-US" sz="2000"/>
              <a:t>Undirected edge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unordered pair of vertices</a:t>
            </a:r>
            <a:r>
              <a:rPr lang="en-US" sz="1800">
                <a:latin typeface="Times New Roman" pitchFamily="18" charset="0"/>
              </a:rPr>
              <a:t> (</a:t>
            </a:r>
            <a:r>
              <a:rPr lang="en-US" sz="1800" b="1" i="1">
                <a:latin typeface="Times New Roman" pitchFamily="18" charset="0"/>
              </a:rPr>
              <a:t>u</a:t>
            </a:r>
            <a:r>
              <a:rPr lang="en-US" sz="1800">
                <a:latin typeface="Times New Roman" pitchFamily="18" charset="0"/>
              </a:rPr>
              <a:t>,</a:t>
            </a:r>
            <a:r>
              <a:rPr lang="en-US" sz="1800" b="1" i="1">
                <a:latin typeface="Times New Roman" pitchFamily="18" charset="0"/>
              </a:rPr>
              <a:t>v</a:t>
            </a:r>
            <a:r>
              <a:rPr lang="en-US" sz="180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e.g., a flight route</a:t>
            </a:r>
            <a:endParaRPr lang="en-US" sz="18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/>
              <a:t>Directed graph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all the edges are directed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e.g., flight network</a:t>
            </a:r>
          </a:p>
          <a:p>
            <a:pPr>
              <a:lnSpc>
                <a:spcPct val="90000"/>
              </a:lnSpc>
            </a:pPr>
            <a:r>
              <a:rPr lang="en-US" sz="2000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all the edges are undirected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e.g., route network</a:t>
            </a:r>
          </a:p>
        </p:txBody>
      </p:sp>
      <p:sp>
        <p:nvSpPr>
          <p:cNvPr id="209924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209927" name="AutoShape 7"/>
          <p:cNvCxnSpPr>
            <a:cxnSpLocks noChangeShapeType="1"/>
            <a:stCxn id="209924" idx="6"/>
            <a:endCxn id="209925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flight</a:t>
            </a:r>
          </a:p>
          <a:p>
            <a:r>
              <a:rPr lang="en-US"/>
              <a:t>AA 1206</a:t>
            </a:r>
          </a:p>
        </p:txBody>
      </p:sp>
      <p:sp>
        <p:nvSpPr>
          <p:cNvPr id="209929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209930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209931" name="AutoShape 11"/>
          <p:cNvCxnSpPr>
            <a:cxnSpLocks noChangeShapeType="1"/>
            <a:stCxn id="209929" idx="6"/>
            <a:endCxn id="209930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849</a:t>
            </a:r>
          </a:p>
          <a:p>
            <a:r>
              <a:rPr lang="en-US"/>
              <a:t>miles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8432-DC9D-4983-AC70-6DFFC0608F04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F78-4F0F-4649-B57D-77C3F5174A16}" type="slidenum">
              <a:rPr lang="en-US"/>
              <a:pPr/>
              <a:t>40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vs. BFS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708525" y="3841750"/>
            <a:ext cx="3649663" cy="2130425"/>
            <a:chOff x="3116" y="2546"/>
            <a:chExt cx="2299" cy="1342"/>
          </a:xfrm>
        </p:grpSpPr>
        <p:sp>
          <p:nvSpPr>
            <p:cNvPr id="238596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97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98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99" name="Oval 7"/>
            <p:cNvSpPr>
              <a:spLocks noChangeAspect="1" noChangeArrowheads="1"/>
            </p:cNvSpPr>
            <p:nvPr/>
          </p:nvSpPr>
          <p:spPr bwMode="auto">
            <a:xfrm rot="21600000"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8600" name="Oval 8"/>
            <p:cNvSpPr>
              <a:spLocks noChangeAspect="1" noChangeArrowheads="1"/>
            </p:cNvSpPr>
            <p:nvPr/>
          </p:nvSpPr>
          <p:spPr bwMode="auto">
            <a:xfrm rot="21600000"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8601" name="Oval 9"/>
            <p:cNvSpPr>
              <a:spLocks noChangeAspect="1" noChangeArrowheads="1"/>
            </p:cNvSpPr>
            <p:nvPr/>
          </p:nvSpPr>
          <p:spPr bwMode="auto">
            <a:xfrm rot="21600000"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8602" name="Oval 10"/>
            <p:cNvSpPr>
              <a:spLocks noChangeAspect="1" noChangeArrowheads="1"/>
            </p:cNvSpPr>
            <p:nvPr/>
          </p:nvSpPr>
          <p:spPr bwMode="auto">
            <a:xfrm rot="21600000"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8603" name="AutoShape 11"/>
            <p:cNvCxnSpPr>
              <a:cxnSpLocks noChangeAspect="1" noChangeShapeType="1"/>
              <a:stCxn id="238601" idx="3"/>
              <a:endCxn id="238600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8604" name="AutoShape 12"/>
            <p:cNvCxnSpPr>
              <a:cxnSpLocks noChangeAspect="1" noChangeShapeType="1"/>
              <a:stCxn id="238602" idx="1"/>
              <a:endCxn id="238600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38605" name="AutoShape 13"/>
            <p:cNvCxnSpPr>
              <a:cxnSpLocks noChangeAspect="1" noChangeShapeType="1"/>
              <a:stCxn id="238602" idx="7"/>
              <a:endCxn id="238599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238606" name="AutoShape 14"/>
            <p:cNvCxnSpPr>
              <a:cxnSpLocks noChangeAspect="1" noChangeShapeType="1"/>
              <a:stCxn id="238601" idx="5"/>
              <a:endCxn id="238599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8607" name="AutoShape 15"/>
            <p:cNvCxnSpPr>
              <a:cxnSpLocks noChangeAspect="1" noChangeShapeType="1"/>
              <a:stCxn id="238600" idx="6"/>
              <a:endCxn id="238599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38608" name="Oval 16"/>
            <p:cNvSpPr>
              <a:spLocks noChangeAspect="1" noChangeArrowheads="1"/>
            </p:cNvSpPr>
            <p:nvPr/>
          </p:nvSpPr>
          <p:spPr bwMode="auto">
            <a:xfrm rot="21600000"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38609" name="AutoShape 17"/>
            <p:cNvCxnSpPr>
              <a:cxnSpLocks noChangeAspect="1" noChangeShapeType="1"/>
              <a:stCxn id="238614" idx="7"/>
              <a:endCxn id="238608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238610" name="AutoShape 18"/>
            <p:cNvCxnSpPr>
              <a:cxnSpLocks noChangeAspect="1" noChangeShapeType="1"/>
              <a:stCxn id="238608" idx="1"/>
              <a:endCxn id="238601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238611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12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238613" name="AutoShape 21"/>
            <p:cNvCxnSpPr>
              <a:cxnSpLocks noChangeAspect="1" noChangeShapeType="1"/>
              <a:stCxn id="238599" idx="6"/>
              <a:endCxn id="238608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38614" name="Oval 22"/>
            <p:cNvSpPr>
              <a:spLocks noChangeAspect="1" noChangeArrowheads="1"/>
            </p:cNvSpPr>
            <p:nvPr/>
          </p:nvSpPr>
          <p:spPr bwMode="auto">
            <a:xfrm rot="21600000"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38615" name="AutoShape 23"/>
            <p:cNvCxnSpPr>
              <a:cxnSpLocks noChangeAspect="1" noChangeShapeType="1"/>
              <a:stCxn id="238599" idx="5"/>
              <a:endCxn id="238614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8616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38617" name="Oval 25"/>
          <p:cNvSpPr>
            <a:spLocks noChangeAspect="1" noChangeArrowheads="1"/>
          </p:cNvSpPr>
          <p:nvPr/>
        </p:nvSpPr>
        <p:spPr bwMode="auto">
          <a:xfrm rot="21600000">
            <a:off x="2439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8618" name="Oval 26"/>
          <p:cNvSpPr>
            <a:spLocks noChangeAspect="1" noChangeArrowheads="1"/>
          </p:cNvSpPr>
          <p:nvPr/>
        </p:nvSpPr>
        <p:spPr bwMode="auto">
          <a:xfrm rot="21600000">
            <a:off x="1219200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38619" name="Oval 27"/>
          <p:cNvSpPr>
            <a:spLocks noChangeAspect="1" noChangeArrowheads="1"/>
          </p:cNvSpPr>
          <p:nvPr/>
        </p:nvSpPr>
        <p:spPr bwMode="auto">
          <a:xfrm rot="21600000">
            <a:off x="1847850" y="40830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8620" name="Oval 28"/>
          <p:cNvSpPr>
            <a:spLocks noChangeAspect="1" noChangeArrowheads="1"/>
          </p:cNvSpPr>
          <p:nvPr/>
        </p:nvSpPr>
        <p:spPr bwMode="auto">
          <a:xfrm rot="21600000">
            <a:off x="1828800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8621" name="AutoShape 29"/>
          <p:cNvCxnSpPr>
            <a:cxnSpLocks noChangeAspect="1" noChangeShapeType="1"/>
            <a:stCxn id="238619" idx="3"/>
            <a:endCxn id="238618" idx="7"/>
          </p:cNvCxnSpPr>
          <p:nvPr/>
        </p:nvCxnSpPr>
        <p:spPr bwMode="auto">
          <a:xfrm flipH="1">
            <a:off x="1531938" y="441483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38622" name="AutoShape 30"/>
          <p:cNvCxnSpPr>
            <a:cxnSpLocks noChangeAspect="1" noChangeShapeType="1"/>
            <a:stCxn id="238620" idx="1"/>
            <a:endCxn id="238618" idx="5"/>
          </p:cNvCxnSpPr>
          <p:nvPr/>
        </p:nvCxnSpPr>
        <p:spPr bwMode="auto">
          <a:xfrm flipH="1" flipV="1">
            <a:off x="1531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8623" name="AutoShape 31"/>
          <p:cNvCxnSpPr>
            <a:cxnSpLocks noChangeAspect="1" noChangeShapeType="1"/>
            <a:stCxn id="238620" idx="7"/>
            <a:endCxn id="238617" idx="3"/>
          </p:cNvCxnSpPr>
          <p:nvPr/>
        </p:nvCxnSpPr>
        <p:spPr bwMode="auto">
          <a:xfrm flipV="1">
            <a:off x="2141538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38624" name="AutoShape 32"/>
          <p:cNvCxnSpPr>
            <a:cxnSpLocks noChangeAspect="1" noChangeShapeType="1"/>
            <a:stCxn id="238619" idx="5"/>
            <a:endCxn id="238617" idx="1"/>
          </p:cNvCxnSpPr>
          <p:nvPr/>
        </p:nvCxnSpPr>
        <p:spPr bwMode="auto">
          <a:xfrm>
            <a:off x="2160588" y="441483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238625" name="AutoShape 33"/>
          <p:cNvCxnSpPr>
            <a:cxnSpLocks noChangeAspect="1" noChangeShapeType="1"/>
            <a:stCxn id="238618" idx="6"/>
            <a:endCxn id="238617" idx="2"/>
          </p:cNvCxnSpPr>
          <p:nvPr/>
        </p:nvCxnSpPr>
        <p:spPr bwMode="auto">
          <a:xfrm>
            <a:off x="1603375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38626" name="Oval 34"/>
          <p:cNvSpPr>
            <a:spLocks noChangeAspect="1" noChangeArrowheads="1"/>
          </p:cNvSpPr>
          <p:nvPr/>
        </p:nvSpPr>
        <p:spPr bwMode="auto">
          <a:xfrm rot="21600000">
            <a:off x="3662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38627" name="AutoShape 35"/>
          <p:cNvCxnSpPr>
            <a:cxnSpLocks noChangeAspect="1" noChangeShapeType="1"/>
            <a:stCxn id="238630" idx="7"/>
            <a:endCxn id="238626" idx="3"/>
          </p:cNvCxnSpPr>
          <p:nvPr/>
        </p:nvCxnSpPr>
        <p:spPr bwMode="auto">
          <a:xfrm flipV="1">
            <a:off x="3363913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38628" name="AutoShape 36"/>
          <p:cNvCxnSpPr>
            <a:cxnSpLocks noChangeAspect="1" noChangeShapeType="1"/>
            <a:stCxn id="238626" idx="1"/>
            <a:endCxn id="238619" idx="6"/>
          </p:cNvCxnSpPr>
          <p:nvPr/>
        </p:nvCxnSpPr>
        <p:spPr bwMode="auto">
          <a:xfrm flipH="1" flipV="1">
            <a:off x="2232025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8629" name="AutoShape 37"/>
          <p:cNvCxnSpPr>
            <a:cxnSpLocks noChangeAspect="1" noChangeShapeType="1"/>
            <a:stCxn id="238617" idx="6"/>
            <a:endCxn id="238626" idx="2"/>
          </p:cNvCxnSpPr>
          <p:nvPr/>
        </p:nvCxnSpPr>
        <p:spPr bwMode="auto">
          <a:xfrm>
            <a:off x="2824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38630" name="Oval 38"/>
          <p:cNvSpPr>
            <a:spLocks noChangeAspect="1" noChangeArrowheads="1"/>
          </p:cNvSpPr>
          <p:nvPr/>
        </p:nvSpPr>
        <p:spPr bwMode="auto">
          <a:xfrm rot="21600000">
            <a:off x="3051175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38631" name="AutoShape 39"/>
          <p:cNvCxnSpPr>
            <a:cxnSpLocks noChangeAspect="1" noChangeShapeType="1"/>
            <a:stCxn id="238617" idx="5"/>
            <a:endCxn id="238630" idx="1"/>
          </p:cNvCxnSpPr>
          <p:nvPr/>
        </p:nvCxnSpPr>
        <p:spPr bwMode="auto">
          <a:xfrm>
            <a:off x="2752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</p:spPr>
      </p:cxnSp>
      <p:sp>
        <p:nvSpPr>
          <p:cNvPr id="238635" name="Text Box 43"/>
          <p:cNvSpPr txBox="1">
            <a:spLocks noChangeArrowheads="1"/>
          </p:cNvSpPr>
          <p:nvPr/>
        </p:nvSpPr>
        <p:spPr bwMode="auto">
          <a:xfrm>
            <a:off x="1828800" y="5972175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DFS</a:t>
            </a:r>
          </a:p>
        </p:txBody>
      </p:sp>
      <p:sp>
        <p:nvSpPr>
          <p:cNvPr id="238636" name="Text Box 44"/>
          <p:cNvSpPr txBox="1">
            <a:spLocks noChangeArrowheads="1"/>
          </p:cNvSpPr>
          <p:nvPr/>
        </p:nvSpPr>
        <p:spPr bwMode="auto">
          <a:xfrm>
            <a:off x="5738813" y="5972175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/>
        </p:nvGraphicFramePr>
        <p:xfrm>
          <a:off x="1828800" y="1671638"/>
          <a:ext cx="5203825" cy="2139315"/>
        </p:xfrm>
        <a:graphic>
          <a:graphicData uri="http://schemas.openxmlformats.org/drawingml/2006/table">
            <a:tbl>
              <a:tblPr/>
              <a:tblGrid>
                <a:gridCol w="3489325"/>
                <a:gridCol w="874713"/>
                <a:gridCol w="839787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Biconnected components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2971-DA9E-4B6F-823B-396553FEA41F}" type="datetime8">
              <a:rPr lang="en-US"/>
              <a:pPr/>
              <a:t>11/25/2008 1:53 PM</a:t>
            </a:fld>
            <a:endParaRPr lang="en-US"/>
          </a:p>
        </p:txBody>
      </p:sp>
      <p:sp>
        <p:nvSpPr>
          <p:cNvPr id="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319-4A32-4699-90C0-466EB9BED4D0}" type="slidenum">
              <a:rPr lang="en-US"/>
              <a:pPr/>
              <a:t>41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vs. BFS (cont.)</a:t>
            </a:r>
          </a:p>
        </p:txBody>
      </p:sp>
      <p:sp>
        <p:nvSpPr>
          <p:cNvPr id="239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2117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Back edge</a:t>
            </a: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v,w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lvl="1"/>
            <a:r>
              <a:rPr lang="en-US" sz="2000" b="1" i="1">
                <a:latin typeface="Times New Roman" pitchFamily="18" charset="0"/>
              </a:rPr>
              <a:t>w</a:t>
            </a:r>
            <a:r>
              <a:rPr lang="en-US" sz="2000"/>
              <a:t> is an ancestor of </a:t>
            </a:r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/>
              <a:t> in the tree of discovery edges</a:t>
            </a:r>
          </a:p>
        </p:txBody>
      </p:sp>
      <p:sp>
        <p:nvSpPr>
          <p:cNvPr id="23962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1933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Cross edge</a:t>
            </a: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v,w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lvl="1"/>
            <a:r>
              <a:rPr lang="en-US" sz="2000" b="1" i="1">
                <a:latin typeface="Times New Roman" pitchFamily="18" charset="0"/>
              </a:rPr>
              <a:t>w</a:t>
            </a:r>
            <a:r>
              <a:rPr lang="en-US" sz="2000"/>
              <a:t> is in the same level as </a:t>
            </a:r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/>
              <a:t> or in the next level in the tree of discovery edges</a:t>
            </a:r>
          </a:p>
          <a:p>
            <a:pPr lvl="1"/>
            <a:endParaRPr lang="en-US" sz="20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08525" y="3657600"/>
            <a:ext cx="3649663" cy="2130425"/>
            <a:chOff x="3116" y="2546"/>
            <a:chExt cx="2299" cy="1342"/>
          </a:xfrm>
        </p:grpSpPr>
        <p:sp>
          <p:nvSpPr>
            <p:cNvPr id="239622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3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4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5" name="Oval 9"/>
            <p:cNvSpPr>
              <a:spLocks noChangeAspect="1" noChangeArrowheads="1"/>
            </p:cNvSpPr>
            <p:nvPr/>
          </p:nvSpPr>
          <p:spPr bwMode="auto">
            <a:xfrm rot="21600000"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9626" name="Oval 10"/>
            <p:cNvSpPr>
              <a:spLocks noChangeAspect="1" noChangeArrowheads="1"/>
            </p:cNvSpPr>
            <p:nvPr/>
          </p:nvSpPr>
          <p:spPr bwMode="auto">
            <a:xfrm rot="21600000"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9627" name="Oval 11"/>
            <p:cNvSpPr>
              <a:spLocks noChangeAspect="1" noChangeArrowheads="1"/>
            </p:cNvSpPr>
            <p:nvPr/>
          </p:nvSpPr>
          <p:spPr bwMode="auto">
            <a:xfrm rot="21600000"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9628" name="Oval 12"/>
            <p:cNvSpPr>
              <a:spLocks noChangeAspect="1" noChangeArrowheads="1"/>
            </p:cNvSpPr>
            <p:nvPr/>
          </p:nvSpPr>
          <p:spPr bwMode="auto">
            <a:xfrm rot="21600000"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9629" name="AutoShape 13"/>
            <p:cNvCxnSpPr>
              <a:cxnSpLocks noChangeAspect="1" noChangeShapeType="1"/>
              <a:stCxn id="239627" idx="3"/>
              <a:endCxn id="239626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9630" name="AutoShape 14"/>
            <p:cNvCxnSpPr>
              <a:cxnSpLocks noChangeAspect="1" noChangeShapeType="1"/>
              <a:stCxn id="239628" idx="1"/>
              <a:endCxn id="239626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39631" name="AutoShape 15"/>
            <p:cNvCxnSpPr>
              <a:cxnSpLocks noChangeAspect="1" noChangeShapeType="1"/>
              <a:stCxn id="239628" idx="7"/>
              <a:endCxn id="239625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239632" name="AutoShape 16"/>
            <p:cNvCxnSpPr>
              <a:cxnSpLocks noChangeAspect="1" noChangeShapeType="1"/>
              <a:stCxn id="239627" idx="5"/>
              <a:endCxn id="239625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9633" name="AutoShape 17"/>
            <p:cNvCxnSpPr>
              <a:cxnSpLocks noChangeAspect="1" noChangeShapeType="1"/>
              <a:stCxn id="239626" idx="6"/>
              <a:endCxn id="239625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39634" name="Oval 18"/>
            <p:cNvSpPr>
              <a:spLocks noChangeAspect="1" noChangeArrowheads="1"/>
            </p:cNvSpPr>
            <p:nvPr/>
          </p:nvSpPr>
          <p:spPr bwMode="auto">
            <a:xfrm rot="21600000"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39635" name="AutoShape 19"/>
            <p:cNvCxnSpPr>
              <a:cxnSpLocks noChangeAspect="1" noChangeShapeType="1"/>
              <a:stCxn id="239640" idx="7"/>
              <a:endCxn id="239634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239636" name="AutoShape 20"/>
            <p:cNvCxnSpPr>
              <a:cxnSpLocks noChangeAspect="1" noChangeShapeType="1"/>
              <a:stCxn id="239634" idx="1"/>
              <a:endCxn id="239627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239637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638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239639" name="AutoShape 23"/>
            <p:cNvCxnSpPr>
              <a:cxnSpLocks noChangeAspect="1" noChangeShapeType="1"/>
              <a:stCxn id="239625" idx="6"/>
              <a:endCxn id="239634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39640" name="Oval 24"/>
            <p:cNvSpPr>
              <a:spLocks noChangeAspect="1" noChangeArrowheads="1"/>
            </p:cNvSpPr>
            <p:nvPr/>
          </p:nvSpPr>
          <p:spPr bwMode="auto">
            <a:xfrm rot="21600000"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39641" name="AutoShape 25"/>
            <p:cNvCxnSpPr>
              <a:cxnSpLocks noChangeAspect="1" noChangeShapeType="1"/>
              <a:stCxn id="239625" idx="5"/>
              <a:endCxn id="239640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9642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39644" name="Oval 28"/>
          <p:cNvSpPr>
            <a:spLocks noChangeAspect="1" noChangeArrowheads="1"/>
          </p:cNvSpPr>
          <p:nvPr/>
        </p:nvSpPr>
        <p:spPr bwMode="auto">
          <a:xfrm rot="21600000">
            <a:off x="2439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9645" name="Oval 29"/>
          <p:cNvSpPr>
            <a:spLocks noChangeAspect="1" noChangeArrowheads="1"/>
          </p:cNvSpPr>
          <p:nvPr/>
        </p:nvSpPr>
        <p:spPr bwMode="auto">
          <a:xfrm rot="21600000">
            <a:off x="1219200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39646" name="Oval 30"/>
          <p:cNvSpPr>
            <a:spLocks noChangeAspect="1" noChangeArrowheads="1"/>
          </p:cNvSpPr>
          <p:nvPr/>
        </p:nvSpPr>
        <p:spPr bwMode="auto">
          <a:xfrm rot="21600000">
            <a:off x="1847850" y="38989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9647" name="Oval 31"/>
          <p:cNvSpPr>
            <a:spLocks noChangeAspect="1" noChangeArrowheads="1"/>
          </p:cNvSpPr>
          <p:nvPr/>
        </p:nvSpPr>
        <p:spPr bwMode="auto">
          <a:xfrm rot="21600000">
            <a:off x="1828800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9648" name="AutoShape 32"/>
          <p:cNvCxnSpPr>
            <a:cxnSpLocks noChangeAspect="1" noChangeShapeType="1"/>
            <a:stCxn id="239646" idx="3"/>
            <a:endCxn id="239645" idx="7"/>
          </p:cNvCxnSpPr>
          <p:nvPr/>
        </p:nvCxnSpPr>
        <p:spPr bwMode="auto">
          <a:xfrm flipH="1">
            <a:off x="1531938" y="423068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39649" name="AutoShape 33"/>
          <p:cNvCxnSpPr>
            <a:cxnSpLocks noChangeAspect="1" noChangeShapeType="1"/>
            <a:stCxn id="239647" idx="1"/>
            <a:endCxn id="239645" idx="5"/>
          </p:cNvCxnSpPr>
          <p:nvPr/>
        </p:nvCxnSpPr>
        <p:spPr bwMode="auto">
          <a:xfrm flipH="1" flipV="1">
            <a:off x="1531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9650" name="AutoShape 34"/>
          <p:cNvCxnSpPr>
            <a:cxnSpLocks noChangeAspect="1" noChangeShapeType="1"/>
            <a:stCxn id="239647" idx="7"/>
            <a:endCxn id="239644" idx="3"/>
          </p:cNvCxnSpPr>
          <p:nvPr/>
        </p:nvCxnSpPr>
        <p:spPr bwMode="auto">
          <a:xfrm flipV="1">
            <a:off x="2141538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39651" name="AutoShape 35"/>
          <p:cNvCxnSpPr>
            <a:cxnSpLocks noChangeAspect="1" noChangeShapeType="1"/>
            <a:stCxn id="239646" idx="5"/>
            <a:endCxn id="239644" idx="1"/>
          </p:cNvCxnSpPr>
          <p:nvPr/>
        </p:nvCxnSpPr>
        <p:spPr bwMode="auto">
          <a:xfrm>
            <a:off x="2160588" y="423068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239652" name="AutoShape 36"/>
          <p:cNvCxnSpPr>
            <a:cxnSpLocks noChangeAspect="1" noChangeShapeType="1"/>
            <a:stCxn id="239645" idx="6"/>
            <a:endCxn id="239644" idx="2"/>
          </p:cNvCxnSpPr>
          <p:nvPr/>
        </p:nvCxnSpPr>
        <p:spPr bwMode="auto">
          <a:xfrm>
            <a:off x="1603375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39653" name="Oval 37"/>
          <p:cNvSpPr>
            <a:spLocks noChangeAspect="1" noChangeArrowheads="1"/>
          </p:cNvSpPr>
          <p:nvPr/>
        </p:nvSpPr>
        <p:spPr bwMode="auto">
          <a:xfrm rot="21600000">
            <a:off x="3662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39654" name="AutoShape 38"/>
          <p:cNvCxnSpPr>
            <a:cxnSpLocks noChangeAspect="1" noChangeShapeType="1"/>
            <a:stCxn id="239657" idx="7"/>
            <a:endCxn id="239653" idx="3"/>
          </p:cNvCxnSpPr>
          <p:nvPr/>
        </p:nvCxnSpPr>
        <p:spPr bwMode="auto">
          <a:xfrm flipV="1">
            <a:off x="3363913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39655" name="AutoShape 39"/>
          <p:cNvCxnSpPr>
            <a:cxnSpLocks noChangeAspect="1" noChangeShapeType="1"/>
            <a:stCxn id="239653" idx="1"/>
            <a:endCxn id="239646" idx="6"/>
          </p:cNvCxnSpPr>
          <p:nvPr/>
        </p:nvCxnSpPr>
        <p:spPr bwMode="auto">
          <a:xfrm flipH="1" flipV="1">
            <a:off x="2232025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9656" name="AutoShape 40"/>
          <p:cNvCxnSpPr>
            <a:cxnSpLocks noChangeAspect="1" noChangeShapeType="1"/>
            <a:stCxn id="239644" idx="6"/>
            <a:endCxn id="239653" idx="2"/>
          </p:cNvCxnSpPr>
          <p:nvPr/>
        </p:nvCxnSpPr>
        <p:spPr bwMode="auto">
          <a:xfrm>
            <a:off x="2824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39657" name="Oval 41"/>
          <p:cNvSpPr>
            <a:spLocks noChangeAspect="1" noChangeArrowheads="1"/>
          </p:cNvSpPr>
          <p:nvPr/>
        </p:nvSpPr>
        <p:spPr bwMode="auto">
          <a:xfrm rot="21600000">
            <a:off x="3051175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39658" name="AutoShape 42"/>
          <p:cNvCxnSpPr>
            <a:cxnSpLocks noChangeAspect="1" noChangeShapeType="1"/>
            <a:stCxn id="239644" idx="5"/>
            <a:endCxn id="239657" idx="1"/>
          </p:cNvCxnSpPr>
          <p:nvPr/>
        </p:nvCxnSpPr>
        <p:spPr bwMode="auto">
          <a:xfrm>
            <a:off x="2752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</p:spPr>
      </p:cxnSp>
      <p:sp>
        <p:nvSpPr>
          <p:cNvPr id="239659" name="Text Box 43"/>
          <p:cNvSpPr txBox="1">
            <a:spLocks noChangeArrowheads="1"/>
          </p:cNvSpPr>
          <p:nvPr/>
        </p:nvSpPr>
        <p:spPr bwMode="auto">
          <a:xfrm>
            <a:off x="1828800" y="5788025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DFS</a:t>
            </a:r>
          </a:p>
        </p:txBody>
      </p:sp>
      <p:sp>
        <p:nvSpPr>
          <p:cNvPr id="239660" name="Text Box 44"/>
          <p:cNvSpPr txBox="1">
            <a:spLocks noChangeArrowheads="1"/>
          </p:cNvSpPr>
          <p:nvPr/>
        </p:nvSpPr>
        <p:spPr bwMode="auto">
          <a:xfrm>
            <a:off x="5738813" y="5788025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390-F236-4D67-94B5-E65371FAD248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204804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p:oleObj spid="_x0000_s204804" name="VISIO" r:id="rId3" imgW="10086840" imgH="7005960" progId="">
              <p:embed/>
            </p:oleObj>
          </a:graphicData>
        </a:graphic>
      </p:graphicFrame>
      <p:sp>
        <p:nvSpPr>
          <p:cNvPr id="2048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04803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r>
              <a:rPr lang="en-US" sz="2400"/>
              <a:t>Electronic circuits</a:t>
            </a:r>
          </a:p>
          <a:p>
            <a:pPr lvl="1"/>
            <a:r>
              <a:rPr lang="en-US" sz="2000"/>
              <a:t>Printed circuit board</a:t>
            </a:r>
          </a:p>
          <a:p>
            <a:pPr lvl="1"/>
            <a:r>
              <a:rPr lang="en-US" sz="2000"/>
              <a:t>Integrated circuit</a:t>
            </a:r>
          </a:p>
          <a:p>
            <a:r>
              <a:rPr lang="en-US" sz="2400"/>
              <a:t>Transportation networks</a:t>
            </a:r>
          </a:p>
          <a:p>
            <a:pPr lvl="1"/>
            <a:r>
              <a:rPr lang="en-US" sz="2000"/>
              <a:t>Highway network</a:t>
            </a:r>
          </a:p>
          <a:p>
            <a:pPr lvl="1"/>
            <a:r>
              <a:rPr lang="en-US" sz="2000"/>
              <a:t>Flight network</a:t>
            </a:r>
          </a:p>
          <a:p>
            <a:r>
              <a:rPr lang="en-US" sz="2400"/>
              <a:t>Computer networks</a:t>
            </a:r>
          </a:p>
          <a:p>
            <a:pPr lvl="1"/>
            <a:r>
              <a:rPr lang="en-US" sz="2000"/>
              <a:t>Local area network</a:t>
            </a:r>
          </a:p>
          <a:p>
            <a:pPr lvl="1"/>
            <a:r>
              <a:rPr lang="en-US" sz="2000"/>
              <a:t>Internet</a:t>
            </a:r>
          </a:p>
          <a:p>
            <a:pPr lvl="1"/>
            <a:r>
              <a:rPr lang="en-US" sz="2000"/>
              <a:t>Web</a:t>
            </a:r>
          </a:p>
          <a:p>
            <a:r>
              <a:rPr lang="en-US" sz="2400"/>
              <a:t>Databases</a:t>
            </a:r>
          </a:p>
          <a:p>
            <a:pPr lvl="1"/>
            <a:r>
              <a:rPr lang="en-US" sz="2000"/>
              <a:t>Entity-relationship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6F1A-C33E-42BD-B85F-CBDB011FDB5F}" type="slidenum">
              <a:rPr lang="en-US"/>
              <a:pPr/>
              <a:t>6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205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048125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End vertices (or endpoints) of an edge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 and V are the endpoints of a</a:t>
            </a:r>
          </a:p>
          <a:p>
            <a:pPr>
              <a:lnSpc>
                <a:spcPct val="90000"/>
              </a:lnSpc>
            </a:pPr>
            <a:r>
              <a:rPr lang="en-US" sz="2000"/>
              <a:t>Edges incident on a vertex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a, d, and b are incident on V</a:t>
            </a:r>
          </a:p>
          <a:p>
            <a:pPr>
              <a:lnSpc>
                <a:spcPct val="90000"/>
              </a:lnSpc>
            </a:pPr>
            <a:r>
              <a:rPr lang="en-US" sz="2000"/>
              <a:t>Adjacent vertices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 and V are adjacent</a:t>
            </a:r>
          </a:p>
          <a:p>
            <a:pPr>
              <a:lnSpc>
                <a:spcPct val="90000"/>
              </a:lnSpc>
            </a:pPr>
            <a:r>
              <a:rPr lang="en-US" sz="2000"/>
              <a:t>Degree of a vertex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X has degree 5 </a:t>
            </a:r>
          </a:p>
          <a:p>
            <a:pPr>
              <a:lnSpc>
                <a:spcPct val="90000"/>
              </a:lnSpc>
            </a:pPr>
            <a:r>
              <a:rPr lang="en-US" sz="2000"/>
              <a:t>Parallel edges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 and i are parallel edges</a:t>
            </a:r>
          </a:p>
          <a:p>
            <a:pPr>
              <a:lnSpc>
                <a:spcPct val="90000"/>
              </a:lnSpc>
            </a:pPr>
            <a:r>
              <a:rPr lang="en-US" sz="2000"/>
              <a:t>Self-loop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j is a self-loop</a:t>
            </a:r>
          </a:p>
        </p:txBody>
      </p:sp>
      <p:grpSp>
        <p:nvGrpSpPr>
          <p:cNvPr id="205856" name="Group 32"/>
          <p:cNvGrpSpPr>
            <a:grpSpLocks/>
          </p:cNvGrpSpPr>
          <p:nvPr/>
        </p:nvGrpSpPr>
        <p:grpSpPr bwMode="auto">
          <a:xfrm rot="21600000"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05833" name="AutoShape 9"/>
            <p:cNvCxnSpPr>
              <a:cxnSpLocks noChangeShapeType="1"/>
              <a:stCxn id="205830" idx="3"/>
              <a:endCxn id="205829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4" name="AutoShape 10"/>
            <p:cNvCxnSpPr>
              <a:cxnSpLocks noChangeShapeType="1"/>
              <a:stCxn id="205831" idx="1"/>
              <a:endCxn id="205829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5" name="AutoShape 11"/>
            <p:cNvCxnSpPr>
              <a:cxnSpLocks noChangeShapeType="1"/>
              <a:stCxn id="205831" idx="7"/>
              <a:endCxn id="205828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7" name="AutoShape 13"/>
            <p:cNvCxnSpPr>
              <a:cxnSpLocks noChangeShapeType="1"/>
              <a:stCxn id="205830" idx="5"/>
              <a:endCxn id="205828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8" name="AutoShape 14"/>
            <p:cNvCxnSpPr>
              <a:cxnSpLocks noChangeShapeType="1"/>
              <a:stCxn id="205830" idx="4"/>
              <a:endCxn id="205831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05839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05840" name="AutoShape 16"/>
            <p:cNvCxnSpPr>
              <a:cxnSpLocks noChangeShapeType="1"/>
              <a:stCxn id="205831" idx="5"/>
              <a:endCxn id="205839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1" name="AutoShape 17"/>
            <p:cNvCxnSpPr>
              <a:cxnSpLocks noChangeShapeType="1"/>
              <a:stCxn id="205828" idx="4"/>
              <a:endCxn id="205839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05842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05843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05844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5845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05847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5848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205849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205850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cxnSp>
          <p:nvCxnSpPr>
            <p:cNvPr id="205853" name="AutoShape 29"/>
            <p:cNvCxnSpPr>
              <a:cxnSpLocks noChangeShapeType="1"/>
              <a:stCxn id="205828" idx="5"/>
              <a:endCxn id="205832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4" name="AutoShape 30"/>
            <p:cNvCxnSpPr>
              <a:cxnSpLocks noChangeShapeType="1"/>
              <a:stCxn id="205828" idx="7"/>
              <a:endCxn id="205832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5" name="AutoShape 31"/>
            <p:cNvCxnSpPr>
              <a:cxnSpLocks noChangeShapeType="1"/>
              <a:stCxn id="205832" idx="5"/>
              <a:endCxn id="205832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91F2-5B27-45F1-82A6-59B371B53712}" type="slidenum">
              <a:rPr lang="en-US"/>
              <a:pPr/>
              <a:t>7</a:t>
            </a:fld>
            <a:endParaRPr lang="en-US"/>
          </a:p>
        </p:txBody>
      </p:sp>
      <p:sp>
        <p:nvSpPr>
          <p:cNvPr id="206878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/>
            <a:ahLst/>
            <a:cxnLst>
              <a:cxn ang="0">
                <a:pos x="468" y="0"/>
              </a:cxn>
              <a:cxn ang="0">
                <a:pos x="516" y="852"/>
              </a:cxn>
              <a:cxn ang="0">
                <a:pos x="930" y="1296"/>
              </a:cxn>
              <a:cxn ang="0">
                <a:pos x="870" y="504"/>
              </a:cxn>
              <a:cxn ang="0">
                <a:pos x="438" y="804"/>
              </a:cxn>
              <a:cxn ang="0">
                <a:pos x="0" y="480"/>
              </a:cxn>
            </a:cxnLst>
            <a:rect l="0" t="0" r="r" b="b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P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6876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2" y="396"/>
              </a:cxn>
              <a:cxn ang="0">
                <a:pos x="1032" y="408"/>
              </a:cxn>
            </a:cxnLst>
            <a:rect l="0" t="0" r="r" b="b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(cont.)</a:t>
            </a:r>
          </a:p>
        </p:txBody>
      </p:sp>
      <p:sp>
        <p:nvSpPr>
          <p:cNvPr id="20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2672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Path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sequence of alternating vertices and edges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begins with a vertex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ends with a vertex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edge is preceded and followed by its endpoints</a:t>
            </a:r>
          </a:p>
          <a:p>
            <a:pPr>
              <a:lnSpc>
                <a:spcPct val="90000"/>
              </a:lnSpc>
            </a:pPr>
            <a:r>
              <a:rPr lang="en-US" sz="2000"/>
              <a:t>Simple path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path such that all its vertices and edges are distinct</a:t>
            </a:r>
          </a:p>
          <a:p>
            <a:pPr>
              <a:lnSpc>
                <a:spcPct val="90000"/>
              </a:lnSpc>
            </a:pPr>
            <a:r>
              <a:rPr lang="en-US" sz="200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</a:rPr>
              <a:t>P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  <a:r>
              <a:rPr lang="en-US" sz="1800">
                <a:solidFill>
                  <a:schemeClr val="tx2"/>
                </a:solidFill>
              </a:rPr>
              <a:t>=(V,b,X,h,Z)</a:t>
            </a:r>
            <a:r>
              <a:rPr lang="en-US" sz="1800"/>
              <a:t> is a simple path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accent2"/>
                </a:solidFill>
              </a:rPr>
              <a:t>P</a:t>
            </a:r>
            <a:r>
              <a:rPr lang="en-US" sz="1800" baseline="-25000">
                <a:solidFill>
                  <a:schemeClr val="accent2"/>
                </a:solidFill>
              </a:rPr>
              <a:t>2</a:t>
            </a:r>
            <a:r>
              <a:rPr lang="en-US" sz="1800">
                <a:solidFill>
                  <a:schemeClr val="accent2"/>
                </a:solidFill>
              </a:rPr>
              <a:t>=(U,c,W,e,X,g,Y,f,W,d,V)</a:t>
            </a:r>
            <a:r>
              <a:rPr lang="en-US" sz="1800"/>
              <a:t> is a path that is not simple</a:t>
            </a:r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06853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06854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06855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06857" name="AutoShape 9"/>
          <p:cNvCxnSpPr>
            <a:cxnSpLocks noChangeShapeType="1"/>
            <a:stCxn id="206854" idx="3"/>
            <a:endCxn id="206853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6858" name="AutoShape 10"/>
          <p:cNvCxnSpPr>
            <a:cxnSpLocks noChangeShapeType="1"/>
            <a:stCxn id="206855" idx="1"/>
            <a:endCxn id="206853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6859" name="AutoShape 11"/>
          <p:cNvCxnSpPr>
            <a:cxnSpLocks noChangeShapeType="1"/>
            <a:stCxn id="206855" idx="7"/>
            <a:endCxn id="206852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6860" name="AutoShape 12"/>
          <p:cNvCxnSpPr>
            <a:cxnSpLocks noChangeShapeType="1"/>
            <a:stCxn id="206852" idx="6"/>
            <a:endCxn id="206856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6861" name="AutoShape 13"/>
          <p:cNvCxnSpPr>
            <a:cxnSpLocks noChangeShapeType="1"/>
            <a:stCxn id="206854" idx="5"/>
            <a:endCxn id="206852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6862" name="AutoShape 14"/>
          <p:cNvCxnSpPr>
            <a:cxnSpLocks noChangeShapeType="1"/>
            <a:stCxn id="206854" idx="4"/>
            <a:endCxn id="206855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6863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06864" name="AutoShape 16"/>
          <p:cNvCxnSpPr>
            <a:cxnSpLocks noChangeShapeType="1"/>
            <a:stCxn id="206855" idx="5"/>
            <a:endCxn id="206863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6865" name="AutoShape 17"/>
          <p:cNvCxnSpPr>
            <a:cxnSpLocks noChangeShapeType="1"/>
            <a:stCxn id="206852" idx="4"/>
            <a:endCxn id="206863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6869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06871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06872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206873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06879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8F3-5BCF-4822-ABDE-2A9D3E9C8170}" type="slidenum">
              <a:rPr lang="en-US"/>
              <a:pPr/>
              <a:t>8</a:t>
            </a:fld>
            <a:endParaRPr lang="en-US"/>
          </a:p>
        </p:txBody>
      </p:sp>
      <p:sp>
        <p:nvSpPr>
          <p:cNvPr id="207878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/>
            <a:ahLst/>
            <a:cxnLst>
              <a:cxn ang="0">
                <a:pos x="762" y="36"/>
              </a:cxn>
              <a:cxn ang="0">
                <a:pos x="1218" y="522"/>
              </a:cxn>
              <a:cxn ang="0">
                <a:pos x="1176" y="1668"/>
              </a:cxn>
              <a:cxn ang="0">
                <a:pos x="24" y="504"/>
              </a:cxn>
              <a:cxn ang="0">
                <a:pos x="456" y="0"/>
              </a:cxn>
            </a:cxnLst>
            <a:rect l="0" t="0" r="r" b="b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(cont.)</a:t>
            </a:r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r>
              <a:rPr lang="en-US" sz="2000"/>
              <a:t>Cycle</a:t>
            </a:r>
          </a:p>
          <a:p>
            <a:pPr lvl="1"/>
            <a:r>
              <a:rPr lang="en-US" sz="1800"/>
              <a:t>circular sequence of alternating vertices and edges </a:t>
            </a:r>
          </a:p>
          <a:p>
            <a:pPr lvl="1"/>
            <a:r>
              <a:rPr lang="en-US" sz="1800"/>
              <a:t>each edge is preceded and followed by its endpoints</a:t>
            </a:r>
          </a:p>
          <a:p>
            <a:r>
              <a:rPr lang="en-US" sz="2000"/>
              <a:t>Simple cycle</a:t>
            </a:r>
          </a:p>
          <a:p>
            <a:pPr lvl="1"/>
            <a:r>
              <a:rPr lang="en-US" sz="1800"/>
              <a:t>cycle such that all its vertices and edges are distinct</a:t>
            </a:r>
          </a:p>
          <a:p>
            <a:r>
              <a:rPr lang="en-US" sz="2000"/>
              <a:t>Examples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C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  <a:r>
              <a:rPr lang="en-US" sz="1800">
                <a:solidFill>
                  <a:schemeClr val="tx2"/>
                </a:solidFill>
              </a:rPr>
              <a:t>=(V,b,X,g,Y,f,W,c,U,a,</a:t>
            </a:r>
            <a:r>
              <a:rPr lang="en-US" sz="1800">
                <a:solidFill>
                  <a:schemeClr val="tx2"/>
                </a:solidFill>
                <a:sym typeface="Symbol" pitchFamily="18" charset="2"/>
              </a:rPr>
              <a:t></a:t>
            </a:r>
            <a:r>
              <a:rPr lang="en-US" sz="1800">
                <a:solidFill>
                  <a:schemeClr val="tx2"/>
                </a:solidFill>
              </a:rPr>
              <a:t>)</a:t>
            </a:r>
            <a:r>
              <a:rPr lang="en-US" sz="1800"/>
              <a:t> is a simple cycle</a:t>
            </a:r>
          </a:p>
          <a:p>
            <a:pPr lvl="1"/>
            <a:r>
              <a:rPr lang="en-US" sz="1800">
                <a:solidFill>
                  <a:schemeClr val="accent2"/>
                </a:solidFill>
              </a:rPr>
              <a:t>C</a:t>
            </a:r>
            <a:r>
              <a:rPr lang="en-US" sz="1800" baseline="-25000">
                <a:solidFill>
                  <a:schemeClr val="accent2"/>
                </a:solidFill>
              </a:rPr>
              <a:t>2</a:t>
            </a:r>
            <a:r>
              <a:rPr lang="en-US" sz="1800">
                <a:solidFill>
                  <a:schemeClr val="accent2"/>
                </a:solidFill>
              </a:rPr>
              <a:t>=(U,c,W,e,X,g,Y,f,W,d,V,a,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</a:t>
            </a:r>
            <a:r>
              <a:rPr lang="en-US" sz="1800">
                <a:solidFill>
                  <a:schemeClr val="accent2"/>
                </a:solidFill>
              </a:rPr>
              <a:t>)</a:t>
            </a:r>
            <a:r>
              <a:rPr lang="en-US" sz="1800"/>
              <a:t> is a cycle that is not simple</a:t>
            </a:r>
          </a:p>
        </p:txBody>
      </p:sp>
      <p:sp>
        <p:nvSpPr>
          <p:cNvPr id="207876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/>
            <a:ahLst/>
            <a:cxnLst>
              <a:cxn ang="0">
                <a:pos x="6" y="389"/>
              </a:cxn>
              <a:cxn ang="0">
                <a:pos x="444" y="95"/>
              </a:cxn>
              <a:cxn ang="0">
                <a:pos x="516" y="959"/>
              </a:cxn>
              <a:cxn ang="0">
                <a:pos x="930" y="1403"/>
              </a:cxn>
              <a:cxn ang="0">
                <a:pos x="870" y="611"/>
              </a:cxn>
              <a:cxn ang="0">
                <a:pos x="438" y="911"/>
              </a:cxn>
              <a:cxn ang="0">
                <a:pos x="0" y="587"/>
              </a:cxn>
            </a:cxnLst>
            <a:rect l="0" t="0" r="r" b="b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07884" name="AutoShape 12"/>
          <p:cNvCxnSpPr>
            <a:cxnSpLocks noChangeShapeType="1"/>
            <a:stCxn id="207881" idx="3"/>
            <a:endCxn id="207880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7885" name="AutoShape 13"/>
          <p:cNvCxnSpPr>
            <a:cxnSpLocks noChangeShapeType="1"/>
            <a:stCxn id="207882" idx="1"/>
            <a:endCxn id="207880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7886" name="AutoShape 14"/>
          <p:cNvCxnSpPr>
            <a:cxnSpLocks noChangeShapeType="1"/>
            <a:stCxn id="207882" idx="7"/>
            <a:endCxn id="207879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7887" name="AutoShape 15"/>
          <p:cNvCxnSpPr>
            <a:cxnSpLocks noChangeShapeType="1"/>
            <a:stCxn id="207879" idx="6"/>
            <a:endCxn id="207883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7888" name="AutoShape 16"/>
          <p:cNvCxnSpPr>
            <a:cxnSpLocks noChangeShapeType="1"/>
            <a:stCxn id="207881" idx="5"/>
            <a:endCxn id="207879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7889" name="AutoShape 17"/>
          <p:cNvCxnSpPr>
            <a:cxnSpLocks noChangeShapeType="1"/>
            <a:stCxn id="207881" idx="4"/>
            <a:endCxn id="207882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7890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07891" name="AutoShape 19"/>
          <p:cNvCxnSpPr>
            <a:cxnSpLocks noChangeShapeType="1"/>
            <a:stCxn id="207882" idx="5"/>
            <a:endCxn id="207890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7892" name="AutoShape 20"/>
          <p:cNvCxnSpPr>
            <a:cxnSpLocks noChangeShapeType="1"/>
            <a:stCxn id="207879" idx="4"/>
            <a:endCxn id="207890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7896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8B0B-B51D-4EAE-9509-BFD7BD68AC44}" type="slidenum">
              <a:rPr lang="en-US"/>
              <a:pPr/>
              <a:t>9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1600200"/>
            <a:ext cx="3733800" cy="1600200"/>
          </a:xfrm>
        </p:spPr>
        <p:txBody>
          <a:bodyPr/>
          <a:lstStyle/>
          <a:p>
            <a:pPr marL="114300" indent="-114300">
              <a:buFont typeface="Wingdings" pitchFamily="2" charset="2"/>
              <a:buNone/>
            </a:pPr>
            <a:r>
              <a:rPr lang="en-US" sz="2400"/>
              <a:t>Notation</a:t>
            </a:r>
          </a:p>
          <a:p>
            <a:pPr marL="1371600" lvl="1" indent="-914400">
              <a:buFont typeface="Wingdings" pitchFamily="2" charset="2"/>
              <a:buNone/>
            </a:pPr>
            <a:r>
              <a:rPr lang="en-US" sz="2000" b="1" i="1">
                <a:latin typeface="Times New Roman" pitchFamily="18" charset="0"/>
              </a:rPr>
              <a:t>   n	</a:t>
            </a:r>
            <a:r>
              <a:rPr lang="en-US" sz="2000"/>
              <a:t>number of vertices</a:t>
            </a:r>
          </a:p>
          <a:p>
            <a:pPr marL="1371600" lvl="1" indent="-914400">
              <a:buFont typeface="Wingdings" pitchFamily="2" charset="2"/>
              <a:buNone/>
            </a:pPr>
            <a:r>
              <a:rPr lang="en-US" sz="2000" b="1" i="1">
                <a:latin typeface="Times New Roman" pitchFamily="18" charset="0"/>
              </a:rPr>
              <a:t>   m	</a:t>
            </a:r>
            <a:r>
              <a:rPr lang="en-US" sz="2000"/>
              <a:t>number of edges</a:t>
            </a:r>
          </a:p>
          <a:p>
            <a:pPr marL="1371600" lvl="1" indent="-914400"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deg(</a:t>
            </a:r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 b="1" i="1">
                <a:latin typeface="Times New Roman" pitchFamily="18" charset="0"/>
              </a:rPr>
              <a:t>	</a:t>
            </a:r>
            <a:r>
              <a:rPr lang="en-US" sz="2000"/>
              <a:t>degree of vertex </a:t>
            </a:r>
            <a:r>
              <a:rPr lang="en-US" sz="2000" b="1" i="1">
                <a:latin typeface="Times New Roman" pitchFamily="18" charset="0"/>
              </a:rPr>
              <a:t>v</a:t>
            </a:r>
            <a:endParaRPr lang="en-US" sz="2000"/>
          </a:p>
        </p:txBody>
      </p:sp>
      <p:sp>
        <p:nvSpPr>
          <p:cNvPr id="21094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3657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Property 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>
                <a:latin typeface="Symbol" pitchFamily="18" charset="2"/>
              </a:rPr>
              <a:t>S</a:t>
            </a:r>
            <a:r>
              <a:rPr lang="en-US" sz="2000" b="1" i="1" baseline="-25000">
                <a:latin typeface="Times New Roman" pitchFamily="18" charset="0"/>
              </a:rPr>
              <a:t>v </a:t>
            </a:r>
            <a:r>
              <a:rPr lang="en-US" sz="2000">
                <a:latin typeface="Times New Roman" pitchFamily="18" charset="0"/>
              </a:rPr>
              <a:t>deg(</a:t>
            </a:r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</a:rPr>
              <a:t>= </a:t>
            </a:r>
            <a:r>
              <a:rPr lang="en-US" sz="2000">
                <a:latin typeface="Times New Roman" pitchFamily="18" charset="0"/>
              </a:rPr>
              <a:t>2</a:t>
            </a:r>
            <a:r>
              <a:rPr lang="en-US" sz="2000" b="1" i="1">
                <a:latin typeface="Times New Roman" pitchFamily="18" charset="0"/>
              </a:rPr>
              <a:t>m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Proof:</a:t>
            </a:r>
            <a:r>
              <a:rPr lang="en-US" sz="2000"/>
              <a:t> each edge is counted twice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Property 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In an undirected graph with no self-loops and no multiple edges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 	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 i="1">
                <a:latin typeface="Times New Roman" pitchFamily="18" charset="0"/>
              </a:rPr>
              <a:t>m </a:t>
            </a:r>
            <a:r>
              <a:rPr lang="en-US" sz="2000" b="1">
                <a:latin typeface="Symbol" pitchFamily="18" charset="2"/>
                <a:sym typeface="Symbol" pitchFamily="18" charset="2"/>
              </a:rPr>
              <a:t> </a:t>
            </a:r>
            <a:r>
              <a:rPr lang="en-US" sz="2000" b="1" i="1">
                <a:latin typeface="Times New Roman" pitchFamily="18" charset="0"/>
              </a:rPr>
              <a:t>n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 </a:t>
            </a:r>
            <a:r>
              <a:rPr lang="en-US" sz="2000" b="1">
                <a:latin typeface="Symbol" pitchFamily="18" charset="2"/>
              </a:rPr>
              <a:t>-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1)</a:t>
            </a:r>
            <a:r>
              <a:rPr lang="en-US" sz="2000" b="1">
                <a:latin typeface="Symbol" pitchFamily="18" charset="2"/>
              </a:rPr>
              <a:t>/</a:t>
            </a:r>
            <a:r>
              <a:rPr lang="en-US" sz="2000">
                <a:latin typeface="Times New Roman" pitchFamily="18" charset="0"/>
              </a:rPr>
              <a:t>2</a:t>
            </a:r>
            <a:endParaRPr lang="en-US" sz="2000" baseline="3000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Proof:</a:t>
            </a:r>
            <a:r>
              <a:rPr lang="en-US" sz="2000"/>
              <a:t> each vertex has degree at most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 </a:t>
            </a:r>
            <a:r>
              <a:rPr lang="en-US" sz="2000" b="1">
                <a:latin typeface="Symbol" pitchFamily="18" charset="2"/>
              </a:rPr>
              <a:t>-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1)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00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What is the bound for a directed graph?</a:t>
            </a:r>
          </a:p>
        </p:txBody>
      </p:sp>
      <p:sp>
        <p:nvSpPr>
          <p:cNvPr id="210949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1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2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0953" name="AutoShape 9"/>
          <p:cNvCxnSpPr>
            <a:cxnSpLocks noChangeShapeType="1"/>
            <a:stCxn id="210950" idx="5"/>
            <a:endCxn id="210952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54" name="AutoShape 10"/>
          <p:cNvCxnSpPr>
            <a:cxnSpLocks noChangeShapeType="1"/>
            <a:stCxn id="210950" idx="3"/>
            <a:endCxn id="210949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55" name="AutoShape 11"/>
          <p:cNvCxnSpPr>
            <a:cxnSpLocks noChangeShapeType="1"/>
            <a:stCxn id="210951" idx="1"/>
            <a:endCxn id="210949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56" name="AutoShape 12"/>
          <p:cNvCxnSpPr>
            <a:cxnSpLocks noChangeShapeType="1"/>
            <a:stCxn id="210952" idx="3"/>
            <a:endCxn id="210951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57" name="AutoShape 13"/>
          <p:cNvCxnSpPr>
            <a:cxnSpLocks noChangeShapeType="1"/>
            <a:stCxn id="210952" idx="2"/>
            <a:endCxn id="210949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58" name="AutoShape 14"/>
          <p:cNvCxnSpPr>
            <a:cxnSpLocks noChangeShapeType="1"/>
            <a:stCxn id="210951" idx="0"/>
            <a:endCxn id="210950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959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/>
              <a:t>Example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1" i="1">
                <a:latin typeface="Times New Roman" pitchFamily="18" charset="0"/>
              </a:rPr>
              <a:t>n </a:t>
            </a:r>
            <a:r>
              <a:rPr lang="en-US" b="1">
                <a:latin typeface="Symbol" pitchFamily="18" charset="2"/>
                <a:sym typeface="Symbol" pitchFamily="18" charset="2"/>
              </a:rPr>
              <a:t>= </a:t>
            </a:r>
            <a:r>
              <a:rPr lang="en-US">
                <a:latin typeface="Times New Roman" pitchFamily="18" charset="0"/>
              </a:rPr>
              <a:t>4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1" i="1">
                <a:latin typeface="Times New Roman" pitchFamily="18" charset="0"/>
              </a:rPr>
              <a:t>m </a:t>
            </a:r>
            <a:r>
              <a:rPr lang="en-US" b="1">
                <a:latin typeface="Symbol" pitchFamily="18" charset="2"/>
                <a:sym typeface="Symbol" pitchFamily="18" charset="2"/>
              </a:rPr>
              <a:t>= </a:t>
            </a:r>
            <a:r>
              <a:rPr lang="en-US">
                <a:latin typeface="Times New Roman" pitchFamily="18" charset="0"/>
              </a:rPr>
              <a:t>6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>
                <a:latin typeface="Times New Roman" pitchFamily="18" charset="0"/>
              </a:rPr>
              <a:t>deg(</a:t>
            </a:r>
            <a:r>
              <a:rPr lang="en-US" b="1" i="1">
                <a:latin typeface="Times New Roman" pitchFamily="18" charset="0"/>
              </a:rPr>
              <a:t>v</a:t>
            </a:r>
            <a:r>
              <a:rPr lang="en-US">
                <a:latin typeface="Times New Roman" pitchFamily="18" charset="0"/>
              </a:rPr>
              <a:t>)</a:t>
            </a:r>
            <a:r>
              <a:rPr lang="en-US" b="1" i="1">
                <a:latin typeface="Times New Roman" pitchFamily="18" charset="0"/>
              </a:rPr>
              <a:t> </a:t>
            </a:r>
            <a:r>
              <a:rPr lang="en-US">
                <a:latin typeface="Symbol" pitchFamily="18" charset="2"/>
              </a:rPr>
              <a:t>= </a:t>
            </a:r>
            <a:r>
              <a:rPr lang="en-US"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8432</TotalTime>
  <Words>2204</Words>
  <Application>Microsoft PowerPoint</Application>
  <PresentationFormat>On-screen Show (4:3)</PresentationFormat>
  <Paragraphs>870</Paragraphs>
  <Slides>41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Blueprint</vt:lpstr>
      <vt:lpstr>VISIO</vt:lpstr>
      <vt:lpstr>Graphs</vt:lpstr>
      <vt:lpstr>Outline and Reading</vt:lpstr>
      <vt:lpstr>Graph</vt:lpstr>
      <vt:lpstr>Edge Types</vt:lpstr>
      <vt:lpstr>Applications</vt:lpstr>
      <vt:lpstr>Terminology</vt:lpstr>
      <vt:lpstr>Terminology (cont.)</vt:lpstr>
      <vt:lpstr>Terminology (cont.)</vt:lpstr>
      <vt:lpstr>Properties</vt:lpstr>
      <vt:lpstr>Main Methods of the Graph ADT</vt:lpstr>
      <vt:lpstr>Edge List Structure</vt:lpstr>
      <vt:lpstr>Adjacency List Structure</vt:lpstr>
      <vt:lpstr>Adjacency Matrix Structure</vt:lpstr>
      <vt:lpstr>Asymptotic Performance</vt:lpstr>
      <vt:lpstr>Depth-First Search</vt:lpstr>
      <vt:lpstr>Outline and Reading</vt:lpstr>
      <vt:lpstr>Subgraphs</vt:lpstr>
      <vt:lpstr>Connectivity</vt:lpstr>
      <vt:lpstr>Trees and Forests</vt:lpstr>
      <vt:lpstr>Spanning Trees and Forests</vt:lpstr>
      <vt:lpstr>Depth-First Search</vt:lpstr>
      <vt:lpstr>DFS Algorithm</vt:lpstr>
      <vt:lpstr>Example</vt:lpstr>
      <vt:lpstr>Example (cont.)</vt:lpstr>
      <vt:lpstr>DFS and Maze Traversal </vt:lpstr>
      <vt:lpstr>Properties of DFS</vt:lpstr>
      <vt:lpstr>Analysis of DFS</vt:lpstr>
      <vt:lpstr>Path Finding</vt:lpstr>
      <vt:lpstr>Cycle Finding</vt:lpstr>
      <vt:lpstr>Breadth-First Search</vt:lpstr>
      <vt:lpstr>Outline and Reading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Oleg</cp:lastModifiedBy>
  <cp:revision>1357</cp:revision>
  <dcterms:created xsi:type="dcterms:W3CDTF">2002-01-21T02:22:10Z</dcterms:created>
  <dcterms:modified xsi:type="dcterms:W3CDTF">2008-11-25T19:53:49Z</dcterms:modified>
</cp:coreProperties>
</file>