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7" r:id="rId11"/>
    <p:sldId id="269" r:id="rId12"/>
    <p:sldId id="270" r:id="rId13"/>
    <p:sldId id="268" r:id="rId14"/>
    <p:sldId id="280" r:id="rId15"/>
    <p:sldId id="263" r:id="rId16"/>
    <p:sldId id="271" r:id="rId17"/>
    <p:sldId id="282" r:id="rId18"/>
    <p:sldId id="276" r:id="rId19"/>
    <p:sldId id="277" r:id="rId20"/>
    <p:sldId id="278" r:id="rId21"/>
    <p:sldId id="272" r:id="rId22"/>
    <p:sldId id="275" r:id="rId23"/>
    <p:sldId id="273" r:id="rId24"/>
    <p:sldId id="279" r:id="rId25"/>
    <p:sldId id="281" r:id="rId26"/>
    <p:sldId id="285" r:id="rId27"/>
    <p:sldId id="286" r:id="rId28"/>
    <p:sldId id="274" r:id="rId29"/>
    <p:sldId id="283" r:id="rId30"/>
    <p:sldId id="289" r:id="rId31"/>
    <p:sldId id="266" r:id="rId32"/>
    <p:sldId id="284" r:id="rId33"/>
    <p:sldId id="287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55" autoAdjust="0"/>
    <p:restoredTop sz="86560" autoAdjust="0"/>
  </p:normalViewPr>
  <p:slideViewPr>
    <p:cSldViewPr>
      <p:cViewPr varScale="1">
        <p:scale>
          <a:sx n="101" d="100"/>
          <a:sy n="101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B8C2C-BF8C-4916-8200-0313F187CB92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007E2-AF0D-4A9D-A80D-844CA20CFD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007E2-AF0D-4A9D-A80D-844CA20CFD10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less aggressive darkening on the bump mapping will likely alleviate both of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bumpmapping</a:t>
            </a:r>
            <a:r>
              <a:rPr lang="en-US" baseline="0" dirty="0" smtClean="0"/>
              <a:t> </a:t>
            </a:r>
            <a:r>
              <a:rPr lang="en-US" dirty="0" smtClean="0"/>
              <a:t>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007E2-AF0D-4A9D-A80D-844CA20CFD10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scaling would</a:t>
            </a:r>
            <a:r>
              <a:rPr lang="en-US" baseline="0" dirty="0" smtClean="0"/>
              <a:t> use the game engine itself to determine model scaling, not the </a:t>
            </a:r>
            <a:r>
              <a:rPr lang="en-US" baseline="0" dirty="0" err="1" smtClean="0"/>
              <a:t>shaders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007E2-AF0D-4A9D-A80D-844CA20CFD10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0A5-A76A-469A-AF18-17B8AD1DD308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2875-6B96-4696-A7B0-D15221B01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0A5-A76A-469A-AF18-17B8AD1DD308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2875-6B96-4696-A7B0-D15221B01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0A5-A76A-469A-AF18-17B8AD1DD308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2875-6B96-4696-A7B0-D15221B01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0A5-A76A-469A-AF18-17B8AD1DD308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2875-6B96-4696-A7B0-D15221B01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0A5-A76A-469A-AF18-17B8AD1DD308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2875-6B96-4696-A7B0-D15221B01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0A5-A76A-469A-AF18-17B8AD1DD308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2875-6B96-4696-A7B0-D15221B01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0A5-A76A-469A-AF18-17B8AD1DD308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2875-6B96-4696-A7B0-D15221B01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0A5-A76A-469A-AF18-17B8AD1DD308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2875-6B96-4696-A7B0-D15221B01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0A5-A76A-469A-AF18-17B8AD1DD308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2875-6B96-4696-A7B0-D15221B01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0A5-A76A-469A-AF18-17B8AD1DD308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2875-6B96-4696-A7B0-D15221B01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0A5-A76A-469A-AF18-17B8AD1DD308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2875-6B96-4696-A7B0-D15221B01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D0A5-A76A-469A-AF18-17B8AD1DD308}" type="datetimeFigureOut">
              <a:rPr lang="en-US" smtClean="0"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12875-6B96-4696-A7B0-D15221B015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Bi6Svh6A0w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Gaze-Contingent Rendering Complexity Scaling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Luke </a:t>
            </a:r>
            <a:r>
              <a:rPr lang="en-US" dirty="0" err="1" smtClean="0"/>
              <a:t>Paireepinart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Vertex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Documents and Settings\rabidpoobear\My Documents\Downloads\oceanwav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712922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Geometry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Documents and Settings\rabidpoobear\My Documents\Downloads\Fu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219200"/>
            <a:ext cx="4605981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Geometry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Documents and Settings\rabidpoobear\My Documents\Downloads\Fur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6858000" cy="4629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Pixel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C:\Documents and Settings\rabidpoobear\My Documents\Downloads\ps-bi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6075981" cy="4330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Pixel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Documents and Settings\rabidpoobear\My Documents\Downloads\farcryp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291388" cy="5479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ridiculously fast the GPU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1680x1050 display = 1,764,000 pixels on screen,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1920x1200</a:t>
            </a:r>
            <a:r>
              <a:rPr lang="en-US" dirty="0" smtClean="0"/>
              <a:t> display = 2,304,000 pixels on screen</a:t>
            </a:r>
            <a:r>
              <a:rPr lang="en-US" dirty="0"/>
              <a:t>!</a:t>
            </a:r>
            <a:endParaRPr lang="en-US" dirty="0" smtClean="0"/>
          </a:p>
          <a:p>
            <a:r>
              <a:rPr lang="en-US" dirty="0" smtClean="0"/>
              <a:t>Can have multiple fragment </a:t>
            </a:r>
            <a:r>
              <a:rPr lang="en-US" dirty="0" err="1" smtClean="0"/>
              <a:t>shaders</a:t>
            </a:r>
            <a:r>
              <a:rPr lang="en-US" dirty="0" smtClean="0"/>
              <a:t> per pixel</a:t>
            </a:r>
          </a:p>
          <a:p>
            <a:r>
              <a:rPr lang="en-US" dirty="0" smtClean="0"/>
              <a:t>8800GT runs my </a:t>
            </a:r>
            <a:r>
              <a:rPr lang="en-US" dirty="0" err="1" smtClean="0"/>
              <a:t>shader</a:t>
            </a:r>
            <a:r>
              <a:rPr lang="en-US" dirty="0" smtClean="0"/>
              <a:t> at ~700 FPS at 1680x1050</a:t>
            </a:r>
          </a:p>
          <a:p>
            <a:r>
              <a:rPr lang="en-US" dirty="0" smtClean="0"/>
              <a:t>That’s 1,234,800,000 function calls a second!</a:t>
            </a:r>
          </a:p>
          <a:p>
            <a:r>
              <a:rPr lang="en-US" dirty="0" smtClean="0"/>
              <a:t>The 9800GT = $85 new on Newegg</a:t>
            </a:r>
          </a:p>
          <a:p>
            <a:pPr lvl="2"/>
            <a:r>
              <a:rPr lang="en-US" dirty="0" smtClean="0"/>
              <a:t>9800GT == 8800GT (they are EXACTLY the same card)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Bump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+                            =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  <p:pic>
        <p:nvPicPr>
          <p:cNvPr id="12290" name="Picture 2" descr="C:\Panda3D-1.6.2\mystuff\models\fieldstone-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895600"/>
            <a:ext cx="2286001" cy="2286000"/>
          </a:xfrm>
          <a:prstGeom prst="rect">
            <a:avLst/>
          </a:prstGeom>
          <a:noFill/>
        </p:spPr>
      </p:pic>
      <p:pic>
        <p:nvPicPr>
          <p:cNvPr id="12291" name="Picture 3" descr="C:\Panda3D-1.6.2\mystuff\models\fieldstone-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2895600"/>
            <a:ext cx="2286000" cy="2286000"/>
          </a:xfrm>
          <a:prstGeom prst="rect">
            <a:avLst/>
          </a:prstGeom>
          <a:noFill/>
        </p:spPr>
      </p:pic>
      <p:pic>
        <p:nvPicPr>
          <p:cNvPr id="6" name="Picture 2" descr="C:\Fraps\Screenshots\ppython 2009-12-07 12-06-53-57.bmp"/>
          <p:cNvPicPr>
            <a:picLocks noChangeAspect="1" noChangeArrowheads="1"/>
          </p:cNvPicPr>
          <p:nvPr/>
        </p:nvPicPr>
        <p:blipFill>
          <a:blip r:embed="rId4"/>
          <a:srcRect l="31200" r="12000" b="43200"/>
          <a:stretch>
            <a:fillRect/>
          </a:stretch>
        </p:blipFill>
        <p:spPr bwMode="auto">
          <a:xfrm>
            <a:off x="5943600" y="2895600"/>
            <a:ext cx="2450165" cy="2274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Live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Laptop doesn’t support </a:t>
            </a:r>
            <a:r>
              <a:rPr lang="en-US" dirty="0" err="1" smtClean="0"/>
              <a:t>shaders</a:t>
            </a:r>
            <a:endParaRPr lang="en-US" dirty="0" smtClean="0"/>
          </a:p>
          <a:p>
            <a:r>
              <a:rPr lang="en-US" dirty="0" smtClean="0"/>
              <a:t>Panda3D can’t be installed on school computers</a:t>
            </a:r>
          </a:p>
          <a:p>
            <a:r>
              <a:rPr lang="en-US" dirty="0" smtClean="0"/>
              <a:t>Desktop is enormous &amp; I don’t want to carry it</a:t>
            </a:r>
          </a:p>
          <a:p>
            <a:endParaRPr lang="en-US" dirty="0"/>
          </a:p>
          <a:p>
            <a:r>
              <a:rPr lang="en-US" dirty="0" smtClean="0"/>
              <a:t>Screenshots/video will have to do</a:t>
            </a:r>
          </a:p>
          <a:p>
            <a:pPr lvl="1"/>
            <a:r>
              <a:rPr lang="en-US" dirty="0" smtClean="0"/>
              <a:t>I’ll send you the program later if you’re interested and you ask nicely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Running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Fraps\Screenshots\ppython 2009-12-07 12-06-53-57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70104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Running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Fraps\Screenshots\ppython 2009-12-07 12-06-58-13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70104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eye sensitivity function</a:t>
            </a:r>
          </a:p>
          <a:p>
            <a:r>
              <a:rPr lang="en-US" dirty="0" smtClean="0"/>
              <a:t>Dynamically adjust rendering complexity</a:t>
            </a:r>
          </a:p>
          <a:p>
            <a:r>
              <a:rPr lang="en-US" dirty="0" smtClean="0"/>
              <a:t>Increase average frame rate</a:t>
            </a:r>
          </a:p>
          <a:p>
            <a:r>
              <a:rPr lang="en-US" dirty="0" smtClean="0"/>
              <a:t>Make the degradation as unnoticeable as possible</a:t>
            </a:r>
          </a:p>
          <a:p>
            <a:r>
              <a:rPr lang="en-US" dirty="0" smtClean="0"/>
              <a:t>Complete a real implementation in a single semester</a:t>
            </a:r>
          </a:p>
          <a:p>
            <a:r>
              <a:rPr lang="en-US" dirty="0" smtClean="0"/>
              <a:t>Get extra credit points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Running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>
                <a:hlinkClick r:id="rId2"/>
              </a:rPr>
              <a:t>Youtube</a:t>
            </a:r>
            <a:r>
              <a:rPr lang="en-US" dirty="0" smtClean="0">
                <a:hlinkClick r:id="rId2"/>
              </a:rPr>
              <a:t> Video</a:t>
            </a: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It’s much smoother in real life</a:t>
            </a:r>
          </a:p>
          <a:p>
            <a:pPr algn="ctr">
              <a:buNone/>
            </a:pPr>
            <a:r>
              <a:rPr lang="en-US" dirty="0" smtClean="0"/>
              <a:t>(recorded at 60 FPS, encoded at 29.97 FPS, result… judder)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Bump-mapping is a simple example, but…</a:t>
            </a:r>
          </a:p>
          <a:p>
            <a:pPr lvl="1"/>
            <a:r>
              <a:rPr lang="en-US" dirty="0" err="1" smtClean="0"/>
              <a:t>Shader</a:t>
            </a:r>
            <a:r>
              <a:rPr lang="en-US" dirty="0" smtClean="0"/>
              <a:t> is reusable</a:t>
            </a:r>
          </a:p>
          <a:p>
            <a:pPr lvl="1"/>
            <a:r>
              <a:rPr lang="en-US" dirty="0" smtClean="0"/>
              <a:t>Modifications are easy</a:t>
            </a:r>
          </a:p>
          <a:p>
            <a:pPr lvl="1"/>
            <a:r>
              <a:rPr lang="en-US" dirty="0" smtClean="0"/>
              <a:t>Template could be created</a:t>
            </a:r>
          </a:p>
          <a:p>
            <a:pPr lvl="1"/>
            <a:r>
              <a:rPr lang="en-US" dirty="0" smtClean="0"/>
              <a:t>Could be integrated into every pixel </a:t>
            </a:r>
            <a:r>
              <a:rPr lang="en-US" dirty="0" err="1" smtClean="0"/>
              <a:t>shader</a:t>
            </a:r>
            <a:r>
              <a:rPr lang="en-US" dirty="0" smtClean="0"/>
              <a:t> automatically by engine</a:t>
            </a:r>
          </a:p>
          <a:p>
            <a:pPr lvl="1"/>
            <a:r>
              <a:rPr lang="en-US" dirty="0" smtClean="0"/>
              <a:t>Could be integrated into vertex / geometry </a:t>
            </a:r>
            <a:r>
              <a:rPr lang="en-US" dirty="0" err="1" smtClean="0"/>
              <a:t>shaders</a:t>
            </a:r>
            <a:r>
              <a:rPr lang="en-US" dirty="0" smtClean="0"/>
              <a:t> as well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 from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 stops at a specific point (no sensitivity function, just a hard drop-off)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	       </a:t>
            </a:r>
            <a:r>
              <a:rPr lang="en-US" dirty="0" err="1" smtClean="0"/>
              <a:t>vs</a:t>
            </a:r>
            <a:endParaRPr lang="en-US" dirty="0"/>
          </a:p>
          <a:p>
            <a:r>
              <a:rPr lang="en-US" dirty="0" smtClean="0"/>
              <a:t>No speed gain in areas where rendering is done partially (for most effects)</a:t>
            </a:r>
          </a:p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066800" y="2743200"/>
            <a:ext cx="2362200" cy="1610882"/>
          </a:xfrm>
          <a:custGeom>
            <a:avLst/>
            <a:gdLst>
              <a:gd name="connsiteX0" fmla="*/ 0 w 1401511"/>
              <a:gd name="connsiteY0" fmla="*/ 1907136 h 1915682"/>
              <a:gd name="connsiteX1" fmla="*/ 649481 w 1401511"/>
              <a:gd name="connsiteY1" fmla="*/ 1424 h 1915682"/>
              <a:gd name="connsiteX2" fmla="*/ 1401511 w 1401511"/>
              <a:gd name="connsiteY2" fmla="*/ 1915682 h 191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511" h="1915682">
                <a:moveTo>
                  <a:pt x="0" y="1907136"/>
                </a:moveTo>
                <a:cubicBezTo>
                  <a:pt x="207948" y="953568"/>
                  <a:pt x="415896" y="0"/>
                  <a:pt x="649481" y="1424"/>
                </a:cubicBezTo>
                <a:cubicBezTo>
                  <a:pt x="883066" y="2848"/>
                  <a:pt x="1175048" y="1674976"/>
                  <a:pt x="1401511" y="1915682"/>
                </a:cubicBez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953000" y="2971800"/>
            <a:ext cx="2819400" cy="1373188"/>
            <a:chOff x="3352800" y="2895600"/>
            <a:chExt cx="3352800" cy="137318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352800" y="4267200"/>
              <a:ext cx="914400" cy="158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581400" y="3581400"/>
              <a:ext cx="1371600" cy="158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4267200" y="2895600"/>
              <a:ext cx="1371600" cy="1588"/>
            </a:xfrm>
            <a:prstGeom prst="bentConnector3">
              <a:avLst>
                <a:gd name="adj1" fmla="val 50000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rot="5400000">
              <a:off x="4953000" y="3581400"/>
              <a:ext cx="1371600" cy="1588"/>
            </a:xfrm>
            <a:prstGeom prst="bentConnector3">
              <a:avLst>
                <a:gd name="adj1" fmla="val 50000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>
              <a:off x="5638800" y="4267200"/>
              <a:ext cx="1066800" cy="1588"/>
            </a:xfrm>
            <a:prstGeom prst="bentConnector3">
              <a:avLst>
                <a:gd name="adj1" fmla="val 50000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Idealistic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speedup</a:t>
            </a:r>
          </a:p>
          <a:p>
            <a:endParaRPr lang="en-US" dirty="0" smtClean="0"/>
          </a:p>
          <a:p>
            <a:r>
              <a:rPr lang="en-US" dirty="0" smtClean="0"/>
              <a:t>Unnoticeable degradation of effect</a:t>
            </a:r>
          </a:p>
          <a:p>
            <a:endParaRPr lang="en-US" dirty="0" smtClean="0"/>
          </a:p>
          <a:p>
            <a:r>
              <a:rPr lang="en-US" dirty="0" smtClean="0"/>
              <a:t>Easy implementation</a:t>
            </a:r>
          </a:p>
          <a:p>
            <a:pPr lvl="1"/>
            <a:r>
              <a:rPr lang="en-US" dirty="0" smtClean="0"/>
              <a:t>Everyone’s happy!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Unfortunate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Branching in GPU code is not implemented well</a:t>
            </a:r>
          </a:p>
          <a:p>
            <a:r>
              <a:rPr lang="en-US" dirty="0" smtClean="0"/>
              <a:t>If your code follows two different branches it is not optimized correctly by the compiler, and automatically gets slowed down by about 8%</a:t>
            </a:r>
          </a:p>
          <a:p>
            <a:r>
              <a:rPr lang="en-US" dirty="0" smtClean="0"/>
              <a:t>Even with identical code in both branches, there was still that 8% slowdown if the branch was taken only during certain calls</a:t>
            </a:r>
          </a:p>
          <a:p>
            <a:r>
              <a:rPr lang="en-US" dirty="0" smtClean="0"/>
              <a:t>This may be due to a cache miss, but seems unlikely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Unfortunate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Bumpmapping</a:t>
            </a:r>
            <a:r>
              <a:rPr lang="en-US" dirty="0" smtClean="0"/>
              <a:t> creates contrast</a:t>
            </a:r>
          </a:p>
          <a:p>
            <a:endParaRPr lang="en-US" dirty="0"/>
          </a:p>
          <a:p>
            <a:r>
              <a:rPr lang="en-US" dirty="0" smtClean="0"/>
              <a:t>Lack of contrast in peripheral is still noticeable</a:t>
            </a:r>
          </a:p>
          <a:p>
            <a:pPr lvl="1"/>
            <a:r>
              <a:rPr lang="en-US" dirty="0" smtClean="0"/>
              <a:t>It’s not necessarily distracting but the effect is not as seamless as you might wish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Updating mouse position creates massive slowdown while mouse is moving</a:t>
            </a:r>
          </a:p>
          <a:p>
            <a:pPr lvl="1"/>
            <a:r>
              <a:rPr lang="en-US" dirty="0" smtClean="0"/>
              <a:t>Still was &gt;400FPS in the example with mouse waving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Unfortunate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CG REALLY SUCKS</a:t>
            </a:r>
          </a:p>
          <a:p>
            <a:pPr lvl="1"/>
            <a:r>
              <a:rPr lang="en-US" dirty="0" smtClean="0"/>
              <a:t>Variable passing is not implemented in a sensible manner</a:t>
            </a:r>
          </a:p>
          <a:p>
            <a:pPr lvl="1"/>
            <a:r>
              <a:rPr lang="en-US" dirty="0" smtClean="0"/>
              <a:t>Certain variables have to be copied to a new variable and re-aliased before they’re passed</a:t>
            </a:r>
          </a:p>
          <a:p>
            <a:pPr lvl="1"/>
            <a:r>
              <a:rPr lang="en-US" dirty="0" smtClean="0"/>
              <a:t>Even just ACCESSING the wrong variable can cause everything to break</a:t>
            </a:r>
          </a:p>
          <a:p>
            <a:pPr lvl="1"/>
            <a:r>
              <a:rPr lang="en-US" dirty="0" smtClean="0"/>
              <a:t>NO REALLY, check it out…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CG Sucks</a:t>
            </a:r>
            <a:br>
              <a:rPr lang="en-US" dirty="0" smtClean="0"/>
            </a:br>
            <a:r>
              <a:rPr lang="en-US" dirty="0" err="1" smtClean="0"/>
              <a:t>Passthrough</a:t>
            </a:r>
            <a:r>
              <a:rPr lang="en-US" dirty="0" smtClean="0"/>
              <a:t> Fragment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Commented variable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//</a:t>
            </a:r>
            <a:r>
              <a:rPr lang="en-US" sz="2000" dirty="0" err="1" smtClean="0"/>
              <a:t>l_position</a:t>
            </a:r>
            <a:r>
              <a:rPr lang="en-US" sz="2000" dirty="0" smtClean="0"/>
              <a:t>; </a:t>
            </a:r>
          </a:p>
          <a:p>
            <a:pPr>
              <a:buNone/>
            </a:pPr>
            <a:r>
              <a:rPr lang="en-US" sz="2000" dirty="0" err="1" smtClean="0"/>
              <a:t>o_color</a:t>
            </a:r>
            <a:r>
              <a:rPr lang="en-US" sz="2000" dirty="0" smtClean="0"/>
              <a:t> = tex2D(tex_0, l_texcoord0);    </a:t>
            </a:r>
          </a:p>
          <a:p>
            <a:pPr>
              <a:buNone/>
            </a:pPr>
            <a:r>
              <a:rPr lang="en-US" sz="2000" dirty="0" err="1" smtClean="0"/>
              <a:t>o_color.w</a:t>
            </a:r>
            <a:r>
              <a:rPr lang="en-US" sz="2000" dirty="0" smtClean="0"/>
              <a:t> = 1.0;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Uncommented variable access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err="1" smtClean="0"/>
              <a:t>l_position</a:t>
            </a:r>
            <a:r>
              <a:rPr lang="en-US" sz="2000" dirty="0" smtClean="0"/>
              <a:t>; </a:t>
            </a:r>
          </a:p>
          <a:p>
            <a:pPr>
              <a:buNone/>
            </a:pPr>
            <a:r>
              <a:rPr lang="en-US" sz="2000" dirty="0" err="1" smtClean="0"/>
              <a:t>o_color</a:t>
            </a:r>
            <a:r>
              <a:rPr lang="en-US" sz="2000" dirty="0" smtClean="0"/>
              <a:t> = tex2D(tex_0, l_texcoord0);    </a:t>
            </a:r>
          </a:p>
          <a:p>
            <a:pPr>
              <a:buNone/>
            </a:pPr>
            <a:r>
              <a:rPr lang="en-US" sz="2000" dirty="0" err="1" smtClean="0"/>
              <a:t>o_color.w</a:t>
            </a:r>
            <a:r>
              <a:rPr lang="en-US" sz="2000" dirty="0" smtClean="0"/>
              <a:t> = 1.0;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4338" name="Picture 2" descr="C:\Fraps\Screenshots\ppython 2009-12-07 14-23-54-36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429000"/>
            <a:ext cx="4267200" cy="3200400"/>
          </a:xfrm>
          <a:prstGeom prst="rect">
            <a:avLst/>
          </a:prstGeom>
          <a:noFill/>
        </p:spPr>
      </p:pic>
      <p:pic>
        <p:nvPicPr>
          <p:cNvPr id="14339" name="Picture 3" descr="C:\Fraps\Screenshots\ppython 2009-12-07 14-24-08-43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429000"/>
            <a:ext cx="4208463" cy="31563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Performance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During regular run at 1680x1050 (windowed)</a:t>
            </a:r>
          </a:p>
          <a:p>
            <a:pPr marL="742950" lvl="2" indent="-342900"/>
            <a:r>
              <a:rPr lang="en-US" dirty="0" smtClean="0"/>
              <a:t>700-730 FPS with full-screen </a:t>
            </a:r>
            <a:r>
              <a:rPr lang="en-US" dirty="0" err="1" smtClean="0"/>
              <a:t>bumpmapping</a:t>
            </a:r>
            <a:endParaRPr lang="en-US" dirty="0" smtClean="0"/>
          </a:p>
          <a:p>
            <a:pPr marL="742950" lvl="2" indent="-342900"/>
            <a:r>
              <a:rPr lang="en-US" dirty="0" smtClean="0"/>
              <a:t>650-700 FPS with area </a:t>
            </a:r>
            <a:r>
              <a:rPr lang="en-US" dirty="0" err="1" smtClean="0"/>
              <a:t>bumpmapping</a:t>
            </a:r>
            <a:endParaRPr lang="en-US" dirty="0" smtClean="0"/>
          </a:p>
          <a:p>
            <a:pPr marL="342900" lvl="1" indent="-342900"/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During regular run at 1680x1050 (</a:t>
            </a:r>
            <a:r>
              <a:rPr lang="en-US" sz="3200" dirty="0" err="1" smtClean="0"/>
              <a:t>fullscreen</a:t>
            </a:r>
            <a:r>
              <a:rPr lang="en-US" sz="3200" dirty="0" smtClean="0"/>
              <a:t>)</a:t>
            </a:r>
          </a:p>
          <a:p>
            <a:pPr marL="742950" lvl="2" indent="-342900"/>
            <a:r>
              <a:rPr lang="en-US" dirty="0" smtClean="0"/>
              <a:t>Exactly the same as above results</a:t>
            </a:r>
          </a:p>
          <a:p>
            <a:pPr marL="742950" lvl="2" indent="-342900"/>
            <a:r>
              <a:rPr lang="en-US" dirty="0" smtClean="0"/>
              <a:t>Yeah, I thought </a:t>
            </a:r>
            <a:r>
              <a:rPr lang="en-US" dirty="0" err="1" smtClean="0"/>
              <a:t>fullscreen</a:t>
            </a:r>
            <a:r>
              <a:rPr lang="en-US" dirty="0" smtClean="0"/>
              <a:t> would be faster too</a:t>
            </a:r>
          </a:p>
          <a:p>
            <a:pPr marL="742950" lvl="2" indent="-342900"/>
            <a:endParaRPr lang="en-US" dirty="0"/>
          </a:p>
          <a:p>
            <a:pPr marL="342900" lvl="1" indent="-342900"/>
            <a:r>
              <a:rPr lang="en-US" dirty="0" smtClean="0"/>
              <a:t>I ran it on Windows XP.  On Win7, windowed mode is automatically </a:t>
            </a:r>
            <a:r>
              <a:rPr lang="en-US" dirty="0" err="1" smtClean="0"/>
              <a:t>VSYNCed</a:t>
            </a:r>
            <a:r>
              <a:rPr lang="en-US" dirty="0"/>
              <a:t> </a:t>
            </a:r>
            <a:r>
              <a:rPr lang="en-US" dirty="0" smtClean="0"/>
              <a:t>so FPS would be 60 (for my monitors (and probably yours too))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we could make this actually speed up rendering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GPU branching needs to be made more efficient</a:t>
            </a:r>
          </a:p>
          <a:p>
            <a:r>
              <a:rPr lang="en-US" dirty="0" smtClean="0"/>
              <a:t>Use effects that are so complicated to calculate that the speed improvement is worth the branching slowdown</a:t>
            </a:r>
          </a:p>
          <a:p>
            <a:r>
              <a:rPr lang="en-US" dirty="0" smtClean="0"/>
              <a:t>Modify specific effects to be scaled without a branch (using the distance from center directly)</a:t>
            </a:r>
          </a:p>
          <a:p>
            <a:pPr lvl="1"/>
            <a:r>
              <a:rPr lang="en-US" dirty="0" smtClean="0"/>
              <a:t>But this solution is not as universal as the original and relies on </a:t>
            </a:r>
            <a:r>
              <a:rPr lang="en-US" smtClean="0"/>
              <a:t>the implementer too much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Implementation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pic>
        <p:nvPicPr>
          <p:cNvPr id="1026" name="Picture 2" descr="C:\Documents and Settings\rabidpoobear\My Documents\Downloads\topbar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</p:spPr>
      </p:pic>
      <p:pic>
        <p:nvPicPr>
          <p:cNvPr id="1027" name="Picture 3" descr="C:\Documents and Settings\rabidpoobear\My Documents\Downloads\pirates0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600200"/>
            <a:ext cx="5638800" cy="4229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ways to speed up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model complexity scaling</a:t>
            </a:r>
          </a:p>
          <a:p>
            <a:pPr lvl="1"/>
            <a:r>
              <a:rPr lang="en-US" dirty="0" smtClean="0"/>
              <a:t>This would be implemented in the engine, not </a:t>
            </a:r>
            <a:r>
              <a:rPr lang="en-US" dirty="0" err="1" smtClean="0"/>
              <a:t>shaders</a:t>
            </a:r>
            <a:endParaRPr lang="en-US" dirty="0" smtClean="0"/>
          </a:p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r>
              <a:rPr lang="en-US" dirty="0" smtClean="0"/>
              <a:t> scaling</a:t>
            </a:r>
          </a:p>
          <a:p>
            <a:pPr lvl="1"/>
            <a:r>
              <a:rPr lang="en-US" dirty="0" smtClean="0"/>
              <a:t>This is a logical progression from the pixel </a:t>
            </a:r>
            <a:r>
              <a:rPr lang="en-US" dirty="0" err="1" smtClean="0"/>
              <a:t>shader</a:t>
            </a:r>
            <a:r>
              <a:rPr lang="en-US" dirty="0" smtClean="0"/>
              <a:t> approach and is essentially identical</a:t>
            </a:r>
            <a:endParaRPr lang="en-US" dirty="0"/>
          </a:p>
          <a:p>
            <a:r>
              <a:rPr lang="en-US" dirty="0" smtClean="0"/>
              <a:t>Geometry </a:t>
            </a:r>
            <a:r>
              <a:rPr lang="en-US" dirty="0" err="1" smtClean="0"/>
              <a:t>Shader</a:t>
            </a:r>
            <a:r>
              <a:rPr lang="en-US" dirty="0" smtClean="0"/>
              <a:t> scaling</a:t>
            </a:r>
          </a:p>
          <a:p>
            <a:pPr lvl="1"/>
            <a:r>
              <a:rPr lang="en-US" dirty="0" smtClean="0"/>
              <a:t>Same as above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r>
              <a:rPr lang="en-US" dirty="0" smtClean="0"/>
              <a:t>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fshader</a:t>
            </a:r>
            <a:r>
              <a:rPr lang="en-US" dirty="0" smtClean="0"/>
              <a:t>(float4 </a:t>
            </a:r>
            <a:r>
              <a:rPr lang="en-US" dirty="0" err="1" smtClean="0"/>
              <a:t>l_position</a:t>
            </a:r>
            <a:r>
              <a:rPr lang="en-US" dirty="0" smtClean="0"/>
              <a:t> : POSITION,</a:t>
            </a:r>
          </a:p>
          <a:p>
            <a:pPr>
              <a:buNone/>
            </a:pPr>
            <a:r>
              <a:rPr lang="en-US" dirty="0" smtClean="0"/>
              <a:t>             float4 </a:t>
            </a:r>
            <a:r>
              <a:rPr lang="en-US" dirty="0" err="1" smtClean="0"/>
              <a:t>l_my_position</a:t>
            </a:r>
            <a:r>
              <a:rPr lang="en-US" dirty="0" smtClean="0"/>
              <a:t>: TEXCOORD0,</a:t>
            </a:r>
          </a:p>
          <a:p>
            <a:pPr>
              <a:buNone/>
            </a:pPr>
            <a:r>
              <a:rPr lang="en-US" dirty="0" smtClean="0"/>
              <a:t>		 float2 l_texcoord0,</a:t>
            </a:r>
          </a:p>
          <a:p>
            <a:pPr>
              <a:buNone/>
            </a:pPr>
            <a:r>
              <a:rPr lang="en-US" dirty="0" smtClean="0"/>
              <a:t>             float3 </a:t>
            </a:r>
            <a:r>
              <a:rPr lang="en-US" dirty="0" err="1" smtClean="0"/>
              <a:t>l_lightvec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         float3 </a:t>
            </a:r>
            <a:r>
              <a:rPr lang="en-US" dirty="0" err="1" smtClean="0"/>
              <a:t>l_pointpos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         uniform float4 </a:t>
            </a:r>
            <a:r>
              <a:rPr lang="en-US" dirty="0" err="1" smtClean="0"/>
              <a:t>k_mousepos</a:t>
            </a:r>
            <a:r>
              <a:rPr lang="en-US" dirty="0" smtClean="0"/>
              <a:t>: C6,</a:t>
            </a:r>
          </a:p>
          <a:p>
            <a:pPr>
              <a:buNone/>
            </a:pPr>
            <a:r>
              <a:rPr lang="en-US" dirty="0" smtClean="0"/>
              <a:t>             uniform float4 </a:t>
            </a:r>
            <a:r>
              <a:rPr lang="en-US" dirty="0" err="1" smtClean="0"/>
              <a:t>mspos_light</a:t>
            </a:r>
            <a:r>
              <a:rPr lang="en-US" dirty="0" smtClean="0"/>
              <a:t> : C7,</a:t>
            </a:r>
          </a:p>
          <a:p>
            <a:pPr>
              <a:buNone/>
            </a:pPr>
            <a:r>
              <a:rPr lang="en-US" dirty="0" smtClean="0"/>
              <a:t>             sampler2D tex_0,</a:t>
            </a:r>
          </a:p>
          <a:p>
            <a:pPr>
              <a:buNone/>
            </a:pPr>
            <a:r>
              <a:rPr lang="en-US" dirty="0" smtClean="0"/>
              <a:t>             sampler2D tex_1,</a:t>
            </a:r>
          </a:p>
          <a:p>
            <a:pPr>
              <a:buNone/>
            </a:pPr>
            <a:r>
              <a:rPr lang="en-US" dirty="0" smtClean="0"/>
              <a:t>             out float4 </a:t>
            </a:r>
            <a:r>
              <a:rPr lang="en-US" dirty="0" err="1" smtClean="0"/>
              <a:t>o_color</a:t>
            </a:r>
            <a:r>
              <a:rPr lang="en-US" dirty="0" smtClean="0"/>
              <a:t> : COLOR)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// “point” is the location of the pixel itself on the screen</a:t>
            </a:r>
          </a:p>
          <a:p>
            <a:pPr>
              <a:buNone/>
            </a:pPr>
            <a:r>
              <a:rPr lang="en-US" sz="1800" dirty="0" smtClean="0"/>
              <a:t>float2 point = float2(</a:t>
            </a:r>
            <a:r>
              <a:rPr lang="en-US" sz="1800" dirty="0" err="1" smtClean="0"/>
              <a:t>l_my_position</a:t>
            </a:r>
            <a:r>
              <a:rPr lang="en-US" sz="1800" dirty="0" smtClean="0"/>
              <a:t>[0]/</a:t>
            </a:r>
            <a:r>
              <a:rPr lang="en-US" sz="1800" dirty="0" err="1" smtClean="0"/>
              <a:t>l_my_position</a:t>
            </a:r>
            <a:r>
              <a:rPr lang="en-US" sz="1800" dirty="0" smtClean="0"/>
              <a:t>[3],</a:t>
            </a:r>
            <a:r>
              <a:rPr lang="en-US" sz="1800" dirty="0" err="1" smtClean="0"/>
              <a:t>l_my_position</a:t>
            </a:r>
            <a:r>
              <a:rPr lang="en-US" sz="1800" dirty="0" smtClean="0"/>
              <a:t>[1]/</a:t>
            </a:r>
            <a:r>
              <a:rPr lang="en-US" sz="1800" dirty="0" err="1" smtClean="0"/>
              <a:t>l_my_position</a:t>
            </a:r>
            <a:r>
              <a:rPr lang="en-US" sz="1800" dirty="0" smtClean="0"/>
              <a:t>[3]);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// “point2” is the location of the mouse on the screen</a:t>
            </a:r>
          </a:p>
          <a:p>
            <a:pPr>
              <a:buNone/>
            </a:pPr>
            <a:r>
              <a:rPr lang="en-US" sz="1800" dirty="0" smtClean="0"/>
              <a:t>float2 point2 = float2(</a:t>
            </a:r>
            <a:r>
              <a:rPr lang="en-US" sz="1800" dirty="0" err="1" smtClean="0"/>
              <a:t>k_mousepos</a:t>
            </a:r>
            <a:r>
              <a:rPr lang="en-US" sz="1800" dirty="0" smtClean="0"/>
              <a:t>[0], </a:t>
            </a:r>
            <a:r>
              <a:rPr lang="en-US" sz="1800" dirty="0" err="1" smtClean="0"/>
              <a:t>k_mousepos</a:t>
            </a:r>
            <a:r>
              <a:rPr lang="en-US" sz="1800" dirty="0" smtClean="0"/>
              <a:t>[1]);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// </a:t>
            </a:r>
            <a:r>
              <a:rPr lang="en-US" sz="1800" dirty="0" err="1" smtClean="0"/>
              <a:t>in_area</a:t>
            </a:r>
            <a:r>
              <a:rPr lang="en-US" sz="1800" dirty="0" smtClean="0"/>
              <a:t> determines if the position of the pixel is within x distance of the mouse.</a:t>
            </a:r>
          </a:p>
          <a:p>
            <a:pPr>
              <a:buNone/>
            </a:pPr>
            <a:r>
              <a:rPr lang="en-US" sz="1800" dirty="0" smtClean="0"/>
              <a:t>// </a:t>
            </a:r>
            <a:r>
              <a:rPr lang="en-US" sz="1800" dirty="0" err="1" smtClean="0"/>
              <a:t>k_mousepos</a:t>
            </a:r>
            <a:r>
              <a:rPr lang="en-US" sz="1800" dirty="0" smtClean="0"/>
              <a:t>[2] is actually a flag for enabling/disabling the effect.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bool</a:t>
            </a:r>
            <a:r>
              <a:rPr lang="en-US" sz="1800" dirty="0" smtClean="0"/>
              <a:t> </a:t>
            </a:r>
            <a:r>
              <a:rPr lang="en-US" sz="1800" dirty="0" err="1" smtClean="0"/>
              <a:t>in_area</a:t>
            </a:r>
            <a:r>
              <a:rPr lang="en-US" sz="1800" dirty="0" smtClean="0"/>
              <a:t> = (</a:t>
            </a:r>
            <a:r>
              <a:rPr lang="en-US" sz="1800" dirty="0" err="1" smtClean="0"/>
              <a:t>k_mousepos</a:t>
            </a:r>
            <a:r>
              <a:rPr lang="en-US" sz="1800" dirty="0" smtClean="0"/>
              <a:t>[2] &gt; .9 &amp;&amp; distance(point, point2) &lt; .5) || </a:t>
            </a:r>
            <a:r>
              <a:rPr lang="en-US" sz="1800" dirty="0" err="1" smtClean="0"/>
              <a:t>k_mousepos</a:t>
            </a:r>
            <a:r>
              <a:rPr lang="en-US" sz="1800" dirty="0" smtClean="0"/>
              <a:t>[2] &lt; .1;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// everything will be white if it’s in the center and white otherwise.</a:t>
            </a:r>
          </a:p>
          <a:p>
            <a:pPr>
              <a:buNone/>
            </a:pPr>
            <a:r>
              <a:rPr lang="en-US" sz="1800" dirty="0" smtClean="0"/>
              <a:t>if (</a:t>
            </a:r>
            <a:r>
              <a:rPr lang="en-US" sz="1800" dirty="0" err="1" smtClean="0"/>
              <a:t>in_area</a:t>
            </a:r>
            <a:r>
              <a:rPr lang="en-US" sz="1800" dirty="0" smtClean="0"/>
              <a:t>)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o_color</a:t>
            </a:r>
            <a:r>
              <a:rPr lang="en-US" sz="1800" dirty="0" smtClean="0"/>
              <a:t> = float4(1,1,1,1);</a:t>
            </a:r>
          </a:p>
          <a:p>
            <a:pPr>
              <a:buNone/>
            </a:pPr>
            <a:r>
              <a:rPr lang="en-US" sz="1800" dirty="0" smtClean="0"/>
              <a:t>else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o_color</a:t>
            </a:r>
            <a:r>
              <a:rPr lang="en-US" sz="1800" dirty="0" smtClean="0"/>
              <a:t> = float4(0,0,0,1);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Panda3D 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Made by Disney and CMU</a:t>
            </a:r>
          </a:p>
          <a:p>
            <a:r>
              <a:rPr lang="en-US" dirty="0" smtClean="0"/>
              <a:t>Originally commercial, now Open-Source</a:t>
            </a:r>
          </a:p>
          <a:p>
            <a:r>
              <a:rPr lang="en-US" dirty="0" smtClean="0"/>
              <a:t>Windows support</a:t>
            </a:r>
          </a:p>
          <a:p>
            <a:r>
              <a:rPr lang="en-US" dirty="0" smtClean="0"/>
              <a:t>Commercial Applications &amp; Games</a:t>
            </a:r>
          </a:p>
          <a:p>
            <a:r>
              <a:rPr lang="en-US" dirty="0" smtClean="0"/>
              <a:t>Integrated w/ Python (vs. </a:t>
            </a:r>
            <a:r>
              <a:rPr lang="en-US" dirty="0" err="1" smtClean="0"/>
              <a:t>pyOGRE</a:t>
            </a:r>
            <a:r>
              <a:rPr lang="en-US" dirty="0" smtClean="0"/>
              <a:t> etc.)</a:t>
            </a:r>
          </a:p>
          <a:p>
            <a:r>
              <a:rPr lang="en-US" dirty="0" smtClean="0"/>
              <a:t>Extremely fast engine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But most of all…..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Support with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     CG           vs.       HLSL        vs.           GLSL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Shaders</a:t>
            </a:r>
            <a:r>
              <a:rPr lang="en-US" dirty="0" smtClean="0"/>
              <a:t> are really neat</a:t>
            </a:r>
          </a:p>
          <a:p>
            <a:endParaRPr lang="en-US" dirty="0"/>
          </a:p>
        </p:txBody>
      </p:sp>
      <p:pic>
        <p:nvPicPr>
          <p:cNvPr id="2050" name="Picture 2" descr="C:\Documents and Settings\rabidpoobear\My Documents\Downloads\c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81000"/>
            <a:ext cx="952500" cy="723900"/>
          </a:xfrm>
          <a:prstGeom prst="rect">
            <a:avLst/>
          </a:prstGeom>
          <a:noFill/>
        </p:spPr>
      </p:pic>
      <p:pic>
        <p:nvPicPr>
          <p:cNvPr id="2051" name="Picture 3" descr="C:\Documents and Settings\rabidpoobear\My Documents\Downloads\Nvidia-Infosy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362200"/>
            <a:ext cx="1676400" cy="1609344"/>
          </a:xfrm>
          <a:prstGeom prst="rect">
            <a:avLst/>
          </a:prstGeom>
          <a:noFill/>
        </p:spPr>
      </p:pic>
      <p:pic>
        <p:nvPicPr>
          <p:cNvPr id="2052" name="Picture 4" descr="C:\Documents and Settings\rabidpoobear\My Documents\Downloads\microsoft_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2286000"/>
            <a:ext cx="1657350" cy="1651826"/>
          </a:xfrm>
          <a:prstGeom prst="rect">
            <a:avLst/>
          </a:prstGeom>
          <a:noFill/>
        </p:spPr>
      </p:pic>
      <p:pic>
        <p:nvPicPr>
          <p:cNvPr id="2053" name="Picture 5" descr="C:\Documents and Settings\rabidpoobear\My Documents\Downloads\openg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8800" y="2362200"/>
            <a:ext cx="3005137" cy="15504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 smtClean="0"/>
              <a:t>Modifies vertex positions, as well as colors / </a:t>
            </a:r>
            <a:r>
              <a:rPr lang="en-US" dirty="0" err="1" smtClean="0"/>
              <a:t>texcoords</a:t>
            </a:r>
            <a:r>
              <a:rPr lang="en-US" dirty="0" smtClean="0"/>
              <a:t> (which are </a:t>
            </a:r>
            <a:r>
              <a:rPr lang="en-US" dirty="0" err="1" smtClean="0"/>
              <a:t>LERP’ed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Geometry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 smtClean="0"/>
              <a:t>Creates new vertexes</a:t>
            </a:r>
          </a:p>
          <a:p>
            <a:r>
              <a:rPr lang="en-US" dirty="0" smtClean="0"/>
              <a:t>Pixel / Fragment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 smtClean="0"/>
              <a:t>Determines final rendering color of every pixel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heck is LERP?!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L</a:t>
            </a:r>
            <a:r>
              <a:rPr lang="en-US" dirty="0" smtClean="0"/>
              <a:t>inear </a:t>
            </a:r>
            <a:r>
              <a:rPr lang="en-US" dirty="0" err="1" smtClean="0"/>
              <a:t>Int</a:t>
            </a:r>
            <a:r>
              <a:rPr lang="en-US" u="sng" dirty="0" err="1" smtClean="0"/>
              <a:t>ERP</a:t>
            </a:r>
            <a:r>
              <a:rPr lang="en-US" dirty="0" err="1" smtClean="0"/>
              <a:t>olation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C:\Documents and Settings\rabidpoobear\My Documents\Downloads\300px-Interpolation_example_linear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09800"/>
            <a:ext cx="4600575" cy="36804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r>
              <a:rPr lang="en-US" dirty="0" smtClean="0"/>
              <a:t> Speed</a:t>
            </a:r>
          </a:p>
          <a:p>
            <a:pPr lvl="1"/>
            <a:r>
              <a:rPr lang="en-US" dirty="0" smtClean="0"/>
              <a:t>Determined by the number of visible (basically) vertexes in the scene</a:t>
            </a:r>
          </a:p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r>
              <a:rPr lang="en-US" dirty="0" smtClean="0"/>
              <a:t> Speed</a:t>
            </a:r>
          </a:p>
          <a:p>
            <a:pPr lvl="1"/>
            <a:r>
              <a:rPr lang="en-US" dirty="0" smtClean="0"/>
              <a:t>Run for every pixel on the screen (for specific models w/ fragment </a:t>
            </a:r>
            <a:r>
              <a:rPr lang="en-US" dirty="0" err="1" smtClean="0"/>
              <a:t>shaders</a:t>
            </a:r>
            <a:r>
              <a:rPr lang="en-US" dirty="0" smtClean="0"/>
              <a:t> applied)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Vertex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Documents and Settings\rabidpoobear\My Documents\Downloads\fairy_vert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219200"/>
            <a:ext cx="4114800" cy="5460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972</Words>
  <Application>Microsoft Office PowerPoint</Application>
  <PresentationFormat>On-screen Show (4:3)</PresentationFormat>
  <Paragraphs>185</Paragraphs>
  <Slides>34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Dynamic Gaze-Contingent Rendering Complexity Scaling</vt:lpstr>
      <vt:lpstr>Initial Objectives</vt:lpstr>
      <vt:lpstr>Project Implementation Environment</vt:lpstr>
      <vt:lpstr>Panda3D justification</vt:lpstr>
      <vt:lpstr>Shader Support with  </vt:lpstr>
      <vt:lpstr>Shader Pipeline</vt:lpstr>
      <vt:lpstr>What the heck is LERP?!</vt:lpstr>
      <vt:lpstr>Shader Complexity</vt:lpstr>
      <vt:lpstr>Example Vertex Shaders</vt:lpstr>
      <vt:lpstr>Example Vertex Shaders</vt:lpstr>
      <vt:lpstr>Example Geometry Shaders</vt:lpstr>
      <vt:lpstr>Example Geometry Shaders</vt:lpstr>
      <vt:lpstr>Example Pixel Shaders</vt:lpstr>
      <vt:lpstr>Example Pixel Shaders</vt:lpstr>
      <vt:lpstr>How ridiculously fast the GPU is</vt:lpstr>
      <vt:lpstr>Bump Mapping</vt:lpstr>
      <vt:lpstr>No Live Demonstration</vt:lpstr>
      <vt:lpstr>Actual Running Example</vt:lpstr>
      <vt:lpstr>Actual Running Example</vt:lpstr>
      <vt:lpstr>Actual Running Example</vt:lpstr>
      <vt:lpstr>Approach Justification</vt:lpstr>
      <vt:lpstr>Deviation from Spec</vt:lpstr>
      <vt:lpstr>Idealistic Goals</vt:lpstr>
      <vt:lpstr>Unfortunate Reality</vt:lpstr>
      <vt:lpstr>Unfortunate Reality</vt:lpstr>
      <vt:lpstr>Unfortunate Reality</vt:lpstr>
      <vt:lpstr>CG Sucks Passthrough Fragment Shader</vt:lpstr>
      <vt:lpstr>Actual Performance Characteristics</vt:lpstr>
      <vt:lpstr>How we could make this actually speed up rendering process</vt:lpstr>
      <vt:lpstr>Slide 30</vt:lpstr>
      <vt:lpstr>Other ways to speed up games</vt:lpstr>
      <vt:lpstr>Fragment Shader definition</vt:lpstr>
      <vt:lpstr>Fragment Shader implementation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CHANGE_ME1</dc:creator>
  <cp:lastModifiedBy>CHANGE_ME1</cp:lastModifiedBy>
  <cp:revision>48</cp:revision>
  <dcterms:created xsi:type="dcterms:W3CDTF">2009-12-07T17:04:57Z</dcterms:created>
  <dcterms:modified xsi:type="dcterms:W3CDTF">2009-12-07T22:52:28Z</dcterms:modified>
</cp:coreProperties>
</file>