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7" r:id="rId2"/>
    <p:sldId id="273" r:id="rId3"/>
    <p:sldId id="272" r:id="rId4"/>
    <p:sldId id="271" r:id="rId5"/>
    <p:sldId id="274" r:id="rId6"/>
    <p:sldId id="275" r:id="rId7"/>
    <p:sldId id="276" r:id="rId8"/>
    <p:sldId id="277" r:id="rId9"/>
    <p:sldId id="278" r:id="rId10"/>
    <p:sldId id="268" r:id="rId11"/>
  </p:sldIdLst>
  <p:sldSz cx="9144000" cy="5143500" type="screen16x9"/>
  <p:notesSz cx="6858000" cy="9144000"/>
  <p:embeddedFontLst>
    <p:embeddedFont>
      <p:font typeface="Google Sans"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EA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03279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4646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47779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71236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6882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5194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3389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299193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265377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20912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08838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74605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54348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46483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832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33595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Tree>
    <p:extLst>
      <p:ext uri="{BB962C8B-B14F-4D97-AF65-F5344CB8AC3E}">
        <p14:creationId xmlns:p14="http://schemas.microsoft.com/office/powerpoint/2010/main" val="11957788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916447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6"/>
          <p:cNvSpPr txBox="1"/>
          <p:nvPr/>
        </p:nvSpPr>
        <p:spPr>
          <a:xfrm>
            <a:off x="146138" y="1003821"/>
            <a:ext cx="5972336" cy="14512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b="0" i="0" dirty="0">
                <a:solidFill>
                  <a:srgbClr val="374151"/>
                </a:solidFill>
                <a:effectLst/>
                <a:latin typeface="Söhne"/>
              </a:rPr>
              <a:t>Conversational AI: The Future of Chatbots</a:t>
            </a:r>
            <a:endParaRPr lang="en-IN" sz="4800" dirty="0">
              <a:latin typeface="Google Sans"/>
              <a:ea typeface="Google Sans"/>
              <a:cs typeface="Google Sans"/>
              <a:sym typeface="Google Sans"/>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7" name="Picture 6">
            <a:extLst>
              <a:ext uri="{FF2B5EF4-FFF2-40B4-BE49-F238E27FC236}">
                <a16:creationId xmlns:a16="http://schemas.microsoft.com/office/drawing/2014/main" id="{0F27DDFE-F9C9-E7D2-374B-C83EA5B20C16}"/>
              </a:ext>
            </a:extLst>
          </p:cNvPr>
          <p:cNvPicPr>
            <a:picLocks noChangeAspect="1"/>
          </p:cNvPicPr>
          <p:nvPr/>
        </p:nvPicPr>
        <p:blipFill>
          <a:blip r:embed="rId3"/>
          <a:stretch>
            <a:fillRect/>
          </a:stretch>
        </p:blipFill>
        <p:spPr>
          <a:xfrm>
            <a:off x="6101999" y="1005547"/>
            <a:ext cx="2945287" cy="3644050"/>
          </a:xfrm>
          <a:prstGeom prst="rect">
            <a:avLst/>
          </a:prstGeom>
        </p:spPr>
      </p:pic>
      <p:sp>
        <p:nvSpPr>
          <p:cNvPr id="4" name="TextBox 3">
            <a:extLst>
              <a:ext uri="{FF2B5EF4-FFF2-40B4-BE49-F238E27FC236}">
                <a16:creationId xmlns:a16="http://schemas.microsoft.com/office/drawing/2014/main" id="{EB1BA94C-7E66-6FEB-3E02-7153C37377A0}"/>
              </a:ext>
            </a:extLst>
          </p:cNvPr>
          <p:cNvSpPr txBox="1"/>
          <p:nvPr/>
        </p:nvSpPr>
        <p:spPr>
          <a:xfrm>
            <a:off x="3637262" y="3260995"/>
            <a:ext cx="1981200" cy="338554"/>
          </a:xfrm>
          <a:prstGeom prst="rect">
            <a:avLst/>
          </a:prstGeom>
          <a:noFill/>
        </p:spPr>
        <p:txBody>
          <a:bodyPr wrap="square" rtlCol="0">
            <a:spAutoFit/>
          </a:bodyPr>
          <a:lstStyle/>
          <a:p>
            <a:r>
              <a:rPr lang="en-US" sz="1600" dirty="0" err="1"/>
              <a:t>Rishik</a:t>
            </a:r>
            <a:r>
              <a:rPr lang="en-US" sz="1600" dirty="0"/>
              <a:t> </a:t>
            </a:r>
            <a:r>
              <a:rPr lang="en-US" sz="1600" dirty="0" err="1"/>
              <a:t>Chandupatla</a:t>
            </a:r>
            <a:endParaRPr lang="en-US" sz="1600" dirty="0"/>
          </a:p>
        </p:txBody>
      </p:sp>
      <p:sp>
        <p:nvSpPr>
          <p:cNvPr id="5" name="TextBox 4">
            <a:extLst>
              <a:ext uri="{FF2B5EF4-FFF2-40B4-BE49-F238E27FC236}">
                <a16:creationId xmlns:a16="http://schemas.microsoft.com/office/drawing/2014/main" id="{B026D9E3-FC8B-E8F8-7B3F-5B4FDC0B869E}"/>
              </a:ext>
            </a:extLst>
          </p:cNvPr>
          <p:cNvSpPr txBox="1"/>
          <p:nvPr/>
        </p:nvSpPr>
        <p:spPr>
          <a:xfrm>
            <a:off x="3637262" y="3663640"/>
            <a:ext cx="1758815" cy="338554"/>
          </a:xfrm>
          <a:prstGeom prst="rect">
            <a:avLst/>
          </a:prstGeom>
          <a:noFill/>
        </p:spPr>
        <p:txBody>
          <a:bodyPr wrap="none" rtlCol="0">
            <a:spAutoFit/>
          </a:bodyPr>
          <a:lstStyle/>
          <a:p>
            <a:r>
              <a:rPr lang="en-US" sz="1600" dirty="0"/>
              <a:t>Mounika Davuluri</a:t>
            </a:r>
          </a:p>
        </p:txBody>
      </p:sp>
      <p:sp>
        <p:nvSpPr>
          <p:cNvPr id="8" name="TextBox 7">
            <a:extLst>
              <a:ext uri="{FF2B5EF4-FFF2-40B4-BE49-F238E27FC236}">
                <a16:creationId xmlns:a16="http://schemas.microsoft.com/office/drawing/2014/main" id="{FF620573-3F0E-FA78-E8FF-E900B442DACD}"/>
              </a:ext>
            </a:extLst>
          </p:cNvPr>
          <p:cNvSpPr txBox="1"/>
          <p:nvPr/>
        </p:nvSpPr>
        <p:spPr>
          <a:xfrm>
            <a:off x="3637262" y="3968676"/>
            <a:ext cx="2611612" cy="338554"/>
          </a:xfrm>
          <a:prstGeom prst="rect">
            <a:avLst/>
          </a:prstGeom>
          <a:noFill/>
        </p:spPr>
        <p:txBody>
          <a:bodyPr wrap="none" rtlCol="0">
            <a:spAutoFit/>
          </a:bodyPr>
          <a:lstStyle/>
          <a:p>
            <a:r>
              <a:rPr lang="en-US" sz="1600" dirty="0"/>
              <a:t>Prudhvi Karthik Dhanekula</a:t>
            </a:r>
          </a:p>
        </p:txBody>
      </p:sp>
      <p:sp>
        <p:nvSpPr>
          <p:cNvPr id="3" name="TextBox 2">
            <a:extLst>
              <a:ext uri="{FF2B5EF4-FFF2-40B4-BE49-F238E27FC236}">
                <a16:creationId xmlns:a16="http://schemas.microsoft.com/office/drawing/2014/main" id="{07D2C10E-7BE9-07AD-22EB-99107A9DC94B}"/>
              </a:ext>
            </a:extLst>
          </p:cNvPr>
          <p:cNvSpPr txBox="1"/>
          <p:nvPr/>
        </p:nvSpPr>
        <p:spPr>
          <a:xfrm>
            <a:off x="3637262" y="2827572"/>
            <a:ext cx="1385455" cy="369332"/>
          </a:xfrm>
          <a:prstGeom prst="rect">
            <a:avLst/>
          </a:prstGeom>
          <a:noFill/>
        </p:spPr>
        <p:txBody>
          <a:bodyPr wrap="square" rtlCol="0">
            <a:spAutoFit/>
          </a:bodyPr>
          <a:lstStyle/>
          <a:p>
            <a:r>
              <a:rPr lang="en-US" sz="1800" b="1" dirty="0">
                <a:latin typeface="Roboto" panose="02000000000000000000" pitchFamily="2" charset="0"/>
                <a:ea typeface="Roboto" panose="02000000000000000000" pitchFamily="2" charset="0"/>
                <a:cs typeface="Roboto" panose="02000000000000000000" pitchFamily="2" charset="0"/>
              </a:rPr>
              <a:t>GROUP:14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3F3052-4F13-D6B3-0F2B-ECC0B61B375D}"/>
              </a:ext>
            </a:extLst>
          </p:cNvPr>
          <p:cNvSpPr>
            <a:spLocks noGrp="1"/>
          </p:cNvSpPr>
          <p:nvPr>
            <p:ph type="title"/>
          </p:nvPr>
        </p:nvSpPr>
        <p:spPr>
          <a:xfrm>
            <a:off x="328483" y="1574800"/>
            <a:ext cx="8368500" cy="3318934"/>
          </a:xfrm>
        </p:spPr>
        <p:txBody>
          <a:bodyPr/>
          <a:lstStyle/>
          <a:p>
            <a:r>
              <a:rPr lang="en-IN" sz="6000" dirty="0"/>
              <a:t>THANK YOU !!</a:t>
            </a:r>
            <a:br>
              <a:rPr lang="en-IN" sz="6000" dirty="0"/>
            </a:br>
            <a:br>
              <a:rPr lang="en-IN" sz="6000" dirty="0"/>
            </a:br>
            <a:endParaRPr lang="en-IN" sz="6000" dirty="0"/>
          </a:p>
        </p:txBody>
      </p:sp>
    </p:spTree>
    <p:extLst>
      <p:ext uri="{BB962C8B-B14F-4D97-AF65-F5344CB8AC3E}">
        <p14:creationId xmlns:p14="http://schemas.microsoft.com/office/powerpoint/2010/main" val="158279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F00E6-6B4A-8590-6DC2-95F9378C986E}"/>
              </a:ext>
            </a:extLst>
          </p:cNvPr>
          <p:cNvSpPr txBox="1"/>
          <p:nvPr/>
        </p:nvSpPr>
        <p:spPr>
          <a:xfrm>
            <a:off x="941294" y="1324535"/>
            <a:ext cx="2333065" cy="584775"/>
          </a:xfrm>
          <a:prstGeom prst="rect">
            <a:avLst/>
          </a:prstGeom>
          <a:noFill/>
        </p:spPr>
        <p:txBody>
          <a:bodyPr wrap="square" rtlCol="0">
            <a:spAutoFit/>
          </a:bodyPr>
          <a:lstStyle/>
          <a:p>
            <a:r>
              <a:rPr lang="en-US" sz="3200" b="1" dirty="0">
                <a:latin typeface="Söhne"/>
                <a:ea typeface="Roboto" panose="02000000000000000000" pitchFamily="2" charset="0"/>
                <a:cs typeface="Roboto" panose="02000000000000000000" pitchFamily="2" charset="0"/>
              </a:rPr>
              <a:t>CHAT BOT</a:t>
            </a:r>
          </a:p>
        </p:txBody>
      </p:sp>
      <p:sp>
        <p:nvSpPr>
          <p:cNvPr id="3" name="TextBox 2">
            <a:extLst>
              <a:ext uri="{FF2B5EF4-FFF2-40B4-BE49-F238E27FC236}">
                <a16:creationId xmlns:a16="http://schemas.microsoft.com/office/drawing/2014/main" id="{D2E2FF82-3E8C-85EA-5DA3-AF8BEB9FF4ED}"/>
              </a:ext>
            </a:extLst>
          </p:cNvPr>
          <p:cNvSpPr txBox="1"/>
          <p:nvPr/>
        </p:nvSpPr>
        <p:spPr>
          <a:xfrm>
            <a:off x="941294" y="2178424"/>
            <a:ext cx="6111688" cy="1815882"/>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cs typeface="Roboto" panose="02000000000000000000" pitchFamily="2" charset="0"/>
              </a:rPr>
              <a:t>              Chatbots are dynamic computer programs designed to interact with users through natural language processing. They can be either rule-based or powered by artificial intelligence, constantly learning from user interactions. With a wide range of uses, such as customer service, virtual assistance, and information retrieval, chatbots strive to offer speedy, automated responses in order to improve the user's experience. Ultimately, the success of a chatbot is determined by its programming and underlying algorithms.</a:t>
            </a:r>
          </a:p>
        </p:txBody>
      </p:sp>
    </p:spTree>
    <p:extLst>
      <p:ext uri="{BB962C8B-B14F-4D97-AF65-F5344CB8AC3E}">
        <p14:creationId xmlns:p14="http://schemas.microsoft.com/office/powerpoint/2010/main" val="47852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F5B921C-5F50-A361-D466-A2BD59452451}"/>
              </a:ext>
            </a:extLst>
          </p:cNvPr>
          <p:cNvSpPr txBox="1"/>
          <p:nvPr/>
        </p:nvSpPr>
        <p:spPr>
          <a:xfrm>
            <a:off x="595746" y="595745"/>
            <a:ext cx="4599709" cy="584775"/>
          </a:xfrm>
          <a:prstGeom prst="rect">
            <a:avLst/>
          </a:prstGeom>
          <a:noFill/>
        </p:spPr>
        <p:txBody>
          <a:bodyPr wrap="square" rtlCol="0">
            <a:spAutoFit/>
          </a:bodyPr>
          <a:lstStyle/>
          <a:p>
            <a:r>
              <a:rPr lang="en-US" sz="3200" b="1" dirty="0">
                <a:latin typeface="Roboto" panose="02000000000000000000" pitchFamily="2" charset="0"/>
                <a:ea typeface="Roboto" panose="02000000000000000000" pitchFamily="2" charset="0"/>
                <a:cs typeface="Roboto" panose="02000000000000000000" pitchFamily="2" charset="0"/>
              </a:rPr>
              <a:t>Project Objectives</a:t>
            </a:r>
          </a:p>
        </p:txBody>
      </p:sp>
      <p:sp>
        <p:nvSpPr>
          <p:cNvPr id="11" name="TextBox 10">
            <a:extLst>
              <a:ext uri="{FF2B5EF4-FFF2-40B4-BE49-F238E27FC236}">
                <a16:creationId xmlns:a16="http://schemas.microsoft.com/office/drawing/2014/main" id="{8BEFD41F-36AD-2964-4F0E-AF1FBF9F0C5B}"/>
              </a:ext>
            </a:extLst>
          </p:cNvPr>
          <p:cNvSpPr txBox="1"/>
          <p:nvPr/>
        </p:nvSpPr>
        <p:spPr>
          <a:xfrm>
            <a:off x="595746" y="1744927"/>
            <a:ext cx="6324167"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Develop a web application that accurately simulates human conversation, enhancing user engagement and interaction.</a:t>
            </a:r>
          </a:p>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Provide instant, multilingual customer support to meet user needs promptly and maintain a responsive service.</a:t>
            </a:r>
          </a:p>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Design a flexible chatbot capable of communicating in multiple languages, catering to diverse user preferences and ensuring a global reach.</a:t>
            </a:r>
          </a:p>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Deliver precise and trustworthy information to users, enhancing reliability and building trust, all while optimizing operational costs effectively.</a:t>
            </a:r>
          </a:p>
        </p:txBody>
      </p:sp>
    </p:spTree>
    <p:extLst>
      <p:ext uri="{BB962C8B-B14F-4D97-AF65-F5344CB8AC3E}">
        <p14:creationId xmlns:p14="http://schemas.microsoft.com/office/powerpoint/2010/main" val="215257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4D6CA9-757E-D9F1-D56C-071D330FF0E1}"/>
              </a:ext>
            </a:extLst>
          </p:cNvPr>
          <p:cNvSpPr>
            <a:spLocks noGrp="1"/>
          </p:cNvSpPr>
          <p:nvPr>
            <p:ph type="body" idx="1"/>
          </p:nvPr>
        </p:nvSpPr>
        <p:spPr>
          <a:xfrm>
            <a:off x="284019" y="825933"/>
            <a:ext cx="8368500" cy="3934691"/>
          </a:xfrm>
        </p:spPr>
        <p:txBody>
          <a:bodyPr/>
          <a:lstStyle/>
          <a:p>
            <a:pPr algn="l"/>
            <a:r>
              <a:rPr lang="en-US" dirty="0">
                <a:solidFill>
                  <a:schemeClr val="tx1"/>
                </a:solidFill>
              </a:rPr>
              <a:t>For Source Code we used</a:t>
            </a:r>
          </a:p>
          <a:p>
            <a:pPr algn="l">
              <a:buFont typeface="Arial" panose="020B0604020202020204" pitchFamily="34" charset="0"/>
              <a:buChar char="•"/>
            </a:pPr>
            <a:r>
              <a:rPr lang="en-US" sz="1100" b="1" dirty="0">
                <a:solidFill>
                  <a:schemeClr val="tx1"/>
                </a:solidFill>
              </a:rPr>
              <a:t>Python</a:t>
            </a:r>
            <a:r>
              <a:rPr lang="en-US" sz="1100" dirty="0">
                <a:solidFill>
                  <a:schemeClr val="tx1"/>
                </a:solidFill>
              </a:rPr>
              <a:t>: Python is chosen for its versatility and suitability for AI development, particularly in natural language processing tasks.</a:t>
            </a:r>
          </a:p>
          <a:p>
            <a:pPr algn="l">
              <a:buFont typeface="Arial" panose="020B0604020202020204" pitchFamily="34" charset="0"/>
              <a:buChar char="•"/>
            </a:pPr>
            <a:r>
              <a:rPr lang="en-US" sz="1100" b="1" dirty="0">
                <a:solidFill>
                  <a:schemeClr val="tx1"/>
                </a:solidFill>
              </a:rPr>
              <a:t>Visual Studio Code</a:t>
            </a:r>
            <a:r>
              <a:rPr lang="en-US" sz="1100" dirty="0">
                <a:solidFill>
                  <a:schemeClr val="tx1"/>
                </a:solidFill>
              </a:rPr>
              <a:t>: VS Code serves as a lightweight, highly extensible code editor offering features like code highlighting, debugging, and version control integration, enhancing development productivity.</a:t>
            </a:r>
          </a:p>
          <a:p>
            <a:pPr algn="l">
              <a:buFont typeface="Arial" panose="020B0604020202020204" pitchFamily="34" charset="0"/>
              <a:buChar char="•"/>
            </a:pPr>
            <a:r>
              <a:rPr lang="en-US" sz="1100" b="1" dirty="0">
                <a:solidFill>
                  <a:schemeClr val="tx1"/>
                </a:solidFill>
              </a:rPr>
              <a:t>Flask</a:t>
            </a:r>
            <a:r>
              <a:rPr lang="en-US" sz="1100" dirty="0">
                <a:solidFill>
                  <a:schemeClr val="tx1"/>
                </a:solidFill>
              </a:rPr>
              <a:t>: Flask is a micro web framework for Python that simplifies handling HTTP requests and responses, ideal for building the web-based interface of the chatbot.</a:t>
            </a:r>
          </a:p>
          <a:p>
            <a:pPr algn="l"/>
            <a:endParaRPr lang="en-US" sz="1100" dirty="0">
              <a:solidFill>
                <a:schemeClr val="tx1"/>
              </a:solidFill>
            </a:endParaRPr>
          </a:p>
          <a:p>
            <a:pPr algn="l"/>
            <a:r>
              <a:rPr lang="en-US" sz="1100" dirty="0">
                <a:solidFill>
                  <a:schemeClr val="tx1"/>
                </a:solidFill>
              </a:rPr>
              <a:t>For Designing Interface we used:</a:t>
            </a:r>
          </a:p>
          <a:p>
            <a:pPr algn="l"/>
            <a:endParaRPr lang="en-US" sz="1100" dirty="0">
              <a:solidFill>
                <a:schemeClr val="tx1"/>
              </a:solidFill>
            </a:endParaRPr>
          </a:p>
          <a:p>
            <a:pPr algn="l">
              <a:buFont typeface="Arial" panose="020B0604020202020204" pitchFamily="34" charset="0"/>
              <a:buChar char="•"/>
            </a:pPr>
            <a:r>
              <a:rPr lang="en-US" sz="1100" b="1" dirty="0">
                <a:solidFill>
                  <a:schemeClr val="tx1"/>
                </a:solidFill>
              </a:rPr>
              <a:t>HTML</a:t>
            </a:r>
            <a:r>
              <a:rPr lang="en-US" sz="1100" dirty="0">
                <a:solidFill>
                  <a:schemeClr val="tx1"/>
                </a:solidFill>
              </a:rPr>
              <a:t>: HTML is essential for creating the structure and content of web pages, providing the foundation for the chatbot's user interface.</a:t>
            </a:r>
          </a:p>
          <a:p>
            <a:pPr algn="l">
              <a:buFont typeface="Arial" panose="020B0604020202020204" pitchFamily="34" charset="0"/>
              <a:buChar char="•"/>
            </a:pPr>
            <a:r>
              <a:rPr lang="en-US" sz="1100" b="1" dirty="0">
                <a:solidFill>
                  <a:schemeClr val="tx1"/>
                </a:solidFill>
              </a:rPr>
              <a:t>CSS</a:t>
            </a:r>
            <a:r>
              <a:rPr lang="en-US" sz="1100" dirty="0">
                <a:solidFill>
                  <a:schemeClr val="tx1"/>
                </a:solidFill>
              </a:rPr>
              <a:t>: CSS controls the visual presentation of web content, allowing customization of the chatbot's appearance for a visually appealing user interface.</a:t>
            </a:r>
          </a:p>
          <a:p>
            <a:pPr algn="l">
              <a:buFont typeface="Arial" panose="020B0604020202020204" pitchFamily="34" charset="0"/>
              <a:buChar char="•"/>
            </a:pPr>
            <a:r>
              <a:rPr lang="en-US" sz="1100" b="1" dirty="0">
                <a:solidFill>
                  <a:schemeClr val="tx1"/>
                </a:solidFill>
              </a:rPr>
              <a:t>jQuery</a:t>
            </a:r>
            <a:r>
              <a:rPr lang="en-US" sz="1100" dirty="0">
                <a:solidFill>
                  <a:schemeClr val="tx1"/>
                </a:solidFill>
              </a:rPr>
              <a:t>: jQuery simplifies client-side scripting and adds interactivity to web pages, enhancing the chatbot's user experience through dynamic features and event handling.</a:t>
            </a:r>
          </a:p>
        </p:txBody>
      </p:sp>
      <p:sp>
        <p:nvSpPr>
          <p:cNvPr id="3" name="Title 2">
            <a:extLst>
              <a:ext uri="{FF2B5EF4-FFF2-40B4-BE49-F238E27FC236}">
                <a16:creationId xmlns:a16="http://schemas.microsoft.com/office/drawing/2014/main" id="{D9350087-14FA-21EA-B760-9DAA2A8B92AB}"/>
              </a:ext>
            </a:extLst>
          </p:cNvPr>
          <p:cNvSpPr>
            <a:spLocks noGrp="1"/>
          </p:cNvSpPr>
          <p:nvPr>
            <p:ph type="title"/>
          </p:nvPr>
        </p:nvSpPr>
        <p:spPr>
          <a:xfrm>
            <a:off x="441512" y="382876"/>
            <a:ext cx="8368500" cy="386051"/>
          </a:xfrm>
        </p:spPr>
        <p:txBody>
          <a:bodyPr/>
          <a:lstStyle/>
          <a:p>
            <a:pPr algn="l"/>
            <a:r>
              <a:rPr lang="en-US" b="1" dirty="0">
                <a:solidFill>
                  <a:schemeClr val="tx1"/>
                </a:solidFill>
              </a:rPr>
              <a:t>Tools</a:t>
            </a:r>
          </a:p>
        </p:txBody>
      </p:sp>
    </p:spTree>
    <p:extLst>
      <p:ext uri="{BB962C8B-B14F-4D97-AF65-F5344CB8AC3E}">
        <p14:creationId xmlns:p14="http://schemas.microsoft.com/office/powerpoint/2010/main" val="2866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84A0C-47EF-AFF0-DE2B-7F2C7EF87BAB}"/>
              </a:ext>
            </a:extLst>
          </p:cNvPr>
          <p:cNvSpPr>
            <a:spLocks noGrp="1"/>
          </p:cNvSpPr>
          <p:nvPr>
            <p:ph type="body" idx="1"/>
          </p:nvPr>
        </p:nvSpPr>
        <p:spPr>
          <a:xfrm>
            <a:off x="649224" y="1475232"/>
            <a:ext cx="8368500" cy="1620012"/>
          </a:xfrm>
        </p:spPr>
        <p:txBody>
          <a:bodyPr/>
          <a:lstStyle/>
          <a:p>
            <a:pPr algn="l">
              <a:buFont typeface="Arial" panose="020B0604020202020204" pitchFamily="34" charset="0"/>
              <a:buChar char="•"/>
            </a:pPr>
            <a:r>
              <a:rPr lang="en-US" sz="1600" dirty="0">
                <a:solidFill>
                  <a:schemeClr val="tx1"/>
                </a:solidFill>
              </a:rPr>
              <a:t>Data Set</a:t>
            </a:r>
          </a:p>
          <a:p>
            <a:pPr algn="l">
              <a:buFont typeface="Arial" panose="020B0604020202020204" pitchFamily="34" charset="0"/>
              <a:buChar char="•"/>
            </a:pPr>
            <a:r>
              <a:rPr lang="en-US" sz="1600" dirty="0">
                <a:solidFill>
                  <a:schemeClr val="tx1"/>
                </a:solidFill>
              </a:rPr>
              <a:t>Training</a:t>
            </a:r>
          </a:p>
          <a:p>
            <a:pPr algn="l">
              <a:buFont typeface="Arial" panose="020B0604020202020204" pitchFamily="34" charset="0"/>
              <a:buChar char="•"/>
            </a:pPr>
            <a:r>
              <a:rPr lang="en-US" sz="1600" dirty="0">
                <a:solidFill>
                  <a:schemeClr val="tx1"/>
                </a:solidFill>
              </a:rPr>
              <a:t>Testing</a:t>
            </a:r>
          </a:p>
          <a:p>
            <a:pPr algn="l">
              <a:buFont typeface="Arial" panose="020B0604020202020204" pitchFamily="34" charset="0"/>
              <a:buChar char="•"/>
            </a:pPr>
            <a:r>
              <a:rPr lang="en-US" sz="1600" dirty="0">
                <a:solidFill>
                  <a:schemeClr val="tx1"/>
                </a:solidFill>
              </a:rPr>
              <a:t>Weather Forecasting</a:t>
            </a:r>
          </a:p>
        </p:txBody>
      </p:sp>
      <p:sp>
        <p:nvSpPr>
          <p:cNvPr id="3" name="Title 2">
            <a:extLst>
              <a:ext uri="{FF2B5EF4-FFF2-40B4-BE49-F238E27FC236}">
                <a16:creationId xmlns:a16="http://schemas.microsoft.com/office/drawing/2014/main" id="{567C5499-9DE6-6B33-4B84-1BA624449559}"/>
              </a:ext>
            </a:extLst>
          </p:cNvPr>
          <p:cNvSpPr>
            <a:spLocks noGrp="1"/>
          </p:cNvSpPr>
          <p:nvPr>
            <p:ph type="title"/>
          </p:nvPr>
        </p:nvSpPr>
        <p:spPr>
          <a:xfrm>
            <a:off x="381000" y="673608"/>
            <a:ext cx="2410968" cy="495300"/>
          </a:xfrm>
        </p:spPr>
        <p:txBody>
          <a:bodyPr/>
          <a:lstStyle/>
          <a:p>
            <a:r>
              <a:rPr lang="en-US" b="1" dirty="0">
                <a:solidFill>
                  <a:schemeClr val="tx1"/>
                </a:solidFill>
              </a:rPr>
              <a:t>Procedures</a:t>
            </a:r>
          </a:p>
        </p:txBody>
      </p:sp>
    </p:spTree>
    <p:extLst>
      <p:ext uri="{BB962C8B-B14F-4D97-AF65-F5344CB8AC3E}">
        <p14:creationId xmlns:p14="http://schemas.microsoft.com/office/powerpoint/2010/main" val="289471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34CF5E-4279-E7D8-E742-5B703B2D2463}"/>
              </a:ext>
            </a:extLst>
          </p:cNvPr>
          <p:cNvSpPr>
            <a:spLocks noGrp="1"/>
          </p:cNvSpPr>
          <p:nvPr>
            <p:ph type="body" idx="1"/>
          </p:nvPr>
        </p:nvSpPr>
        <p:spPr>
          <a:xfrm>
            <a:off x="381000" y="1109472"/>
            <a:ext cx="8368500" cy="2804160"/>
          </a:xfrm>
        </p:spPr>
        <p:txBody>
          <a:bodyPr/>
          <a:lstStyle/>
          <a:p>
            <a:pPr marL="228600" indent="0" algn="l"/>
            <a:r>
              <a:rPr lang="en-US" sz="1800" b="1" dirty="0">
                <a:solidFill>
                  <a:schemeClr val="tx1"/>
                </a:solidFill>
              </a:rPr>
              <a:t>Source Code</a:t>
            </a:r>
          </a:p>
          <a:p>
            <a:pPr marL="514350" indent="-285750" algn="l">
              <a:buFont typeface="Arial" panose="020B0604020202020204" pitchFamily="34" charset="0"/>
              <a:buChar char="•"/>
            </a:pPr>
            <a:r>
              <a:rPr lang="en-US" sz="1800" dirty="0" err="1">
                <a:solidFill>
                  <a:schemeClr val="tx1"/>
                </a:solidFill>
              </a:rPr>
              <a:t>Intents.json</a:t>
            </a:r>
            <a:endParaRPr lang="en-US" sz="1800" dirty="0">
              <a:solidFill>
                <a:schemeClr val="tx1"/>
              </a:solidFill>
            </a:endParaRPr>
          </a:p>
          <a:p>
            <a:pPr marL="514350" indent="-285750" algn="l">
              <a:buFont typeface="Arial" panose="020B0604020202020204" pitchFamily="34" charset="0"/>
              <a:buChar char="•"/>
            </a:pPr>
            <a:r>
              <a:rPr lang="en-US" sz="1800" dirty="0">
                <a:solidFill>
                  <a:schemeClr val="tx1"/>
                </a:solidFill>
              </a:rPr>
              <a:t>Weather.py</a:t>
            </a:r>
          </a:p>
          <a:p>
            <a:pPr marL="514350" indent="-285750" algn="l">
              <a:buFont typeface="Arial" panose="020B0604020202020204" pitchFamily="34" charset="0"/>
              <a:buChar char="•"/>
            </a:pPr>
            <a:r>
              <a:rPr lang="en-US" sz="1800" dirty="0">
                <a:solidFill>
                  <a:schemeClr val="tx1"/>
                </a:solidFill>
              </a:rPr>
              <a:t>Training.py</a:t>
            </a:r>
          </a:p>
          <a:p>
            <a:pPr marL="514350" indent="-285750" algn="l">
              <a:buFont typeface="Arial" panose="020B0604020202020204" pitchFamily="34" charset="0"/>
              <a:buChar char="•"/>
            </a:pPr>
            <a:r>
              <a:rPr lang="en-US" sz="1800" dirty="0">
                <a:solidFill>
                  <a:schemeClr val="tx1"/>
                </a:solidFill>
              </a:rPr>
              <a:t>Testing.py</a:t>
            </a:r>
          </a:p>
          <a:p>
            <a:pPr marL="514350" indent="-285750" algn="l">
              <a:buFont typeface="Arial" panose="020B0604020202020204" pitchFamily="34" charset="0"/>
              <a:buChar char="•"/>
            </a:pPr>
            <a:endParaRPr lang="en-US" sz="1800" dirty="0">
              <a:solidFill>
                <a:schemeClr val="tx1"/>
              </a:solidFill>
            </a:endParaRPr>
          </a:p>
          <a:p>
            <a:pPr marL="228600" indent="0" algn="l"/>
            <a:r>
              <a:rPr lang="en-US" sz="1800" b="1" dirty="0">
                <a:solidFill>
                  <a:schemeClr val="tx1"/>
                </a:solidFill>
              </a:rPr>
              <a:t>HTML Files</a:t>
            </a:r>
          </a:p>
          <a:p>
            <a:pPr marL="514350" indent="-285750" algn="l">
              <a:buFont typeface="Arial" panose="020B0604020202020204" pitchFamily="34" charset="0"/>
              <a:buChar char="•"/>
            </a:pPr>
            <a:r>
              <a:rPr lang="en-US" sz="1800" dirty="0">
                <a:solidFill>
                  <a:schemeClr val="tx1"/>
                </a:solidFill>
              </a:rPr>
              <a:t>Index.html</a:t>
            </a:r>
          </a:p>
          <a:p>
            <a:pPr marL="514350" indent="-285750" algn="l">
              <a:buFont typeface="Arial" panose="020B0604020202020204" pitchFamily="34" charset="0"/>
              <a:buChar char="•"/>
            </a:pPr>
            <a:r>
              <a:rPr lang="en-US" sz="1800" dirty="0">
                <a:solidFill>
                  <a:schemeClr val="tx1"/>
                </a:solidFill>
              </a:rPr>
              <a:t>Home.html</a:t>
            </a:r>
            <a:br>
              <a:rPr lang="en-US" sz="1800" b="1" dirty="0">
                <a:solidFill>
                  <a:schemeClr val="tx1"/>
                </a:solidFill>
              </a:rPr>
            </a:br>
            <a:endParaRPr lang="en-US" sz="1800" b="1" dirty="0">
              <a:solidFill>
                <a:schemeClr val="tx1"/>
              </a:solidFill>
            </a:endParaRPr>
          </a:p>
        </p:txBody>
      </p:sp>
      <p:sp>
        <p:nvSpPr>
          <p:cNvPr id="3" name="Title 2">
            <a:extLst>
              <a:ext uri="{FF2B5EF4-FFF2-40B4-BE49-F238E27FC236}">
                <a16:creationId xmlns:a16="http://schemas.microsoft.com/office/drawing/2014/main" id="{17ED5C87-741F-6682-3717-2CDBF84CAA3C}"/>
              </a:ext>
            </a:extLst>
          </p:cNvPr>
          <p:cNvSpPr>
            <a:spLocks noGrp="1"/>
          </p:cNvSpPr>
          <p:nvPr>
            <p:ph type="title"/>
          </p:nvPr>
        </p:nvSpPr>
        <p:spPr>
          <a:xfrm>
            <a:off x="381000" y="341313"/>
            <a:ext cx="2923032" cy="495300"/>
          </a:xfrm>
        </p:spPr>
        <p:txBody>
          <a:bodyPr/>
          <a:lstStyle/>
          <a:p>
            <a:r>
              <a:rPr lang="en-US" b="1" dirty="0">
                <a:solidFill>
                  <a:schemeClr val="tx1"/>
                </a:solidFill>
              </a:rPr>
              <a:t>Code Modules</a:t>
            </a:r>
          </a:p>
        </p:txBody>
      </p:sp>
    </p:spTree>
    <p:extLst>
      <p:ext uri="{BB962C8B-B14F-4D97-AF65-F5344CB8AC3E}">
        <p14:creationId xmlns:p14="http://schemas.microsoft.com/office/powerpoint/2010/main" val="318192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19A13B-38B0-4015-CE17-EE1B9EE70E56}"/>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0D0E2CA0-34DC-7425-BED2-F6A055A9D17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6625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BE5B07-A5AB-5425-5162-0E4ADFD0FC3B}"/>
              </a:ext>
            </a:extLst>
          </p:cNvPr>
          <p:cNvSpPr>
            <a:spLocks noGrp="1"/>
          </p:cNvSpPr>
          <p:nvPr>
            <p:ph type="body" idx="1"/>
          </p:nvPr>
        </p:nvSpPr>
        <p:spPr>
          <a:xfrm>
            <a:off x="387750" y="1481228"/>
            <a:ext cx="8368500" cy="1981300"/>
          </a:xfrm>
        </p:spPr>
        <p:txBody>
          <a:bodyPr/>
          <a:lstStyle/>
          <a:p>
            <a:pPr algn="l">
              <a:buFont typeface="Arial" panose="020B0604020202020204" pitchFamily="34" charset="0"/>
              <a:buChar char="•"/>
            </a:pPr>
            <a:r>
              <a:rPr lang="en-US" sz="1600" dirty="0">
                <a:solidFill>
                  <a:schemeClr val="tx1"/>
                </a:solidFill>
              </a:rPr>
              <a:t>We are going to submit the Source code folder and HTML file</a:t>
            </a:r>
          </a:p>
          <a:p>
            <a:pPr algn="l">
              <a:buFont typeface="Arial" panose="020B0604020202020204" pitchFamily="34" charset="0"/>
              <a:buChar char="•"/>
            </a:pPr>
            <a:endParaRPr lang="en-US" sz="1600" dirty="0">
              <a:solidFill>
                <a:schemeClr val="tx1"/>
              </a:solidFill>
            </a:endParaRPr>
          </a:p>
          <a:p>
            <a:pPr algn="l">
              <a:buFont typeface="Arial" panose="020B0604020202020204" pitchFamily="34" charset="0"/>
              <a:buChar char="•"/>
            </a:pPr>
            <a:r>
              <a:rPr lang="en-US" sz="1600" dirty="0">
                <a:solidFill>
                  <a:schemeClr val="tx1"/>
                </a:solidFill>
              </a:rPr>
              <a:t>For evaluating the project, we can test the accuracy of text processing, semantic understanding, response generation and reliability of information Provided.</a:t>
            </a:r>
          </a:p>
        </p:txBody>
      </p:sp>
      <p:sp>
        <p:nvSpPr>
          <p:cNvPr id="3" name="Title 2">
            <a:extLst>
              <a:ext uri="{FF2B5EF4-FFF2-40B4-BE49-F238E27FC236}">
                <a16:creationId xmlns:a16="http://schemas.microsoft.com/office/drawing/2014/main" id="{B48274E9-2828-9F79-08A8-F7DBAACBC453}"/>
              </a:ext>
            </a:extLst>
          </p:cNvPr>
          <p:cNvSpPr>
            <a:spLocks noGrp="1"/>
          </p:cNvSpPr>
          <p:nvPr>
            <p:ph type="title"/>
          </p:nvPr>
        </p:nvSpPr>
        <p:spPr>
          <a:xfrm>
            <a:off x="246888" y="985928"/>
            <a:ext cx="8368500" cy="495300"/>
          </a:xfrm>
        </p:spPr>
        <p:txBody>
          <a:bodyPr/>
          <a:lstStyle/>
          <a:p>
            <a:r>
              <a:rPr lang="en-US" b="1" dirty="0">
                <a:solidFill>
                  <a:schemeClr val="tx1"/>
                </a:solidFill>
              </a:rPr>
              <a:t>Deliverables and Evaluation Methodology</a:t>
            </a:r>
          </a:p>
        </p:txBody>
      </p:sp>
    </p:spTree>
    <p:extLst>
      <p:ext uri="{BB962C8B-B14F-4D97-AF65-F5344CB8AC3E}">
        <p14:creationId xmlns:p14="http://schemas.microsoft.com/office/powerpoint/2010/main" val="28102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F36077-9217-A066-8A8E-207ED9533562}"/>
              </a:ext>
            </a:extLst>
          </p:cNvPr>
          <p:cNvSpPr>
            <a:spLocks noGrp="1"/>
          </p:cNvSpPr>
          <p:nvPr>
            <p:ph type="body" idx="1"/>
          </p:nvPr>
        </p:nvSpPr>
        <p:spPr>
          <a:xfrm>
            <a:off x="173736" y="1042316"/>
            <a:ext cx="8368500" cy="1895956"/>
          </a:xfrm>
        </p:spPr>
        <p:txBody>
          <a:bodyPr/>
          <a:lstStyle/>
          <a:p>
            <a:pPr algn="l"/>
            <a:r>
              <a:rPr lang="en-US" sz="1600" dirty="0">
                <a:solidFill>
                  <a:schemeClr val="tx1"/>
                </a:solidFill>
              </a:rPr>
              <a:t>     We can develop chatbots for any purpose, such as educational, industrial, banking, and so on, by altering the dataset for relevant industries. There is no need for changing between the models</a:t>
            </a:r>
          </a:p>
        </p:txBody>
      </p:sp>
      <p:sp>
        <p:nvSpPr>
          <p:cNvPr id="3" name="Title 2">
            <a:extLst>
              <a:ext uri="{FF2B5EF4-FFF2-40B4-BE49-F238E27FC236}">
                <a16:creationId xmlns:a16="http://schemas.microsoft.com/office/drawing/2014/main" id="{277654B3-5773-9926-58C3-7270C85A65C0}"/>
              </a:ext>
            </a:extLst>
          </p:cNvPr>
          <p:cNvSpPr>
            <a:spLocks noGrp="1"/>
          </p:cNvSpPr>
          <p:nvPr>
            <p:ph type="title"/>
          </p:nvPr>
        </p:nvSpPr>
        <p:spPr>
          <a:xfrm>
            <a:off x="601764" y="633921"/>
            <a:ext cx="2952858" cy="495300"/>
          </a:xfrm>
        </p:spPr>
        <p:txBody>
          <a:bodyPr/>
          <a:lstStyle/>
          <a:p>
            <a:r>
              <a:rPr lang="en-US" b="1" dirty="0">
                <a:solidFill>
                  <a:schemeClr val="tx1"/>
                </a:solidFill>
              </a:rPr>
              <a:t>Future Work</a:t>
            </a:r>
          </a:p>
        </p:txBody>
      </p:sp>
    </p:spTree>
    <p:extLst>
      <p:ext uri="{BB962C8B-B14F-4D97-AF65-F5344CB8AC3E}">
        <p14:creationId xmlns:p14="http://schemas.microsoft.com/office/powerpoint/2010/main" val="35310448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3190</TotalTime>
  <Words>465</Words>
  <Application>Microsoft Office PowerPoint</Application>
  <PresentationFormat>On-screen Show (16:9)</PresentationFormat>
  <Paragraphs>48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 3</vt:lpstr>
      <vt:lpstr>Google Sans</vt:lpstr>
      <vt:lpstr>Arial</vt:lpstr>
      <vt:lpstr>Roboto</vt:lpstr>
      <vt:lpstr>Söhne</vt:lpstr>
      <vt:lpstr>Trebuchet MS</vt:lpstr>
      <vt:lpstr>Facet</vt:lpstr>
      <vt:lpstr>PowerPoint Presentation</vt:lpstr>
      <vt:lpstr>PowerPoint Presentation</vt:lpstr>
      <vt:lpstr>PowerPoint Presentation</vt:lpstr>
      <vt:lpstr>Tools</vt:lpstr>
      <vt:lpstr>Procedures</vt:lpstr>
      <vt:lpstr>Code Modules</vt:lpstr>
      <vt:lpstr>PowerPoint Presentation</vt:lpstr>
      <vt:lpstr>Deliverables and Evaluation Methodology</vt:lpstr>
      <vt:lpstr>Future Work</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DhaneKula, Prudhvi Karthik</cp:lastModifiedBy>
  <cp:revision>47</cp:revision>
  <dcterms:modified xsi:type="dcterms:W3CDTF">2023-12-01T06:35:27Z</dcterms:modified>
</cp:coreProperties>
</file>