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7" r:id="rId7"/>
    <p:sldId id="261" r:id="rId8"/>
    <p:sldId id="262" r:id="rId9"/>
    <p:sldId id="263" r:id="rId10"/>
    <p:sldId id="264" r:id="rId11"/>
    <p:sldId id="266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1E53DE7-B744-4014-8271-659485F1D550}" v="2" dt="2025-07-22T13:27:42.0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D7CC957-C3C5-3300-2945-B7ABB7EA3856}"/>
              </a:ext>
            </a:extLst>
          </p:cNvPr>
          <p:cNvSpPr>
            <a:spLocks noGrp="1"/>
          </p:cNvSpPr>
          <p:nvPr/>
        </p:nvSpPr>
        <p:spPr>
          <a:xfrm>
            <a:off x="221766" y="404835"/>
            <a:ext cx="11507303" cy="119654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b="1" dirty="0">
                <a:solidFill>
                  <a:srgbClr val="0C0C0C"/>
                </a:solidFill>
                <a:latin typeface="Times New Roman"/>
                <a:cs typeface="Times New Roman"/>
              </a:rPr>
              <a:t>UNIVERSITY COLLEGE OF ENGINEERING SCIENCE AND TECHNOLOGY HYDERABAD</a:t>
            </a:r>
            <a:br>
              <a:rPr lang="en-US" sz="2800" b="1">
                <a:solidFill>
                  <a:srgbClr val="0C0C0C"/>
                </a:solidFill>
                <a:latin typeface="Times New Roman"/>
                <a:cs typeface="Times New Roman"/>
              </a:rPr>
            </a:br>
            <a:r>
              <a:rPr lang="en-US" sz="1600" b="1" dirty="0">
                <a:solidFill>
                  <a:srgbClr val="0C0C0C"/>
                </a:solidFill>
                <a:latin typeface="Times New Roman"/>
                <a:cs typeface="Times New Roman"/>
              </a:rPr>
              <a:t>DEPARTMENT OF INFORMATION TECHNOLOGY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8F98B4F4-97FF-04B2-C5CB-BEB9262A8139}"/>
              </a:ext>
            </a:extLst>
          </p:cNvPr>
          <p:cNvSpPr>
            <a:spLocks noGrp="1"/>
          </p:cNvSpPr>
          <p:nvPr/>
        </p:nvSpPr>
        <p:spPr>
          <a:xfrm>
            <a:off x="1524000" y="2852872"/>
            <a:ext cx="9144000" cy="60752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rgbClr val="0C0C0C"/>
                </a:solidFill>
                <a:latin typeface="Times New Roman"/>
                <a:ea typeface="+mn-lt"/>
                <a:cs typeface="+mn-lt"/>
              </a:rPr>
              <a:t>DATA DEFINITION LANGUAGE AND DATA MANIPULATION LANGUAGE TRIGGERS</a:t>
            </a:r>
          </a:p>
          <a:p>
            <a:endParaRPr lang="en-US" sz="2000" b="1" dirty="0">
              <a:solidFill>
                <a:srgbClr val="0C0C0C"/>
              </a:solidFill>
              <a:latin typeface="Times New Roman"/>
              <a:ea typeface="Calibri"/>
              <a:cs typeface="Calibri"/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9E165803-5265-E07E-AFC3-48BFCE76B1E7}"/>
              </a:ext>
            </a:extLst>
          </p:cNvPr>
          <p:cNvSpPr txBox="1">
            <a:spLocks/>
          </p:cNvSpPr>
          <p:nvPr/>
        </p:nvSpPr>
        <p:spPr>
          <a:xfrm>
            <a:off x="8700052" y="4361830"/>
            <a:ext cx="2451652" cy="17882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defPPr>
              <a:defRPr lang="en-US"/>
            </a:defPPr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solidFill>
                  <a:srgbClr val="0C0C0C"/>
                </a:solidFill>
                <a:latin typeface="Times New Roman"/>
                <a:ea typeface="Calibri"/>
                <a:cs typeface="Calibri"/>
              </a:rPr>
              <a:t>By</a:t>
            </a:r>
          </a:p>
          <a:p>
            <a:r>
              <a:rPr lang="en-US" sz="2000" b="1" dirty="0">
                <a:solidFill>
                  <a:srgbClr val="0C0C0C"/>
                </a:solidFill>
                <a:latin typeface="Times New Roman"/>
                <a:ea typeface="Calibri"/>
                <a:cs typeface="Calibri"/>
              </a:rPr>
              <a:t>Kathi Mounika</a:t>
            </a:r>
          </a:p>
          <a:p>
            <a:r>
              <a:rPr lang="en-US" sz="2000" b="1" dirty="0">
                <a:solidFill>
                  <a:srgbClr val="0C0C0C"/>
                </a:solidFill>
                <a:latin typeface="Times New Roman"/>
                <a:ea typeface="Calibri"/>
                <a:cs typeface="Calibri"/>
              </a:rPr>
              <a:t>24011D2519</a:t>
            </a:r>
          </a:p>
          <a:p>
            <a:r>
              <a:rPr lang="en-US" sz="2000" b="1" dirty="0">
                <a:solidFill>
                  <a:srgbClr val="0C0C0C"/>
                </a:solidFill>
                <a:latin typeface="Times New Roman"/>
                <a:ea typeface="Calibri"/>
                <a:cs typeface="Calibri"/>
              </a:rPr>
              <a:t>M Tech(SE)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9DF7B4E-C35F-F9F8-8DEC-6A04931C3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BFAA3F-951B-A522-8261-B5462864E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2963" y="1135108"/>
            <a:ext cx="9860048" cy="577373"/>
          </a:xfrm>
        </p:spPr>
        <p:txBody>
          <a:bodyPr anchor="b">
            <a:normAutofit/>
          </a:bodyPr>
          <a:lstStyle/>
          <a:p>
            <a:r>
              <a:rPr lang="en-US" sz="2800" b="1" dirty="0">
                <a:latin typeface="Times New Roman"/>
                <a:cs typeface="Times New Roman"/>
              </a:rPr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4EDDC2-C2E7-7239-2382-BAD941ADE5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9304" y="1904076"/>
            <a:ext cx="9849751" cy="4339924"/>
          </a:xfr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0" indent="0">
              <a:buNone/>
            </a:pPr>
            <a:r>
              <a:rPr lang="en-US" sz="2400" dirty="0">
                <a:latin typeface="Times New Roman"/>
                <a:ea typeface="+mn-lt"/>
                <a:cs typeface="+mn-lt"/>
              </a:rPr>
              <a:t>CREATE OR REPLACE TRIGGER </a:t>
            </a:r>
            <a:r>
              <a:rPr lang="en-US" sz="2400" dirty="0" err="1">
                <a:latin typeface="Times New Roman"/>
                <a:ea typeface="+mn-lt"/>
                <a:cs typeface="+mn-lt"/>
              </a:rPr>
              <a:t>after_update_example</a:t>
            </a:r>
            <a:endParaRPr lang="en-US" sz="2400" dirty="0" err="1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 sz="2400" dirty="0">
                <a:latin typeface="Times New Roman"/>
                <a:ea typeface="+mn-lt"/>
                <a:cs typeface="+mn-lt"/>
              </a:rPr>
              <a:t>AFTER UPDATE ON employees</a:t>
            </a:r>
            <a:endParaRPr lang="en-US" sz="2400" dirty="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 sz="2400" dirty="0">
                <a:latin typeface="Times New Roman"/>
                <a:ea typeface="+mn-lt"/>
                <a:cs typeface="+mn-lt"/>
              </a:rPr>
              <a:t>FOR EACH ROW</a:t>
            </a:r>
            <a:endParaRPr lang="en-US" sz="2400" dirty="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 sz="2400" dirty="0">
                <a:latin typeface="Times New Roman"/>
                <a:ea typeface="+mn-lt"/>
                <a:cs typeface="+mn-lt"/>
              </a:rPr>
              <a:t>BEGIN</a:t>
            </a:r>
            <a:endParaRPr lang="en-US" sz="2400" dirty="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 sz="2400" dirty="0">
                <a:latin typeface="Times New Roman"/>
                <a:ea typeface="+mn-lt"/>
                <a:cs typeface="+mn-lt"/>
              </a:rPr>
              <a:t>   -- Example: Log the update operation</a:t>
            </a:r>
            <a:endParaRPr lang="en-US" sz="2400" dirty="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 sz="2400" dirty="0">
                <a:latin typeface="Times New Roman"/>
                <a:ea typeface="+mn-lt"/>
                <a:cs typeface="+mn-lt"/>
              </a:rPr>
              <a:t>   INSERT INTO </a:t>
            </a:r>
            <a:r>
              <a:rPr lang="en-US" sz="2400" err="1">
                <a:latin typeface="Times New Roman"/>
                <a:ea typeface="+mn-lt"/>
                <a:cs typeface="+mn-lt"/>
              </a:rPr>
              <a:t>employee_audit_log</a:t>
            </a:r>
            <a:r>
              <a:rPr lang="en-US" sz="2400" dirty="0">
                <a:latin typeface="Times New Roman"/>
                <a:ea typeface="+mn-lt"/>
                <a:cs typeface="+mn-lt"/>
              </a:rPr>
              <a:t> (</a:t>
            </a:r>
            <a:r>
              <a:rPr lang="en-US" sz="2400" err="1">
                <a:latin typeface="Times New Roman"/>
                <a:ea typeface="+mn-lt"/>
                <a:cs typeface="+mn-lt"/>
              </a:rPr>
              <a:t>employee_id</a:t>
            </a:r>
            <a:r>
              <a:rPr lang="en-US" sz="2400" dirty="0">
                <a:latin typeface="Times New Roman"/>
                <a:ea typeface="+mn-lt"/>
                <a:cs typeface="+mn-lt"/>
              </a:rPr>
              <a:t>, </a:t>
            </a:r>
            <a:r>
              <a:rPr lang="en-US" sz="2400" err="1">
                <a:latin typeface="Times New Roman"/>
                <a:ea typeface="+mn-lt"/>
                <a:cs typeface="+mn-lt"/>
              </a:rPr>
              <a:t>old_salary</a:t>
            </a:r>
            <a:r>
              <a:rPr lang="en-US" sz="2400" dirty="0">
                <a:latin typeface="Times New Roman"/>
                <a:ea typeface="+mn-lt"/>
                <a:cs typeface="+mn-lt"/>
              </a:rPr>
              <a:t>, </a:t>
            </a:r>
            <a:r>
              <a:rPr lang="en-US" sz="2400" err="1">
                <a:latin typeface="Times New Roman"/>
                <a:ea typeface="+mn-lt"/>
                <a:cs typeface="+mn-lt"/>
              </a:rPr>
              <a:t>new_salary</a:t>
            </a:r>
            <a:r>
              <a:rPr lang="en-US" sz="2400" dirty="0">
                <a:latin typeface="Times New Roman"/>
                <a:ea typeface="+mn-lt"/>
                <a:cs typeface="+mn-lt"/>
              </a:rPr>
              <a:t>, </a:t>
            </a:r>
            <a:r>
              <a:rPr lang="en-US" sz="2400" err="1">
                <a:latin typeface="Times New Roman"/>
                <a:ea typeface="+mn-lt"/>
                <a:cs typeface="+mn-lt"/>
              </a:rPr>
              <a:t>operation_date</a:t>
            </a:r>
            <a:r>
              <a:rPr lang="en-US" sz="2400" dirty="0">
                <a:latin typeface="Times New Roman"/>
                <a:ea typeface="+mn-lt"/>
                <a:cs typeface="+mn-lt"/>
              </a:rPr>
              <a:t>)</a:t>
            </a:r>
            <a:endParaRPr lang="en-US" sz="2400" dirty="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 sz="2400" dirty="0">
                <a:latin typeface="Times New Roman"/>
                <a:ea typeface="+mn-lt"/>
                <a:cs typeface="+mn-lt"/>
              </a:rPr>
              <a:t>   VALUES (:</a:t>
            </a:r>
            <a:r>
              <a:rPr lang="en-US" sz="2400" dirty="0" err="1">
                <a:latin typeface="Times New Roman"/>
                <a:ea typeface="+mn-lt"/>
                <a:cs typeface="+mn-lt"/>
              </a:rPr>
              <a:t>OLD.employee_id</a:t>
            </a:r>
            <a:r>
              <a:rPr lang="en-US" sz="2400" dirty="0">
                <a:latin typeface="Times New Roman"/>
                <a:ea typeface="+mn-lt"/>
                <a:cs typeface="+mn-lt"/>
              </a:rPr>
              <a:t>, :</a:t>
            </a:r>
            <a:r>
              <a:rPr lang="en-US" sz="2400" dirty="0" err="1">
                <a:latin typeface="Times New Roman"/>
                <a:ea typeface="+mn-lt"/>
                <a:cs typeface="+mn-lt"/>
              </a:rPr>
              <a:t>OLD.salary</a:t>
            </a:r>
            <a:r>
              <a:rPr lang="en-US" sz="2400" dirty="0">
                <a:latin typeface="Times New Roman"/>
                <a:ea typeface="+mn-lt"/>
                <a:cs typeface="+mn-lt"/>
              </a:rPr>
              <a:t>, :</a:t>
            </a:r>
            <a:r>
              <a:rPr lang="en-US" sz="2400" dirty="0" err="1">
                <a:latin typeface="Times New Roman"/>
                <a:ea typeface="+mn-lt"/>
                <a:cs typeface="+mn-lt"/>
              </a:rPr>
              <a:t>NEW.salary</a:t>
            </a:r>
            <a:r>
              <a:rPr lang="en-US" sz="2400" dirty="0">
                <a:latin typeface="Times New Roman"/>
                <a:ea typeface="+mn-lt"/>
                <a:cs typeface="+mn-lt"/>
              </a:rPr>
              <a:t>, SYSDATE);</a:t>
            </a:r>
            <a:endParaRPr lang="en-US" sz="2400" dirty="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 sz="2400" dirty="0">
                <a:latin typeface="Times New Roman"/>
                <a:ea typeface="+mn-lt"/>
                <a:cs typeface="+mn-lt"/>
              </a:rPr>
              <a:t>END;</a:t>
            </a:r>
            <a:endParaRPr lang="en-US" sz="2400" dirty="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 sz="2400" dirty="0">
                <a:latin typeface="Times New Roman"/>
                <a:cs typeface="Times New Roman"/>
              </a:rPr>
              <a:t>/</a:t>
            </a:r>
          </a:p>
          <a:p>
            <a:pPr marL="0" indent="0">
              <a:buNone/>
            </a:pP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CF1642-DC01-870F-7B0B-2045EC690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8773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6D3E28-CB4A-C0E6-CC46-68D25F74BF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576539"/>
            <a:ext cx="9941319" cy="6084684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/>
                <a:cs typeface="Times New Roman"/>
              </a:rPr>
              <a:t>BEGIN</a:t>
            </a:r>
          </a:p>
          <a:p>
            <a:pPr>
              <a:buNone/>
            </a:pPr>
            <a:r>
              <a:rPr lang="en-US" sz="2000" dirty="0">
                <a:latin typeface="Times New Roman"/>
                <a:ea typeface="+mn-lt"/>
                <a:cs typeface="+mn-lt"/>
              </a:rPr>
              <a:t>UPDATE employees SET salary = 6000 WHERE </a:t>
            </a:r>
            <a:r>
              <a:rPr lang="en-US" sz="2000" dirty="0" err="1">
                <a:latin typeface="Times New Roman"/>
                <a:ea typeface="+mn-lt"/>
                <a:cs typeface="+mn-lt"/>
              </a:rPr>
              <a:t>employee_id</a:t>
            </a:r>
            <a:r>
              <a:rPr lang="en-US" sz="2000" dirty="0">
                <a:latin typeface="Times New Roman"/>
                <a:ea typeface="+mn-lt"/>
                <a:cs typeface="+mn-lt"/>
              </a:rPr>
              <a:t> = 1;</a:t>
            </a:r>
            <a:endParaRPr lang="en-US" sz="2000" dirty="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 sz="2000" dirty="0">
                <a:latin typeface="Times New Roman"/>
                <a:cs typeface="Times New Roman"/>
              </a:rPr>
              <a:t>For rec in(</a:t>
            </a:r>
            <a:r>
              <a:rPr lang="en-US" sz="2000" dirty="0">
                <a:latin typeface="Times New Roman"/>
                <a:ea typeface="+mn-lt"/>
                <a:cs typeface="+mn-lt"/>
              </a:rPr>
              <a:t>SELECT * FROM </a:t>
            </a:r>
            <a:r>
              <a:rPr lang="en-US" sz="2000" dirty="0" err="1">
                <a:latin typeface="Times New Roman"/>
                <a:ea typeface="+mn-lt"/>
                <a:cs typeface="+mn-lt"/>
              </a:rPr>
              <a:t>employee_audit_log</a:t>
            </a:r>
            <a:r>
              <a:rPr lang="en-US" sz="2000" dirty="0">
                <a:latin typeface="Times New Roman"/>
                <a:ea typeface="+mn-lt"/>
                <a:cs typeface="+mn-lt"/>
              </a:rPr>
              <a:t>)</a:t>
            </a:r>
            <a:endParaRPr lang="en-US" sz="2000" dirty="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 sz="2000" dirty="0">
                <a:latin typeface="Times New Roman"/>
                <a:cs typeface="Times New Roman"/>
              </a:rPr>
              <a:t>LOOP</a:t>
            </a:r>
          </a:p>
          <a:p>
            <a:pPr marL="0" indent="0">
              <a:buNone/>
            </a:pPr>
            <a:r>
              <a:rPr lang="en-US" sz="2000" err="1">
                <a:latin typeface="Times New Roman"/>
                <a:cs typeface="Times New Roman"/>
              </a:rPr>
              <a:t>Dbms_output.put_line</a:t>
            </a:r>
            <a:r>
              <a:rPr lang="en-US" sz="2000" dirty="0">
                <a:latin typeface="Times New Roman"/>
                <a:cs typeface="Times New Roman"/>
              </a:rPr>
              <a:t>('Employee ID:'||</a:t>
            </a:r>
            <a:r>
              <a:rPr lang="en-US" sz="2000" err="1">
                <a:latin typeface="Times New Roman"/>
                <a:cs typeface="Times New Roman"/>
              </a:rPr>
              <a:t>rec.employee_id</a:t>
            </a:r>
            <a:r>
              <a:rPr lang="en-US" sz="2000" dirty="0">
                <a:latin typeface="Times New Roman"/>
                <a:cs typeface="Times New Roman"/>
              </a:rPr>
              <a:t>);</a:t>
            </a:r>
          </a:p>
          <a:p>
            <a:pPr>
              <a:buNone/>
            </a:pPr>
            <a:r>
              <a:rPr lang="en-US" sz="2000" err="1">
                <a:latin typeface="Times New Roman"/>
                <a:cs typeface="Times New Roman"/>
              </a:rPr>
              <a:t>Dbms_output.put_line</a:t>
            </a:r>
            <a:r>
              <a:rPr lang="en-US" sz="2000" dirty="0">
                <a:latin typeface="Times New Roman"/>
                <a:cs typeface="Times New Roman"/>
              </a:rPr>
              <a:t>('Old Salary:'||</a:t>
            </a:r>
            <a:r>
              <a:rPr lang="en-US" sz="2000" err="1">
                <a:latin typeface="Times New Roman"/>
                <a:cs typeface="Times New Roman"/>
              </a:rPr>
              <a:t>rec.old_salary</a:t>
            </a:r>
            <a:r>
              <a:rPr lang="en-US" sz="2000" dirty="0">
                <a:latin typeface="Times New Roman"/>
                <a:cs typeface="Times New Roman"/>
              </a:rPr>
              <a:t>);</a:t>
            </a:r>
          </a:p>
          <a:p>
            <a:pPr>
              <a:buNone/>
            </a:pPr>
            <a:r>
              <a:rPr lang="en-US" sz="2000" err="1">
                <a:latin typeface="Times New Roman"/>
                <a:cs typeface="Times New Roman"/>
              </a:rPr>
              <a:t>Dbms_output.put_line</a:t>
            </a:r>
            <a:r>
              <a:rPr lang="en-US" sz="2000" dirty="0">
                <a:latin typeface="Times New Roman"/>
                <a:cs typeface="Times New Roman"/>
              </a:rPr>
              <a:t>('New Salary:'||</a:t>
            </a:r>
            <a:r>
              <a:rPr lang="en-US" sz="2000" err="1">
                <a:latin typeface="Times New Roman"/>
                <a:cs typeface="Times New Roman"/>
              </a:rPr>
              <a:t>rec.new_salary</a:t>
            </a:r>
            <a:r>
              <a:rPr lang="en-US" sz="2000" dirty="0">
                <a:latin typeface="Times New Roman"/>
                <a:cs typeface="Times New Roman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latin typeface="Times New Roman"/>
                <a:cs typeface="Times New Roman"/>
              </a:rPr>
              <a:t>END LOOP;</a:t>
            </a:r>
          </a:p>
          <a:p>
            <a:pPr marL="0" indent="0">
              <a:buNone/>
            </a:pPr>
            <a:r>
              <a:rPr lang="en-US" sz="2000">
                <a:latin typeface="Times New Roman"/>
                <a:cs typeface="Times New Roman"/>
              </a:rPr>
              <a:t>END;</a:t>
            </a:r>
            <a:endParaRPr lang="en-US" sz="2000" dirty="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 sz="2000" dirty="0">
                <a:latin typeface="Times New Roman"/>
                <a:cs typeface="Times New Roman"/>
              </a:rPr>
              <a:t>/</a:t>
            </a:r>
          </a:p>
          <a:p>
            <a:pPr marL="0" indent="0">
              <a:buNone/>
            </a:pPr>
            <a:r>
              <a:rPr lang="en-US" sz="2000" b="1" dirty="0">
                <a:latin typeface="Times New Roman"/>
                <a:cs typeface="Times New Roman"/>
              </a:rPr>
              <a:t>OUTPUT</a:t>
            </a:r>
          </a:p>
          <a:p>
            <a:pPr marL="0" indent="0">
              <a:buNone/>
            </a:pPr>
            <a:r>
              <a:rPr lang="en-US" sz="2000" dirty="0">
                <a:latin typeface="Times New Roman"/>
                <a:cs typeface="Times New Roman"/>
              </a:rPr>
              <a:t>Employee ID:1</a:t>
            </a:r>
          </a:p>
          <a:p>
            <a:pPr marL="0" indent="0">
              <a:buNone/>
            </a:pPr>
            <a:r>
              <a:rPr lang="en-US" sz="2000" dirty="0">
                <a:latin typeface="Times New Roman"/>
                <a:cs typeface="Times New Roman"/>
              </a:rPr>
              <a:t>Old Salary:5000</a:t>
            </a:r>
          </a:p>
          <a:p>
            <a:pPr marL="0" indent="0">
              <a:buNone/>
            </a:pPr>
            <a:r>
              <a:rPr lang="en-US" sz="2000" dirty="0">
                <a:latin typeface="Times New Roman"/>
                <a:cs typeface="Times New Roman"/>
              </a:rPr>
              <a:t>New Salary:6000</a:t>
            </a:r>
          </a:p>
          <a:p>
            <a:pPr marL="0" indent="0">
              <a:buNone/>
            </a:pPr>
            <a:endParaRPr lang="en-US" sz="2000" dirty="0">
              <a:latin typeface="Times New Roman"/>
              <a:cs typeface="Times New Roman"/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7EB896-85E8-BD53-4C5F-10039B511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24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30EA680-D336-4FF7-8B7A-9848BB0A1C32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9631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9095C1F4-AE7F-44E4-8693-40D3D68311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734DDD3-F723-4DD3-8ABE-EC0B2AC87D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522324" y="-15978"/>
            <a:ext cx="7147352" cy="5876916"/>
            <a:chOff x="329184" y="-99107"/>
            <a:chExt cx="524256" cy="587691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7C8EA93-3210-4C62-99E9-153C275E3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3824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EB7D2A2-F448-44D4-938C-DC84CBCB3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-99107"/>
              <a:ext cx="524256" cy="563122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1055718"/>
            <a:ext cx="10999072" cy="335834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261612-1EF1-A849-9B94-437888F70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584683"/>
            <a:ext cx="9144000" cy="255182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000" b="1" kern="1200" dirty="0">
                <a:latin typeface="Times New Roman"/>
                <a:cs typeface="Times New Roman"/>
              </a:rPr>
              <a:t>THANK YOU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03B426-BA3A-5AF8-3298-78FDE6AFC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192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EFECF7-6EF1-F537-8C17-F2A4FF854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3600" b="1" dirty="0">
                <a:latin typeface="Times New Roman"/>
                <a:cs typeface="Times New Roman"/>
              </a:rPr>
              <a:t>DDL TRIGGERS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621ADA-1F67-1448-DD15-13081D0E4E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400" b="1">
                <a:latin typeface="Times New Roman"/>
                <a:ea typeface="+mn-lt"/>
                <a:cs typeface="Times New Roman"/>
              </a:rPr>
              <a:t>DDL (DATA DEFINITION LANGUAGE) TRIGGERS</a:t>
            </a:r>
            <a:endParaRPr lang="en-US" sz="2400">
              <a:latin typeface="Aptos" panose="020B0004020202020204"/>
              <a:ea typeface="+mn-lt"/>
              <a:cs typeface="Times New Roman"/>
            </a:endParaRPr>
          </a:p>
          <a:p>
            <a:pPr marL="0" indent="0">
              <a:buNone/>
            </a:pPr>
            <a:r>
              <a:rPr lang="en-US" sz="2400">
                <a:latin typeface="Times New Roman"/>
                <a:ea typeface="+mn-lt"/>
                <a:cs typeface="Times New Roman"/>
              </a:rPr>
              <a:t>DDL triggers are a type of trigger that allows us to automatically respond to changes in the structure of database objects. These changes can involve creating, altering, or dropping tables, views, procedures, indexes, etc.</a:t>
            </a:r>
            <a:endParaRPr lang="en-US" sz="2400"/>
          </a:p>
          <a:p>
            <a:pPr marL="0" indent="0">
              <a:buNone/>
            </a:pPr>
            <a:r>
              <a:rPr lang="en-US" sz="2400">
                <a:latin typeface="Times New Roman"/>
                <a:ea typeface="+mn-lt"/>
                <a:cs typeface="Times New Roman"/>
              </a:rPr>
              <a:t>A </a:t>
            </a:r>
            <a:r>
              <a:rPr lang="en-US" sz="2400" b="1">
                <a:latin typeface="Times New Roman"/>
                <a:ea typeface="+mn-lt"/>
                <a:cs typeface="Times New Roman"/>
              </a:rPr>
              <a:t>DDL trigger</a:t>
            </a:r>
            <a:r>
              <a:rPr lang="en-US" sz="2400">
                <a:latin typeface="Times New Roman"/>
                <a:ea typeface="+mn-lt"/>
                <a:cs typeface="Times New Roman"/>
              </a:rPr>
              <a:t> allows us to define specific actions when such events occur, for example, to log these events, enforce security policies, or prevent certain operations.</a:t>
            </a:r>
            <a:endParaRPr lang="en-US" sz="2400">
              <a:latin typeface="Times New Roman"/>
              <a:cs typeface="Times New Roman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CAA1D1-E9EF-BBE9-2D0B-F20A9A419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043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EFECF7-6EF1-F537-8C17-F2A4FF854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sz="3600" b="1" dirty="0">
                <a:latin typeface="Times New Roman"/>
                <a:ea typeface="+mj-lt"/>
                <a:cs typeface="+mj-lt"/>
              </a:rPr>
              <a:t>BINDING DDL TRIGGERS</a:t>
            </a:r>
            <a:endParaRPr lang="en-US" sz="3600" b="1" dirty="0">
              <a:latin typeface="Times New Roman"/>
              <a:cs typeface="Times New Roman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621ADA-1F67-1448-DD15-13081D0E4E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/>
                <a:ea typeface="+mn-lt"/>
                <a:cs typeface="+mn-lt"/>
              </a:rPr>
              <a:t>Binding DDL Triggers refers to the process of associating (or "binding") the trigger with specific DDL events. These events could include operations like </a:t>
            </a:r>
            <a:r>
              <a:rPr lang="en-US" sz="2000" dirty="0">
                <a:latin typeface="Times New Roman"/>
                <a:ea typeface="+mn-lt"/>
                <a:cs typeface="Times New Roman"/>
              </a:rPr>
              <a:t>CREATE</a:t>
            </a:r>
            <a:r>
              <a:rPr lang="en-US" sz="2000" dirty="0">
                <a:latin typeface="Times New Roman"/>
                <a:ea typeface="+mn-lt"/>
                <a:cs typeface="+mn-lt"/>
              </a:rPr>
              <a:t>, </a:t>
            </a:r>
            <a:r>
              <a:rPr lang="en-US" sz="2000" dirty="0">
                <a:latin typeface="Times New Roman"/>
                <a:ea typeface="+mn-lt"/>
                <a:cs typeface="Times New Roman"/>
              </a:rPr>
              <a:t>ALTER</a:t>
            </a:r>
            <a:r>
              <a:rPr lang="en-US" sz="2000" dirty="0">
                <a:latin typeface="Times New Roman"/>
                <a:ea typeface="+mn-lt"/>
                <a:cs typeface="+mn-lt"/>
              </a:rPr>
              <a:t>, or </a:t>
            </a:r>
            <a:r>
              <a:rPr lang="en-US" sz="2000" dirty="0">
                <a:latin typeface="Times New Roman"/>
                <a:ea typeface="+mn-lt"/>
                <a:cs typeface="Times New Roman"/>
              </a:rPr>
              <a:t>DROP</a:t>
            </a:r>
            <a:r>
              <a:rPr lang="en-US" sz="2000" dirty="0">
                <a:latin typeface="Times New Roman"/>
                <a:ea typeface="+mn-lt"/>
                <a:cs typeface="+mn-lt"/>
              </a:rPr>
              <a:t> on database objects. When a bound event occurs, the trigger fires and executes the associated PL/SQL code.</a:t>
            </a:r>
            <a:endParaRPr lang="en-US" sz="2000" dirty="0"/>
          </a:p>
          <a:p>
            <a:pPr>
              <a:buNone/>
            </a:pPr>
            <a:r>
              <a:rPr lang="en-US" sz="2000" b="1" dirty="0">
                <a:latin typeface="Times New Roman"/>
                <a:ea typeface="+mn-lt"/>
                <a:cs typeface="+mn-lt"/>
              </a:rPr>
              <a:t>Types of DDL Triggers</a:t>
            </a:r>
            <a:endParaRPr lang="en-US" sz="2000" dirty="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 sz="2000" b="1" dirty="0">
                <a:latin typeface="Times New Roman"/>
                <a:ea typeface="+mn-lt"/>
                <a:cs typeface="+mn-lt"/>
              </a:rPr>
              <a:t>BEFORE</a:t>
            </a:r>
            <a:r>
              <a:rPr lang="en-US" sz="2000" dirty="0">
                <a:latin typeface="Times New Roman"/>
                <a:ea typeface="+mn-lt"/>
                <a:cs typeface="+mn-lt"/>
              </a:rPr>
              <a:t>: Fires before the DDL operation is executed.</a:t>
            </a:r>
            <a:endParaRPr lang="en-US" sz="2000" dirty="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 sz="2000" b="1" dirty="0">
                <a:latin typeface="Times New Roman"/>
                <a:ea typeface="+mn-lt"/>
                <a:cs typeface="+mn-lt"/>
              </a:rPr>
              <a:t>AFTER</a:t>
            </a:r>
            <a:r>
              <a:rPr lang="en-US" sz="2000" dirty="0">
                <a:latin typeface="Times New Roman"/>
                <a:ea typeface="+mn-lt"/>
                <a:cs typeface="+mn-lt"/>
              </a:rPr>
              <a:t>: Fires after the DDL operation is executed.</a:t>
            </a:r>
            <a:endParaRPr lang="en-US" sz="2000" dirty="0">
              <a:latin typeface="Times New Roman"/>
              <a:cs typeface="Times New Roman"/>
            </a:endParaRPr>
          </a:p>
          <a:p>
            <a:pPr>
              <a:buNone/>
            </a:pPr>
            <a:r>
              <a:rPr lang="en-US" sz="2000" b="1" dirty="0">
                <a:latin typeface="Times New Roman"/>
                <a:ea typeface="+mn-lt"/>
                <a:cs typeface="+mn-lt"/>
              </a:rPr>
              <a:t>Scope of DDL Triggers</a:t>
            </a:r>
            <a:r>
              <a:rPr lang="en-US" sz="2000" dirty="0">
                <a:latin typeface="Times New Roman"/>
                <a:ea typeface="+mn-lt"/>
                <a:cs typeface="+mn-lt"/>
              </a:rPr>
              <a:t>:</a:t>
            </a:r>
            <a:endParaRPr lang="en-US" sz="2000" dirty="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 sz="2000" dirty="0">
                <a:latin typeface="Times New Roman"/>
                <a:ea typeface="+mn-lt"/>
                <a:cs typeface="+mn-lt"/>
              </a:rPr>
              <a:t>You can define the scope of the DDL trigger. For example, it could be fired for a specific schema, or it could apply to all schemas depending on how it is created.</a:t>
            </a:r>
            <a:endParaRPr lang="en-US" sz="2000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sz="2000">
              <a:ea typeface="+mn-lt"/>
              <a:cs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C8BA6E-C5FC-6D7F-0449-C9AA13CE0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227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564A51-2559-920E-7E29-474EF6A64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2963" y="1454323"/>
            <a:ext cx="9860048" cy="670050"/>
          </a:xfrm>
        </p:spPr>
        <p:txBody>
          <a:bodyPr anchor="b">
            <a:normAutofit/>
          </a:bodyPr>
          <a:lstStyle/>
          <a:p>
            <a:r>
              <a:rPr lang="en-US" sz="3600" b="1" dirty="0">
                <a:latin typeface="Times New Roman"/>
                <a:cs typeface="Times New Roman"/>
              </a:rPr>
              <a:t>BENEFITS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8CA2E8-DB69-0103-544B-74892D44B3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9304" y="2099724"/>
            <a:ext cx="9849751" cy="377357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Times New Roman"/>
                <a:ea typeface="+mn-lt"/>
                <a:cs typeface="+mn-lt"/>
              </a:rPr>
              <a:t>Auditing</a:t>
            </a:r>
            <a:endParaRPr lang="en-US" sz="2400" dirty="0">
              <a:latin typeface="Times New Roman"/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400" dirty="0">
                <a:latin typeface="Times New Roman"/>
                <a:ea typeface="+mn-lt"/>
                <a:cs typeface="+mn-lt"/>
              </a:rPr>
              <a:t>You can log all DDL changes for tracking purposes.</a:t>
            </a:r>
            <a:endParaRPr lang="en-US" sz="2400" dirty="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 sz="2400" b="1" dirty="0">
                <a:latin typeface="Times New Roman"/>
                <a:ea typeface="+mn-lt"/>
                <a:cs typeface="+mn-lt"/>
              </a:rPr>
              <a:t>Enforcement</a:t>
            </a:r>
            <a:endParaRPr lang="en-US" sz="2400" dirty="0">
              <a:latin typeface="Times New Roman"/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400" dirty="0">
                <a:latin typeface="Times New Roman"/>
                <a:ea typeface="+mn-lt"/>
                <a:cs typeface="+mn-lt"/>
              </a:rPr>
              <a:t>You can enforce policies or restrictions (e.g., preventing certain operations or monitoring specific actions).</a:t>
            </a:r>
            <a:endParaRPr lang="en-US" sz="2400" dirty="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 sz="2400" b="1" dirty="0">
                <a:latin typeface="Times New Roman"/>
                <a:ea typeface="+mn-lt"/>
                <a:cs typeface="+mn-lt"/>
              </a:rPr>
              <a:t>Security</a:t>
            </a:r>
            <a:r>
              <a:rPr lang="en-US" sz="2400" dirty="0">
                <a:latin typeface="Times New Roman"/>
                <a:ea typeface="+mn-lt"/>
                <a:cs typeface="+mn-lt"/>
              </a:rPr>
              <a:t>:</a:t>
            </a:r>
          </a:p>
          <a:p>
            <a:pPr marL="0" indent="0">
              <a:buNone/>
            </a:pPr>
            <a:r>
              <a:rPr lang="en-US" sz="2400" dirty="0">
                <a:latin typeface="Times New Roman"/>
                <a:ea typeface="+mn-lt"/>
                <a:cs typeface="+mn-lt"/>
              </a:rPr>
              <a:t> You can prevent unauthorized DDL operations on critical schema objects.</a:t>
            </a:r>
            <a:endParaRPr lang="en-US" sz="2400" dirty="0">
              <a:latin typeface="Times New Roman"/>
              <a:cs typeface="Times New Roman"/>
            </a:endParaRPr>
          </a:p>
          <a:p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CA004A-C0E4-0955-738B-E9F855A8C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0865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B6ABA-01AE-441F-55B2-070FC5E02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37239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Times New Roman"/>
                <a:cs typeface="Times New Roman"/>
              </a:rPr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C6762-43BF-637B-1E23-2B5DEFD8C4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2057"/>
            <a:ext cx="10515600" cy="4474906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US" sz="2400" dirty="0">
                <a:latin typeface="Times New Roman"/>
                <a:ea typeface="+mn-lt"/>
                <a:cs typeface="+mn-lt"/>
              </a:rPr>
              <a:t>CREATE OR REPLACE TRIGGER </a:t>
            </a:r>
            <a:r>
              <a:rPr lang="en-US" sz="2400" err="1">
                <a:latin typeface="Times New Roman"/>
                <a:ea typeface="+mn-lt"/>
                <a:cs typeface="+mn-lt"/>
              </a:rPr>
              <a:t>log_create_operations</a:t>
            </a:r>
            <a:endParaRPr lang="en-US" sz="2400">
              <a:latin typeface="Times New Roman"/>
              <a:cs typeface="Times New Roman"/>
            </a:endParaRPr>
          </a:p>
          <a:p>
            <a:pPr>
              <a:buNone/>
            </a:pPr>
            <a:r>
              <a:rPr lang="en-US" sz="2400" dirty="0">
                <a:latin typeface="Times New Roman"/>
                <a:ea typeface="+mn-lt"/>
                <a:cs typeface="+mn-lt"/>
              </a:rPr>
              <a:t>BEFORE CREATE ON SCHEMA</a:t>
            </a:r>
            <a:endParaRPr lang="en-US" sz="2400" dirty="0">
              <a:latin typeface="Times New Roman"/>
              <a:cs typeface="Times New Roman"/>
            </a:endParaRPr>
          </a:p>
          <a:p>
            <a:pPr>
              <a:buNone/>
            </a:pPr>
            <a:r>
              <a:rPr lang="en-US" sz="2400" dirty="0">
                <a:latin typeface="Times New Roman"/>
                <a:ea typeface="+mn-lt"/>
                <a:cs typeface="+mn-lt"/>
              </a:rPr>
              <a:t>DECLARE</a:t>
            </a:r>
            <a:endParaRPr lang="en-US" sz="2400" dirty="0">
              <a:latin typeface="Times New Roman"/>
              <a:cs typeface="Times New Roman"/>
            </a:endParaRPr>
          </a:p>
          <a:p>
            <a:pPr>
              <a:buNone/>
            </a:pPr>
            <a:r>
              <a:rPr lang="en-US" sz="2400" dirty="0">
                <a:latin typeface="Times New Roman"/>
                <a:ea typeface="+mn-lt"/>
                <a:cs typeface="+mn-lt"/>
              </a:rPr>
              <a:t>BEGIN</a:t>
            </a:r>
            <a:endParaRPr lang="en-US" sz="2400" dirty="0">
              <a:latin typeface="Times New Roman"/>
              <a:cs typeface="Times New Roman"/>
            </a:endParaRPr>
          </a:p>
          <a:p>
            <a:pPr>
              <a:buNone/>
            </a:pPr>
            <a:r>
              <a:rPr lang="en-US" sz="2400" dirty="0">
                <a:latin typeface="Times New Roman"/>
                <a:ea typeface="+mn-lt"/>
                <a:cs typeface="+mn-lt"/>
              </a:rPr>
              <a:t>  -- Log the CREATE operation in the </a:t>
            </a:r>
            <a:r>
              <a:rPr lang="en-US" sz="2400" dirty="0" err="1">
                <a:latin typeface="Times New Roman"/>
                <a:ea typeface="+mn-lt"/>
                <a:cs typeface="+mn-lt"/>
              </a:rPr>
              <a:t>ddl_log</a:t>
            </a:r>
            <a:r>
              <a:rPr lang="en-US" sz="2400" dirty="0">
                <a:latin typeface="Times New Roman"/>
                <a:ea typeface="+mn-lt"/>
                <a:cs typeface="+mn-lt"/>
              </a:rPr>
              <a:t> table</a:t>
            </a:r>
            <a:endParaRPr lang="en-US" sz="2400" dirty="0">
              <a:latin typeface="Times New Roman"/>
              <a:cs typeface="Times New Roman"/>
            </a:endParaRPr>
          </a:p>
          <a:p>
            <a:pPr>
              <a:buNone/>
            </a:pPr>
            <a:r>
              <a:rPr lang="en-US" sz="2400" dirty="0">
                <a:latin typeface="Times New Roman"/>
                <a:ea typeface="+mn-lt"/>
                <a:cs typeface="+mn-lt"/>
              </a:rPr>
              <a:t>  INSERT INTO </a:t>
            </a:r>
            <a:r>
              <a:rPr lang="en-US" sz="2400" err="1">
                <a:latin typeface="Times New Roman"/>
                <a:ea typeface="+mn-lt"/>
                <a:cs typeface="+mn-lt"/>
              </a:rPr>
              <a:t>ddl_log</a:t>
            </a:r>
            <a:r>
              <a:rPr lang="en-US" sz="2400" dirty="0">
                <a:latin typeface="Times New Roman"/>
                <a:ea typeface="+mn-lt"/>
                <a:cs typeface="+mn-lt"/>
              </a:rPr>
              <a:t> (</a:t>
            </a:r>
            <a:r>
              <a:rPr lang="en-US" sz="2400" err="1">
                <a:latin typeface="Times New Roman"/>
                <a:ea typeface="+mn-lt"/>
                <a:cs typeface="+mn-lt"/>
              </a:rPr>
              <a:t>event_type</a:t>
            </a:r>
            <a:r>
              <a:rPr lang="en-US" sz="2400" dirty="0">
                <a:latin typeface="Times New Roman"/>
                <a:ea typeface="+mn-lt"/>
                <a:cs typeface="+mn-lt"/>
              </a:rPr>
              <a:t>, username)</a:t>
            </a:r>
            <a:endParaRPr lang="en-US" sz="2400" dirty="0">
              <a:latin typeface="Times New Roman"/>
              <a:cs typeface="Times New Roman"/>
            </a:endParaRPr>
          </a:p>
          <a:p>
            <a:pPr>
              <a:buNone/>
            </a:pPr>
            <a:r>
              <a:rPr lang="en-US" sz="2400" dirty="0">
                <a:latin typeface="Times New Roman"/>
                <a:ea typeface="+mn-lt"/>
                <a:cs typeface="+mn-lt"/>
              </a:rPr>
              <a:t>  VALUES ('CREATE', USER);</a:t>
            </a:r>
            <a:endParaRPr lang="en-US" sz="2400" dirty="0">
              <a:latin typeface="Times New Roman"/>
              <a:cs typeface="Times New Roman"/>
            </a:endParaRPr>
          </a:p>
          <a:p>
            <a:pPr>
              <a:buNone/>
            </a:pPr>
            <a:r>
              <a:rPr lang="en-US" sz="2400" dirty="0">
                <a:latin typeface="Times New Roman"/>
                <a:ea typeface="+mn-lt"/>
                <a:cs typeface="+mn-lt"/>
              </a:rPr>
              <a:t>END;</a:t>
            </a:r>
            <a:endParaRPr lang="en-US" sz="2400" dirty="0">
              <a:latin typeface="Times New Roman"/>
              <a:cs typeface="Times New Roman"/>
            </a:endParaRPr>
          </a:p>
          <a:p>
            <a:pPr>
              <a:buNone/>
            </a:pPr>
            <a:r>
              <a:rPr lang="en-US" sz="2400" dirty="0">
                <a:latin typeface="Times New Roman"/>
                <a:cs typeface="Times New Roman"/>
              </a:rPr>
              <a:t>/</a:t>
            </a:r>
          </a:p>
          <a:p>
            <a:pPr marL="0" indent="0">
              <a:buNone/>
            </a:pP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B05911-9FE7-60B9-4567-B6B36B35E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882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9D877B-2A21-A5BD-B21E-F2E5836F32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67278"/>
            <a:ext cx="10515600" cy="570968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/>
                <a:cs typeface="Times New Roman"/>
              </a:rPr>
              <a:t>BEGIN</a:t>
            </a:r>
          </a:p>
          <a:p>
            <a:pPr marL="0" indent="0">
              <a:buNone/>
            </a:pPr>
            <a:r>
              <a:rPr lang="en-US" sz="2400" dirty="0">
                <a:latin typeface="Times New Roman"/>
                <a:cs typeface="Times New Roman"/>
              </a:rPr>
              <a:t>CREATE TABLE </a:t>
            </a:r>
            <a:r>
              <a:rPr lang="en-US" sz="2400" err="1">
                <a:latin typeface="Times New Roman"/>
                <a:cs typeface="Times New Roman"/>
              </a:rPr>
              <a:t>Eployees</a:t>
            </a:r>
            <a:r>
              <a:rPr lang="en-US" sz="2400" dirty="0">
                <a:latin typeface="Times New Roman"/>
                <a:cs typeface="Times New Roman"/>
              </a:rPr>
              <a:t>(</a:t>
            </a:r>
            <a:r>
              <a:rPr lang="en-US" sz="2400" err="1">
                <a:latin typeface="Times New Roman"/>
                <a:cs typeface="Times New Roman"/>
              </a:rPr>
              <a:t>emp_id</a:t>
            </a:r>
            <a:r>
              <a:rPr lang="en-US" sz="2400" dirty="0">
                <a:latin typeface="Times New Roman"/>
                <a:cs typeface="Times New Roman"/>
              </a:rPr>
              <a:t> number, </a:t>
            </a:r>
            <a:r>
              <a:rPr lang="en-US" sz="2400" err="1">
                <a:latin typeface="Times New Roman"/>
                <a:cs typeface="Times New Roman"/>
              </a:rPr>
              <a:t>emp_name</a:t>
            </a:r>
            <a:r>
              <a:rPr lang="en-US" sz="2400" dirty="0">
                <a:latin typeface="Times New Roman"/>
                <a:cs typeface="Times New Roman"/>
              </a:rPr>
              <a:t> varchar2(100));</a:t>
            </a:r>
          </a:p>
          <a:p>
            <a:pPr marL="0" indent="0">
              <a:buNone/>
            </a:pPr>
            <a:r>
              <a:rPr lang="en-US" sz="2400" dirty="0">
                <a:latin typeface="Times New Roman"/>
                <a:cs typeface="Times New Roman"/>
              </a:rPr>
              <a:t>For rec in(select * from </a:t>
            </a:r>
            <a:r>
              <a:rPr lang="en-US" sz="2400" err="1">
                <a:latin typeface="Times New Roman"/>
                <a:cs typeface="Times New Roman"/>
              </a:rPr>
              <a:t>ddl_log</a:t>
            </a:r>
            <a:r>
              <a:rPr lang="en-US" sz="2400" dirty="0">
                <a:latin typeface="Times New Roman"/>
                <a:cs typeface="Times New Roman"/>
              </a:rPr>
              <a:t> )</a:t>
            </a:r>
          </a:p>
          <a:p>
            <a:pPr marL="0" indent="0">
              <a:buNone/>
            </a:pPr>
            <a:r>
              <a:rPr lang="en-US" sz="2400" dirty="0">
                <a:latin typeface="Times New Roman"/>
                <a:cs typeface="Times New Roman"/>
              </a:rPr>
              <a:t>LOOP</a:t>
            </a:r>
          </a:p>
          <a:p>
            <a:pPr marL="0" indent="0">
              <a:buNone/>
            </a:pPr>
            <a:r>
              <a:rPr lang="en-US" sz="2400" err="1">
                <a:latin typeface="Times New Roman"/>
                <a:cs typeface="Times New Roman"/>
              </a:rPr>
              <a:t>Dbms_output.put_line</a:t>
            </a:r>
            <a:r>
              <a:rPr lang="en-US" sz="2400" dirty="0">
                <a:latin typeface="Times New Roman"/>
                <a:cs typeface="Times New Roman"/>
              </a:rPr>
              <a:t>('Event Type: ' </a:t>
            </a:r>
            <a:r>
              <a:rPr lang="en-US" sz="2400" err="1">
                <a:latin typeface="Times New Roman"/>
                <a:cs typeface="Times New Roman"/>
              </a:rPr>
              <a:t>rec.event_type</a:t>
            </a:r>
            <a:r>
              <a:rPr lang="en-US" sz="2400" dirty="0">
                <a:latin typeface="Times New Roman"/>
                <a:cs typeface="Times New Roman"/>
              </a:rPr>
              <a:t>);</a:t>
            </a:r>
          </a:p>
          <a:p>
            <a:pPr marL="0" indent="0">
              <a:buNone/>
            </a:pPr>
            <a:r>
              <a:rPr lang="en-US" sz="2400" err="1">
                <a:latin typeface="Times New Roman"/>
                <a:cs typeface="Times New Roman"/>
              </a:rPr>
              <a:t>Dbms_output.put_line</a:t>
            </a:r>
            <a:r>
              <a:rPr lang="en-US" sz="2400" dirty="0">
                <a:latin typeface="Times New Roman"/>
                <a:cs typeface="Times New Roman"/>
              </a:rPr>
              <a:t>('User: ' </a:t>
            </a:r>
            <a:r>
              <a:rPr lang="en-US" sz="2400" err="1">
                <a:latin typeface="Times New Roman"/>
                <a:cs typeface="Times New Roman"/>
              </a:rPr>
              <a:t>rec.username</a:t>
            </a:r>
            <a:r>
              <a:rPr lang="en-US" sz="2400" dirty="0">
                <a:latin typeface="Times New Roman"/>
                <a:cs typeface="Times New Roman"/>
              </a:rPr>
              <a:t>);</a:t>
            </a:r>
          </a:p>
          <a:p>
            <a:pPr marL="0" indent="0">
              <a:buNone/>
            </a:pPr>
            <a:r>
              <a:rPr lang="en-US" sz="2400" dirty="0">
                <a:latin typeface="Times New Roman"/>
                <a:cs typeface="Times New Roman"/>
              </a:rPr>
              <a:t>END LOOP;</a:t>
            </a:r>
          </a:p>
          <a:p>
            <a:pPr marL="0" indent="0">
              <a:buNone/>
            </a:pPr>
            <a:r>
              <a:rPr lang="en-US" sz="2400" dirty="0">
                <a:latin typeface="Times New Roman"/>
                <a:cs typeface="Times New Roman"/>
              </a:rPr>
              <a:t>END;</a:t>
            </a:r>
          </a:p>
          <a:p>
            <a:pPr marL="0" indent="0">
              <a:buNone/>
            </a:pPr>
            <a:r>
              <a:rPr lang="en-US" sz="2400" dirty="0">
                <a:latin typeface="Times New Roman"/>
                <a:cs typeface="Times New Roman"/>
              </a:rPr>
              <a:t>/</a:t>
            </a:r>
          </a:p>
          <a:p>
            <a:pPr marL="0" indent="0">
              <a:buNone/>
            </a:pPr>
            <a:r>
              <a:rPr lang="en-US" sz="2400" b="1" dirty="0">
                <a:latin typeface="Times New Roman"/>
                <a:cs typeface="Times New Roman"/>
              </a:rPr>
              <a:t>Output:</a:t>
            </a:r>
          </a:p>
          <a:p>
            <a:pPr marL="0" indent="0">
              <a:buNone/>
            </a:pPr>
            <a:r>
              <a:rPr lang="en-US" sz="2400" dirty="0">
                <a:latin typeface="Times New Roman"/>
                <a:cs typeface="Times New Roman"/>
              </a:rPr>
              <a:t>Event Type: CREATE</a:t>
            </a:r>
          </a:p>
          <a:p>
            <a:pPr marL="0" indent="0">
              <a:buNone/>
            </a:pPr>
            <a:r>
              <a:rPr lang="en-US" sz="2400" dirty="0">
                <a:latin typeface="Times New Roman"/>
                <a:cs typeface="Times New Roman"/>
              </a:rPr>
              <a:t>User: $USERNAME$</a:t>
            </a:r>
          </a:p>
          <a:p>
            <a:pPr marL="0" indent="0">
              <a:buNone/>
            </a:pPr>
            <a:endParaRPr lang="en-US" sz="2400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sz="2400" dirty="0"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sz="2400" dirty="0">
              <a:latin typeface="Times New Roman"/>
              <a:cs typeface="Times New Roman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AAB5BD-CFF8-E7A9-257C-79CBB9818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296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504630-6BDC-EA78-31EC-C8244A2A2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1211493"/>
            <a:ext cx="9942716" cy="679209"/>
          </a:xfrm>
        </p:spPr>
        <p:txBody>
          <a:bodyPr anchor="ctr">
            <a:noAutofit/>
          </a:bodyPr>
          <a:lstStyle/>
          <a:p>
            <a:r>
              <a:rPr lang="en-US" sz="3200" b="1" dirty="0">
                <a:latin typeface="Times New Roman"/>
                <a:cs typeface="Times New Roman"/>
              </a:rPr>
              <a:t>DATA MANIPULATION  LANGUAGE TRIGGERS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8DDE8-B157-B62C-ED9B-30B073516C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2698306"/>
            <a:ext cx="9941319" cy="344387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400">
                <a:latin typeface="Times New Roman"/>
                <a:ea typeface="+mn-lt"/>
                <a:cs typeface="+mn-lt"/>
              </a:rPr>
              <a:t>Data Manipulation Language (DML) triggers are used to automatically perform actions in response to DML operations such as </a:t>
            </a:r>
            <a:r>
              <a:rPr lang="en-US" sz="2400">
                <a:latin typeface="Times New Roman"/>
                <a:cs typeface="Times New Roman"/>
              </a:rPr>
              <a:t>INSERT</a:t>
            </a:r>
            <a:r>
              <a:rPr lang="en-US" sz="2400">
                <a:latin typeface="Times New Roman"/>
                <a:ea typeface="+mn-lt"/>
                <a:cs typeface="+mn-lt"/>
              </a:rPr>
              <a:t>, </a:t>
            </a:r>
            <a:r>
              <a:rPr lang="en-US" sz="2400">
                <a:latin typeface="Times New Roman"/>
                <a:cs typeface="Times New Roman"/>
              </a:rPr>
              <a:t>UPDATE</a:t>
            </a:r>
            <a:r>
              <a:rPr lang="en-US" sz="2400">
                <a:latin typeface="Times New Roman"/>
                <a:ea typeface="+mn-lt"/>
                <a:cs typeface="+mn-lt"/>
              </a:rPr>
              <a:t>, and </a:t>
            </a:r>
            <a:r>
              <a:rPr lang="en-US" sz="2400">
                <a:latin typeface="Times New Roman"/>
                <a:cs typeface="Times New Roman"/>
              </a:rPr>
              <a:t>DELETE</a:t>
            </a:r>
            <a:r>
              <a:rPr lang="en-US" sz="2400">
                <a:latin typeface="Times New Roman"/>
                <a:ea typeface="+mn-lt"/>
                <a:cs typeface="+mn-lt"/>
              </a:rPr>
              <a:t> on database tables. DML triggers are commonly used to enforce business rules, maintain data integrity, log changes, or perform cascading actions when data changes.</a:t>
            </a:r>
            <a:endParaRPr lang="en-US" sz="2400">
              <a:latin typeface="Times New Roman"/>
              <a:cs typeface="Times New Roman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3FAC4E-86B2-67D2-3809-E0F94A312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9085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30EC36-B68E-4072-0FBF-9B0CF63AA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1242384"/>
            <a:ext cx="9942716" cy="658616"/>
          </a:xfrm>
        </p:spPr>
        <p:txBody>
          <a:bodyPr anchor="ctr">
            <a:normAutofit/>
          </a:bodyPr>
          <a:lstStyle/>
          <a:p>
            <a:r>
              <a:rPr lang="en-US" sz="3600" b="1" dirty="0">
                <a:latin typeface="Times New Roman"/>
                <a:cs typeface="Times New Roman"/>
              </a:rPr>
              <a:t>TYPES OF DML TRIGGERS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DAC87-8B61-4B83-C678-AA83A84002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1915712"/>
            <a:ext cx="9941319" cy="5163520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en-US" sz="1600" b="1" dirty="0">
                <a:latin typeface="Times New Roman"/>
                <a:ea typeface="+mn-lt"/>
                <a:cs typeface="Times New Roman"/>
              </a:rPr>
              <a:t>TIMING</a:t>
            </a:r>
            <a:endParaRPr lang="en-US" sz="1600" dirty="0">
              <a:latin typeface="Times New Roman"/>
              <a:ea typeface="+mn-lt"/>
              <a:cs typeface="Times New Roman"/>
            </a:endParaRPr>
          </a:p>
          <a:p>
            <a:pPr marL="0" indent="0">
              <a:buNone/>
            </a:pPr>
            <a:r>
              <a:rPr lang="en-US" sz="1600" b="1" dirty="0">
                <a:latin typeface="Times New Roman"/>
                <a:ea typeface="+mn-lt"/>
                <a:cs typeface="Times New Roman"/>
              </a:rPr>
              <a:t>BEFORE Trigger</a:t>
            </a:r>
            <a:endParaRPr lang="en-US" sz="1600" dirty="0">
              <a:latin typeface="Times New Roman"/>
              <a:ea typeface="+mn-lt"/>
              <a:cs typeface="Times New Roman"/>
            </a:endParaRPr>
          </a:p>
          <a:p>
            <a:pPr marL="0" indent="0">
              <a:buNone/>
            </a:pPr>
            <a:r>
              <a:rPr lang="en-US" sz="1600" dirty="0">
                <a:latin typeface="Times New Roman"/>
                <a:ea typeface="+mn-lt"/>
                <a:cs typeface="Times New Roman"/>
              </a:rPr>
              <a:t>Fires before the DML operation (e.g., </a:t>
            </a:r>
            <a:r>
              <a:rPr lang="en-US" sz="1600" dirty="0">
                <a:latin typeface="Times New Roman"/>
                <a:cs typeface="Times New Roman"/>
              </a:rPr>
              <a:t>INSERT</a:t>
            </a:r>
            <a:r>
              <a:rPr lang="en-US" sz="1600" dirty="0">
                <a:latin typeface="Times New Roman"/>
                <a:ea typeface="+mn-lt"/>
                <a:cs typeface="Times New Roman"/>
              </a:rPr>
              <a:t>, </a:t>
            </a:r>
            <a:r>
              <a:rPr lang="en-US" sz="1600" dirty="0">
                <a:latin typeface="Times New Roman"/>
                <a:cs typeface="Times New Roman"/>
              </a:rPr>
              <a:t>UPDATE</a:t>
            </a:r>
            <a:r>
              <a:rPr lang="en-US" sz="1600" dirty="0">
                <a:latin typeface="Times New Roman"/>
                <a:ea typeface="+mn-lt"/>
                <a:cs typeface="Times New Roman"/>
              </a:rPr>
              <a:t>, or </a:t>
            </a:r>
            <a:r>
              <a:rPr lang="en-US" sz="1600" dirty="0">
                <a:latin typeface="Times New Roman"/>
                <a:cs typeface="Times New Roman"/>
              </a:rPr>
              <a:t>DELETE</a:t>
            </a:r>
            <a:r>
              <a:rPr lang="en-US" sz="1600" dirty="0">
                <a:latin typeface="Times New Roman"/>
                <a:ea typeface="+mn-lt"/>
                <a:cs typeface="Times New Roman"/>
              </a:rPr>
              <a:t>) is executed on a table.</a:t>
            </a:r>
            <a:endParaRPr lang="en-US" sz="1600" dirty="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 sz="1600" b="1" dirty="0">
                <a:latin typeface="Times New Roman"/>
                <a:ea typeface="+mn-lt"/>
                <a:cs typeface="Times New Roman"/>
              </a:rPr>
              <a:t>AFTER Trigger</a:t>
            </a:r>
            <a:endParaRPr lang="en-US" sz="1600" dirty="0">
              <a:latin typeface="Times New Roman"/>
              <a:ea typeface="+mn-lt"/>
              <a:cs typeface="Times New Roman"/>
            </a:endParaRPr>
          </a:p>
          <a:p>
            <a:pPr marL="0" indent="0">
              <a:buNone/>
            </a:pPr>
            <a:r>
              <a:rPr lang="en-US" sz="1600" dirty="0">
                <a:latin typeface="Times New Roman"/>
                <a:ea typeface="+mn-lt"/>
                <a:cs typeface="Times New Roman"/>
              </a:rPr>
              <a:t>Fires after the DML operation has been executed.</a:t>
            </a:r>
            <a:endParaRPr lang="en-US" sz="1600" dirty="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 sz="1600" b="1" dirty="0">
                <a:latin typeface="Times New Roman"/>
                <a:ea typeface="+mn-lt"/>
                <a:cs typeface="Times New Roman"/>
              </a:rPr>
              <a:t>INSTEAD OF Trigger</a:t>
            </a:r>
            <a:endParaRPr lang="en-US" sz="1600" dirty="0">
              <a:latin typeface="Times New Roman"/>
              <a:ea typeface="+mn-lt"/>
              <a:cs typeface="Times New Roman"/>
            </a:endParaRPr>
          </a:p>
          <a:p>
            <a:pPr marL="0" indent="0">
              <a:buNone/>
            </a:pPr>
            <a:r>
              <a:rPr lang="en-US" sz="1600" dirty="0">
                <a:latin typeface="Times New Roman"/>
                <a:ea typeface="+mn-lt"/>
                <a:cs typeface="Times New Roman"/>
              </a:rPr>
              <a:t>Used to override (replace) the DML operation. It is typically used with views to perform actions instead of the operation.</a:t>
            </a:r>
            <a:endParaRPr lang="en-US" sz="1600" dirty="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 sz="1600" b="1" dirty="0">
                <a:latin typeface="Times New Roman"/>
                <a:ea typeface="+mn-lt"/>
                <a:cs typeface="Times New Roman"/>
              </a:rPr>
              <a:t>OPERATIONS</a:t>
            </a:r>
            <a:endParaRPr lang="en-US" sz="1600" dirty="0">
              <a:latin typeface="Times New Roman"/>
              <a:cs typeface="Times New Roman"/>
            </a:endParaRPr>
          </a:p>
          <a:p>
            <a:pPr marL="0" indent="0">
              <a:buNone/>
            </a:pPr>
            <a:r>
              <a:rPr lang="en-US" sz="1600" dirty="0">
                <a:latin typeface="Times New Roman"/>
                <a:cs typeface="Times New Roman"/>
              </a:rPr>
              <a:t>INSERT</a:t>
            </a:r>
          </a:p>
          <a:p>
            <a:pPr marL="0" indent="0">
              <a:buNone/>
            </a:pPr>
            <a:r>
              <a:rPr lang="en-US" sz="1600" dirty="0">
                <a:latin typeface="Times New Roman"/>
                <a:cs typeface="Times New Roman"/>
              </a:rPr>
              <a:t>UPDATE</a:t>
            </a:r>
          </a:p>
          <a:p>
            <a:pPr marL="0" indent="0">
              <a:buNone/>
            </a:pPr>
            <a:r>
              <a:rPr lang="en-US" sz="1600" dirty="0">
                <a:latin typeface="Times New Roman"/>
                <a:cs typeface="Times New Roman"/>
              </a:rPr>
              <a:t>DELETE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CE662B-F927-5C02-18FC-0C6F875E9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717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5678BB-BA3A-38FD-E183-423F27DB3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US" sz="3200" b="1" dirty="0">
                <a:latin typeface="Times New Roman"/>
                <a:cs typeface="Times New Roman"/>
              </a:rPr>
              <a:t>SYNTAX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E0DD0-93D9-978C-B955-7028CDAEAE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0" y="2599509"/>
            <a:ext cx="10143668" cy="3435531"/>
          </a:xfr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>
              <a:buNone/>
            </a:pPr>
            <a:r>
              <a:rPr lang="en-US" sz="2200" dirty="0">
                <a:latin typeface="Times New Roman"/>
                <a:ea typeface="+mn-lt"/>
                <a:cs typeface="Times New Roman"/>
              </a:rPr>
              <a:t>CREATE OR REPLACE TRIGGER </a:t>
            </a:r>
            <a:r>
              <a:rPr lang="en-US" sz="2200" dirty="0" err="1">
                <a:latin typeface="Times New Roman"/>
                <a:ea typeface="+mn-lt"/>
                <a:cs typeface="Times New Roman"/>
              </a:rPr>
              <a:t>trigger_name</a:t>
            </a:r>
            <a:endParaRPr lang="en-US" sz="2200" dirty="0" err="1">
              <a:latin typeface="Times New Roman"/>
              <a:cs typeface="Times New Roman"/>
            </a:endParaRPr>
          </a:p>
          <a:p>
            <a:pPr>
              <a:buNone/>
            </a:pPr>
            <a:r>
              <a:rPr lang="en-US" sz="2200" dirty="0">
                <a:latin typeface="Times New Roman"/>
                <a:ea typeface="+mn-lt"/>
                <a:cs typeface="Times New Roman"/>
              </a:rPr>
              <a:t>{BEFORE | AFTER | INSTEAD OF} {INSERT | UPDATE | DELETE} </a:t>
            </a:r>
            <a:endParaRPr lang="en-US" sz="2200" dirty="0">
              <a:latin typeface="Times New Roman"/>
              <a:cs typeface="Times New Roman"/>
            </a:endParaRPr>
          </a:p>
          <a:p>
            <a:pPr>
              <a:buNone/>
            </a:pPr>
            <a:r>
              <a:rPr lang="en-US" sz="2200" dirty="0">
                <a:latin typeface="Times New Roman"/>
                <a:ea typeface="+mn-lt"/>
                <a:cs typeface="Times New Roman"/>
              </a:rPr>
              <a:t>ON </a:t>
            </a:r>
            <a:r>
              <a:rPr lang="en-US" sz="2200" dirty="0" err="1">
                <a:latin typeface="Times New Roman"/>
                <a:ea typeface="+mn-lt"/>
                <a:cs typeface="Times New Roman"/>
              </a:rPr>
              <a:t>table_name</a:t>
            </a:r>
            <a:endParaRPr lang="en-US" sz="2200" dirty="0" err="1">
              <a:latin typeface="Times New Roman"/>
              <a:cs typeface="Times New Roman"/>
            </a:endParaRPr>
          </a:p>
          <a:p>
            <a:pPr>
              <a:buNone/>
            </a:pPr>
            <a:r>
              <a:rPr lang="en-US" sz="2200" dirty="0">
                <a:latin typeface="Times New Roman"/>
                <a:ea typeface="+mn-lt"/>
                <a:cs typeface="Times New Roman"/>
              </a:rPr>
              <a:t>[FOR EACH ROW]</a:t>
            </a:r>
            <a:endParaRPr lang="en-US" sz="2200" dirty="0">
              <a:latin typeface="Times New Roman"/>
              <a:cs typeface="Times New Roman"/>
            </a:endParaRPr>
          </a:p>
          <a:p>
            <a:pPr>
              <a:buNone/>
            </a:pPr>
            <a:r>
              <a:rPr lang="en-US" sz="2200" dirty="0">
                <a:latin typeface="Times New Roman"/>
                <a:ea typeface="+mn-lt"/>
                <a:cs typeface="Times New Roman"/>
              </a:rPr>
              <a:t>[DECLARE ...]</a:t>
            </a:r>
            <a:endParaRPr lang="en-US" sz="2200" dirty="0">
              <a:latin typeface="Times New Roman"/>
              <a:cs typeface="Times New Roman"/>
            </a:endParaRPr>
          </a:p>
          <a:p>
            <a:pPr>
              <a:buNone/>
            </a:pPr>
            <a:r>
              <a:rPr lang="en-US" sz="2200" dirty="0">
                <a:latin typeface="Times New Roman"/>
                <a:ea typeface="+mn-lt"/>
                <a:cs typeface="Times New Roman"/>
              </a:rPr>
              <a:t>BEGIN</a:t>
            </a:r>
            <a:endParaRPr lang="en-US" sz="2200" dirty="0">
              <a:latin typeface="Times New Roman"/>
              <a:cs typeface="Times New Roman"/>
            </a:endParaRPr>
          </a:p>
          <a:p>
            <a:pPr>
              <a:buNone/>
            </a:pPr>
            <a:r>
              <a:rPr lang="en-US" sz="2200" dirty="0">
                <a:latin typeface="Times New Roman"/>
                <a:ea typeface="+mn-lt"/>
                <a:cs typeface="Times New Roman"/>
              </a:rPr>
              <a:t>   -- PL/SQL code to be executed when the trigger fires</a:t>
            </a:r>
            <a:endParaRPr lang="en-US" sz="2200" dirty="0">
              <a:latin typeface="Times New Roman"/>
              <a:cs typeface="Times New Roman"/>
            </a:endParaRPr>
          </a:p>
          <a:p>
            <a:pPr>
              <a:buNone/>
            </a:pPr>
            <a:r>
              <a:rPr lang="en-US" sz="2200" dirty="0">
                <a:latin typeface="Times New Roman"/>
                <a:ea typeface="+mn-lt"/>
                <a:cs typeface="Times New Roman"/>
              </a:rPr>
              <a:t>END;</a:t>
            </a:r>
            <a:endParaRPr lang="en-US" sz="2200">
              <a:latin typeface="Times New Roman"/>
              <a:cs typeface="Times New Roman"/>
            </a:endParaRPr>
          </a:p>
          <a:p>
            <a:pPr>
              <a:buNone/>
            </a:pPr>
            <a:r>
              <a:rPr lang="en-US" sz="2200" dirty="0">
                <a:latin typeface="Times New Roman"/>
                <a:cs typeface="Times New Roman"/>
              </a:rPr>
              <a:t>/</a:t>
            </a:r>
          </a:p>
          <a:p>
            <a:pPr marL="0" indent="0">
              <a:buNone/>
            </a:pPr>
            <a:endParaRPr lang="en-US" sz="2200">
              <a:latin typeface="Times New Roman"/>
              <a:cs typeface="Times New Roman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FC28B9-8490-2563-B6EA-9822DD7E0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4767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DDL TRIGGERS</vt:lpstr>
      <vt:lpstr>BINDING DDL TRIGGERS</vt:lpstr>
      <vt:lpstr>BENEFITS</vt:lpstr>
      <vt:lpstr>EXAMPLE</vt:lpstr>
      <vt:lpstr>PowerPoint Presentation</vt:lpstr>
      <vt:lpstr>DATA MANIPULATION  LANGUAGE TRIGGERS</vt:lpstr>
      <vt:lpstr>TYPES OF DML TRIGGERS</vt:lpstr>
      <vt:lpstr>SYNTAX</vt:lpstr>
      <vt:lpstr>EXAMPLE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271</cp:revision>
  <dcterms:created xsi:type="dcterms:W3CDTF">2025-01-01T16:39:14Z</dcterms:created>
  <dcterms:modified xsi:type="dcterms:W3CDTF">2025-07-22T13:28:00Z</dcterms:modified>
</cp:coreProperties>
</file>