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71" r:id="rId4"/>
    <p:sldId id="272" r:id="rId5"/>
    <p:sldId id="259" r:id="rId6"/>
    <p:sldId id="277" r:id="rId7"/>
    <p:sldId id="278" r:id="rId8"/>
    <p:sldId id="279" r:id="rId9"/>
    <p:sldId id="281" r:id="rId10"/>
    <p:sldId id="282" r:id="rId11"/>
    <p:sldId id="283" r:id="rId12"/>
    <p:sldId id="285" r:id="rId13"/>
    <p:sldId id="257" r:id="rId14"/>
    <p:sldId id="261" r:id="rId15"/>
    <p:sldId id="264" r:id="rId16"/>
    <p:sldId id="266" r:id="rId17"/>
    <p:sldId id="267" r:id="rId18"/>
    <p:sldId id="269" r:id="rId19"/>
    <p:sldId id="262" r:id="rId20"/>
    <p:sldId id="263" r:id="rId21"/>
    <p:sldId id="290" r:id="rId22"/>
    <p:sldId id="292" r:id="rId23"/>
    <p:sldId id="291" r:id="rId24"/>
    <p:sldId id="268" r:id="rId25"/>
    <p:sldId id="260" r:id="rId26"/>
    <p:sldId id="293" r:id="rId27"/>
    <p:sldId id="276" r:id="rId28"/>
    <p:sldId id="294" r:id="rId29"/>
    <p:sldId id="280" r:id="rId30"/>
    <p:sldId id="284" r:id="rId31"/>
    <p:sldId id="287" r:id="rId32"/>
    <p:sldId id="288" r:id="rId33"/>
    <p:sldId id="273" r:id="rId34"/>
    <p:sldId id="274" r:id="rId35"/>
    <p:sldId id="27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C401ED-80DF-870B-2E94-5976C50D6510}" v="109" dt="2025-07-22T13:26:32.8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7/22/2025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7/22/2025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7/22/2025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7/22/2025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3002" y="358664"/>
            <a:ext cx="10466092" cy="1357185"/>
          </a:xfrm>
        </p:spPr>
        <p:txBody>
          <a:bodyPr>
            <a:normAutofit/>
          </a:bodyPr>
          <a:lstStyle/>
          <a:p>
            <a:r>
              <a:rPr lang="en-US" sz="2800" b="1" dirty="0">
                <a:latin typeface="Times New Roman"/>
                <a:ea typeface="+mj-lt"/>
                <a:cs typeface="+mj-lt"/>
              </a:rPr>
              <a:t>DEPARTMENT OF INFORMATION TECHNOLOGY</a:t>
            </a:r>
            <a:br>
              <a:rPr lang="en-US" sz="2800" b="1" dirty="0">
                <a:latin typeface="Times New Roman"/>
                <a:ea typeface="+mj-lt"/>
                <a:cs typeface="+mj-lt"/>
              </a:rPr>
            </a:br>
            <a:endParaRPr lang="en-US" sz="1600">
              <a:latin typeface="Times New Roman"/>
              <a:cs typeface="Times New Roman"/>
            </a:endParaRPr>
          </a:p>
          <a:p>
            <a:r>
              <a:rPr lang="en-US" sz="1800" b="1" dirty="0">
                <a:latin typeface="Times New Roman"/>
                <a:ea typeface="+mj-lt"/>
                <a:cs typeface="+mj-lt"/>
              </a:rPr>
              <a:t>UNIVERSITY COLLEGE OF ENGINEERING, SCIENCE AND TECHNOLOGY HYDERABAD</a:t>
            </a:r>
            <a:endParaRPr lang="en-US" sz="1800" dirty="0">
              <a:latin typeface="Times New Roman"/>
              <a:cs typeface="Times New Roman"/>
            </a:endParaRPr>
          </a:p>
          <a:p>
            <a:endParaRPr lang="en-US" sz="1800" b="1">
              <a:latin typeface="Times New Roman"/>
              <a:ea typeface="Calibri"/>
              <a:cs typeface="Calibri"/>
            </a:endParaRPr>
          </a:p>
        </p:txBody>
      </p:sp>
      <p:sp>
        <p:nvSpPr>
          <p:cNvPr id="3" name="Subtitle 2"/>
          <p:cNvSpPr>
            <a:spLocks noGrp="1"/>
          </p:cNvSpPr>
          <p:nvPr>
            <p:ph type="subTitle" idx="1"/>
          </p:nvPr>
        </p:nvSpPr>
        <p:spPr>
          <a:xfrm>
            <a:off x="1745691" y="3180149"/>
            <a:ext cx="8977759" cy="940307"/>
          </a:xfrm>
        </p:spPr>
        <p:txBody>
          <a:bodyPr vert="horz" lIns="91440" tIns="45720" rIns="91440" bIns="45720" rtlCol="0" anchor="t">
            <a:normAutofit/>
          </a:bodyPr>
          <a:lstStyle/>
          <a:p>
            <a:r>
              <a:rPr lang="en-US" sz="2800" b="1" dirty="0">
                <a:latin typeface="Times New Roman"/>
                <a:cs typeface="Times New Roman"/>
              </a:rPr>
              <a:t>TOPIC</a:t>
            </a:r>
            <a:r>
              <a:rPr lang="en-US" sz="2800" dirty="0">
                <a:latin typeface="Times New Roman"/>
                <a:cs typeface="Times New Roman"/>
              </a:rPr>
              <a:t> : STRUCTURAL PATTERNS DECORATOR, FACADE, FLYWEIGHT, PROXY   </a:t>
            </a:r>
            <a:endParaRPr lang="en-US" sz="2800">
              <a:latin typeface="Times New Roman"/>
              <a:cs typeface="Times New Roman"/>
            </a:endParaRPr>
          </a:p>
        </p:txBody>
      </p:sp>
      <p:pic>
        <p:nvPicPr>
          <p:cNvPr id="6" name="Picture 5" descr="A logo with a rose in it&#10;&#10;AI-generated content may be incorrect.">
            <a:extLst>
              <a:ext uri="{FF2B5EF4-FFF2-40B4-BE49-F238E27FC236}">
                <a16:creationId xmlns:a16="http://schemas.microsoft.com/office/drawing/2014/main" id="{1DBE9B9C-9F60-64A7-EFDF-EA257BAAA41C}"/>
              </a:ext>
            </a:extLst>
          </p:cNvPr>
          <p:cNvPicPr>
            <a:picLocks noChangeAspect="1"/>
          </p:cNvPicPr>
          <p:nvPr/>
        </p:nvPicPr>
        <p:blipFill>
          <a:blip r:embed="rId2"/>
          <a:stretch>
            <a:fillRect/>
          </a:stretch>
        </p:blipFill>
        <p:spPr>
          <a:xfrm>
            <a:off x="205051" y="283763"/>
            <a:ext cx="1410290" cy="1364631"/>
          </a:xfrm>
          <a:prstGeom prst="rect">
            <a:avLst/>
          </a:prstGeom>
        </p:spPr>
      </p:pic>
      <p:sp>
        <p:nvSpPr>
          <p:cNvPr id="8" name="TextBox 7">
            <a:extLst>
              <a:ext uri="{FF2B5EF4-FFF2-40B4-BE49-F238E27FC236}">
                <a16:creationId xmlns:a16="http://schemas.microsoft.com/office/drawing/2014/main" id="{B1E23EE1-D557-E83F-0ADA-25B23287A9F7}"/>
              </a:ext>
            </a:extLst>
          </p:cNvPr>
          <p:cNvSpPr txBox="1"/>
          <p:nvPr/>
        </p:nvSpPr>
        <p:spPr>
          <a:xfrm>
            <a:off x="9139080" y="4886046"/>
            <a:ext cx="306127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Times New Roman"/>
                <a:cs typeface="Times New Roman"/>
              </a:rPr>
              <a:t>        BY</a:t>
            </a:r>
            <a:endParaRPr lang="en-US" sz="2000" dirty="0">
              <a:latin typeface="Times New Roman"/>
              <a:cs typeface="Times New Roman"/>
            </a:endParaRPr>
          </a:p>
          <a:p>
            <a:r>
              <a:rPr lang="en-US" sz="2000" dirty="0">
                <a:latin typeface="Times New Roman"/>
                <a:cs typeface="Times New Roman"/>
              </a:rPr>
              <a:t>K MOUNIKA               </a:t>
            </a:r>
          </a:p>
          <a:p>
            <a:r>
              <a:rPr lang="en-US" sz="2000" dirty="0">
                <a:latin typeface="Times New Roman"/>
                <a:cs typeface="Times New Roman"/>
              </a:rPr>
              <a:t> 24011D2519</a:t>
            </a:r>
            <a:endParaRPr lang="en-US" dirty="0"/>
          </a:p>
          <a:p>
            <a:r>
              <a:rPr lang="en-US" sz="2000" dirty="0">
                <a:latin typeface="Times New Roman"/>
                <a:cs typeface="Times New Roman"/>
              </a:rPr>
              <a:t>     </a:t>
            </a:r>
          </a:p>
        </p:txBody>
      </p:sp>
      <p:sp>
        <p:nvSpPr>
          <p:cNvPr id="7" name="TextBox 6">
            <a:extLst>
              <a:ext uri="{FF2B5EF4-FFF2-40B4-BE49-F238E27FC236}">
                <a16:creationId xmlns:a16="http://schemas.microsoft.com/office/drawing/2014/main" id="{CF0DD768-4236-D5FC-BD7C-40E34DF10EB5}"/>
              </a:ext>
            </a:extLst>
          </p:cNvPr>
          <p:cNvSpPr txBox="1"/>
          <p:nvPr/>
        </p:nvSpPr>
        <p:spPr>
          <a:xfrm>
            <a:off x="5187553" y="2514600"/>
            <a:ext cx="1828800" cy="1828800"/>
          </a:xfrm>
          <a:prstGeom prst="rect">
            <a:avLst/>
          </a:prstGeom>
          <a:noFill/>
        </p:spPr>
        <p:txBody>
          <a:bodyPr wrap="square" rtlCol="0">
            <a:spAutoFit/>
          </a:bodyPr>
          <a:lstStyle/>
          <a:p>
            <a:pPr algn="l"/>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169C7B-F159-9FD2-4AA1-DE56F5D7A593}"/>
              </a:ext>
            </a:extLst>
          </p:cNvPr>
          <p:cNvSpPr>
            <a:spLocks noGrp="1"/>
          </p:cNvSpPr>
          <p:nvPr>
            <p:ph idx="1"/>
          </p:nvPr>
        </p:nvSpPr>
        <p:spPr>
          <a:xfrm>
            <a:off x="838200" y="-299"/>
            <a:ext cx="10515600" cy="6852997"/>
          </a:xfrm>
        </p:spPr>
        <p:txBody>
          <a:bodyPr vert="horz" lIns="91440" tIns="45720" rIns="91440" bIns="45720" rtlCol="0" anchor="t">
            <a:noAutofit/>
          </a:bodyPr>
          <a:lstStyle/>
          <a:p>
            <a:pPr>
              <a:buNone/>
            </a:pPr>
            <a:r>
              <a:rPr lang="en-US" sz="2400">
                <a:latin typeface="Times New Roman"/>
                <a:cs typeface="Times New Roman"/>
              </a:rPr>
              <a:t>class </a:t>
            </a:r>
            <a:r>
              <a:rPr lang="en-US" sz="2400" err="1">
                <a:latin typeface="Times New Roman"/>
                <a:cs typeface="Times New Roman"/>
              </a:rPr>
              <a:t>HomeTheaterFacade</a:t>
            </a:r>
            <a:r>
              <a:rPr lang="en-US" sz="2400">
                <a:latin typeface="Times New Roman"/>
                <a:cs typeface="Times New Roman"/>
              </a:rPr>
              <a:t> {</a:t>
            </a:r>
          </a:p>
          <a:p>
            <a:pPr>
              <a:buNone/>
            </a:pPr>
            <a:r>
              <a:rPr lang="en-US" sz="2400">
                <a:latin typeface="Times New Roman"/>
                <a:cs typeface="Times New Roman"/>
              </a:rPr>
              <a:t>    private </a:t>
            </a:r>
            <a:r>
              <a:rPr lang="en-US" sz="2400" err="1">
                <a:latin typeface="Times New Roman"/>
                <a:cs typeface="Times New Roman"/>
              </a:rPr>
              <a:t>DVDPlayer</a:t>
            </a:r>
            <a:r>
              <a:rPr lang="en-US" sz="2400">
                <a:latin typeface="Times New Roman"/>
                <a:cs typeface="Times New Roman"/>
              </a:rPr>
              <a:t> </a:t>
            </a:r>
            <a:r>
              <a:rPr lang="en-US" sz="2400" err="1">
                <a:latin typeface="Times New Roman"/>
                <a:cs typeface="Times New Roman"/>
              </a:rPr>
              <a:t>dvd</a:t>
            </a:r>
            <a:r>
              <a:rPr lang="en-US" sz="2400">
                <a:latin typeface="Times New Roman"/>
                <a:cs typeface="Times New Roman"/>
              </a:rPr>
              <a:t>;</a:t>
            </a:r>
          </a:p>
          <a:p>
            <a:pPr>
              <a:buNone/>
            </a:pPr>
            <a:r>
              <a:rPr lang="en-US" sz="2400">
                <a:latin typeface="Times New Roman"/>
                <a:cs typeface="Times New Roman"/>
              </a:rPr>
              <a:t>    private Projector </a:t>
            </a:r>
            <a:r>
              <a:rPr lang="en-US" sz="2400" err="1">
                <a:latin typeface="Times New Roman"/>
                <a:cs typeface="Times New Roman"/>
              </a:rPr>
              <a:t>projector</a:t>
            </a:r>
            <a:r>
              <a:rPr lang="en-US" sz="2400">
                <a:latin typeface="Times New Roman"/>
                <a:cs typeface="Times New Roman"/>
              </a:rPr>
              <a:t>;</a:t>
            </a:r>
          </a:p>
          <a:p>
            <a:pPr>
              <a:buNone/>
            </a:pPr>
            <a:r>
              <a:rPr lang="en-US" sz="2400">
                <a:latin typeface="Times New Roman"/>
                <a:cs typeface="Times New Roman"/>
              </a:rPr>
              <a:t>    private </a:t>
            </a:r>
            <a:r>
              <a:rPr lang="en-US" sz="2400" err="1">
                <a:latin typeface="Times New Roman"/>
                <a:cs typeface="Times New Roman"/>
              </a:rPr>
              <a:t>SoundSystem</a:t>
            </a:r>
            <a:r>
              <a:rPr lang="en-US" sz="2400">
                <a:latin typeface="Times New Roman"/>
                <a:cs typeface="Times New Roman"/>
              </a:rPr>
              <a:t> sound;</a:t>
            </a:r>
          </a:p>
          <a:p>
            <a:pPr>
              <a:buNone/>
            </a:pPr>
            <a:r>
              <a:rPr lang="en-US" sz="2400">
                <a:latin typeface="Times New Roman"/>
                <a:cs typeface="Times New Roman"/>
              </a:rPr>
              <a:t>    public </a:t>
            </a:r>
            <a:r>
              <a:rPr lang="en-US" sz="2400" err="1">
                <a:latin typeface="Times New Roman"/>
                <a:cs typeface="Times New Roman"/>
              </a:rPr>
              <a:t>HomeTheaterFacade</a:t>
            </a:r>
            <a:r>
              <a:rPr lang="en-US" sz="2400">
                <a:latin typeface="Times New Roman"/>
                <a:cs typeface="Times New Roman"/>
              </a:rPr>
              <a:t>(</a:t>
            </a:r>
            <a:r>
              <a:rPr lang="en-US" sz="2400" err="1">
                <a:latin typeface="Times New Roman"/>
                <a:cs typeface="Times New Roman"/>
              </a:rPr>
              <a:t>DVDPlayer</a:t>
            </a:r>
            <a:r>
              <a:rPr lang="en-US" sz="2400">
                <a:latin typeface="Times New Roman"/>
                <a:cs typeface="Times New Roman"/>
              </a:rPr>
              <a:t> </a:t>
            </a:r>
            <a:r>
              <a:rPr lang="en-US" sz="2400" err="1">
                <a:latin typeface="Times New Roman"/>
                <a:cs typeface="Times New Roman"/>
              </a:rPr>
              <a:t>dvd</a:t>
            </a:r>
            <a:r>
              <a:rPr lang="en-US" sz="2400">
                <a:latin typeface="Times New Roman"/>
                <a:cs typeface="Times New Roman"/>
              </a:rPr>
              <a:t>, Projector </a:t>
            </a:r>
            <a:r>
              <a:rPr lang="en-US" sz="2400" err="1">
                <a:latin typeface="Times New Roman"/>
                <a:cs typeface="Times New Roman"/>
              </a:rPr>
              <a:t>projector</a:t>
            </a:r>
            <a:r>
              <a:rPr lang="en-US" sz="2400">
                <a:latin typeface="Times New Roman"/>
                <a:cs typeface="Times New Roman"/>
              </a:rPr>
              <a:t>, </a:t>
            </a:r>
            <a:r>
              <a:rPr lang="en-US" sz="2400" err="1">
                <a:latin typeface="Times New Roman"/>
                <a:cs typeface="Times New Roman"/>
              </a:rPr>
              <a:t>SoundSystem</a:t>
            </a:r>
            <a:r>
              <a:rPr lang="en-US" sz="2400">
                <a:latin typeface="Times New Roman"/>
                <a:cs typeface="Times New Roman"/>
              </a:rPr>
              <a:t> sound) {</a:t>
            </a:r>
          </a:p>
          <a:p>
            <a:pPr>
              <a:buNone/>
            </a:pPr>
            <a:r>
              <a:rPr lang="en-US" sz="2400">
                <a:latin typeface="Times New Roman"/>
                <a:cs typeface="Times New Roman"/>
              </a:rPr>
              <a:t>        </a:t>
            </a:r>
            <a:r>
              <a:rPr lang="en-US" sz="2400" err="1">
                <a:latin typeface="Times New Roman"/>
                <a:cs typeface="Times New Roman"/>
              </a:rPr>
              <a:t>this.dvd</a:t>
            </a:r>
            <a:r>
              <a:rPr lang="en-US" sz="2400">
                <a:latin typeface="Times New Roman"/>
                <a:cs typeface="Times New Roman"/>
              </a:rPr>
              <a:t> = </a:t>
            </a:r>
            <a:r>
              <a:rPr lang="en-US" sz="2400" err="1">
                <a:latin typeface="Times New Roman"/>
                <a:cs typeface="Times New Roman"/>
              </a:rPr>
              <a:t>dvd</a:t>
            </a:r>
            <a:r>
              <a:rPr lang="en-US" sz="2400">
                <a:latin typeface="Times New Roman"/>
                <a:cs typeface="Times New Roman"/>
              </a:rPr>
              <a:t>;</a:t>
            </a:r>
          </a:p>
          <a:p>
            <a:pPr>
              <a:buNone/>
            </a:pPr>
            <a:r>
              <a:rPr lang="en-US" sz="2400">
                <a:latin typeface="Times New Roman"/>
                <a:cs typeface="Times New Roman"/>
              </a:rPr>
              <a:t>        </a:t>
            </a:r>
            <a:r>
              <a:rPr lang="en-US" sz="2400" err="1">
                <a:latin typeface="Times New Roman"/>
                <a:cs typeface="Times New Roman"/>
              </a:rPr>
              <a:t>this.projector</a:t>
            </a:r>
            <a:r>
              <a:rPr lang="en-US" sz="2400">
                <a:latin typeface="Times New Roman"/>
                <a:cs typeface="Times New Roman"/>
              </a:rPr>
              <a:t> = projector;</a:t>
            </a:r>
          </a:p>
          <a:p>
            <a:pPr>
              <a:buNone/>
            </a:pPr>
            <a:r>
              <a:rPr lang="en-US" sz="2400">
                <a:latin typeface="Times New Roman"/>
                <a:cs typeface="Times New Roman"/>
              </a:rPr>
              <a:t>        </a:t>
            </a:r>
            <a:r>
              <a:rPr lang="en-US" sz="2400" err="1">
                <a:latin typeface="Times New Roman"/>
                <a:cs typeface="Times New Roman"/>
              </a:rPr>
              <a:t>this.sound</a:t>
            </a:r>
            <a:r>
              <a:rPr lang="en-US" sz="2400">
                <a:latin typeface="Times New Roman"/>
                <a:cs typeface="Times New Roman"/>
              </a:rPr>
              <a:t> = sound;</a:t>
            </a:r>
          </a:p>
          <a:p>
            <a:pPr>
              <a:buNone/>
            </a:pPr>
            <a:r>
              <a:rPr lang="en-US" sz="2400">
                <a:latin typeface="Times New Roman"/>
                <a:cs typeface="Times New Roman"/>
              </a:rPr>
              <a:t>    }</a:t>
            </a:r>
          </a:p>
          <a:p>
            <a:pPr>
              <a:buNone/>
            </a:pPr>
            <a:r>
              <a:rPr lang="en-US" sz="2400">
                <a:latin typeface="Times New Roman"/>
                <a:cs typeface="Times New Roman"/>
              </a:rPr>
              <a:t>    public void </a:t>
            </a:r>
            <a:r>
              <a:rPr lang="en-US" sz="2400" err="1">
                <a:latin typeface="Times New Roman"/>
                <a:cs typeface="Times New Roman"/>
              </a:rPr>
              <a:t>watchMovie</a:t>
            </a:r>
            <a:r>
              <a:rPr lang="en-US" sz="2400">
                <a:latin typeface="Times New Roman"/>
                <a:cs typeface="Times New Roman"/>
              </a:rPr>
              <a:t>() {</a:t>
            </a:r>
          </a:p>
          <a:p>
            <a:pPr>
              <a:buNone/>
            </a:pPr>
            <a:r>
              <a:rPr lang="en-US" sz="2400">
                <a:latin typeface="Times New Roman"/>
                <a:cs typeface="Times New Roman"/>
              </a:rPr>
              <a:t>        </a:t>
            </a:r>
            <a:r>
              <a:rPr lang="en-US" sz="2400" err="1">
                <a:latin typeface="Times New Roman"/>
                <a:cs typeface="Times New Roman"/>
              </a:rPr>
              <a:t>projector.on</a:t>
            </a:r>
            <a:r>
              <a:rPr lang="en-US" sz="2400">
                <a:latin typeface="Times New Roman"/>
                <a:cs typeface="Times New Roman"/>
              </a:rPr>
              <a:t>();</a:t>
            </a:r>
          </a:p>
          <a:p>
            <a:pPr>
              <a:buNone/>
            </a:pPr>
            <a:r>
              <a:rPr lang="en-US" sz="2400">
                <a:latin typeface="Times New Roman"/>
                <a:cs typeface="Times New Roman"/>
              </a:rPr>
              <a:t>        </a:t>
            </a:r>
            <a:r>
              <a:rPr lang="en-US" sz="2400" err="1">
                <a:latin typeface="Times New Roman"/>
                <a:cs typeface="Times New Roman"/>
              </a:rPr>
              <a:t>sound.on</a:t>
            </a:r>
            <a:r>
              <a:rPr lang="en-US" sz="2400">
                <a:latin typeface="Times New Roman"/>
                <a:cs typeface="Times New Roman"/>
              </a:rPr>
              <a:t>();</a:t>
            </a:r>
          </a:p>
          <a:p>
            <a:pPr>
              <a:buNone/>
            </a:pPr>
            <a:r>
              <a:rPr lang="en-US" sz="2400">
                <a:latin typeface="Times New Roman"/>
                <a:cs typeface="Times New Roman"/>
              </a:rPr>
              <a:t>        </a:t>
            </a:r>
            <a:r>
              <a:rPr lang="en-US" sz="2400" err="1">
                <a:latin typeface="Times New Roman"/>
                <a:cs typeface="Times New Roman"/>
              </a:rPr>
              <a:t>dvd.on</a:t>
            </a:r>
            <a:r>
              <a:rPr lang="en-US" sz="2400">
                <a:latin typeface="Times New Roman"/>
                <a:cs typeface="Times New Roman"/>
              </a:rPr>
              <a:t>();</a:t>
            </a:r>
          </a:p>
          <a:p>
            <a:pPr>
              <a:buNone/>
            </a:pPr>
            <a:r>
              <a:rPr lang="en-US" sz="2400">
                <a:latin typeface="Times New Roman"/>
                <a:cs typeface="Times New Roman"/>
              </a:rPr>
              <a:t>        </a:t>
            </a:r>
            <a:r>
              <a:rPr lang="en-US" sz="2400" err="1">
                <a:latin typeface="Times New Roman"/>
                <a:cs typeface="Times New Roman"/>
              </a:rPr>
              <a:t>dvd.play</a:t>
            </a:r>
            <a:r>
              <a:rPr lang="en-US" sz="2400">
                <a:latin typeface="Times New Roman"/>
                <a:cs typeface="Times New Roman"/>
              </a:rPr>
              <a:t>();        }     }</a:t>
            </a:r>
          </a:p>
          <a:p>
            <a:pPr>
              <a:buNone/>
            </a:pPr>
            <a:endParaRPr lang="en-US" sz="2400">
              <a:latin typeface="Times New Roman"/>
              <a:cs typeface="Times New Roman"/>
            </a:endParaRPr>
          </a:p>
        </p:txBody>
      </p:sp>
    </p:spTree>
    <p:extLst>
      <p:ext uri="{BB962C8B-B14F-4D97-AF65-F5344CB8AC3E}">
        <p14:creationId xmlns:p14="http://schemas.microsoft.com/office/powerpoint/2010/main" val="1578853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B2560D-0F76-F95F-4742-D3C07E2A2BEF}"/>
              </a:ext>
            </a:extLst>
          </p:cNvPr>
          <p:cNvSpPr>
            <a:spLocks noGrp="1"/>
          </p:cNvSpPr>
          <p:nvPr>
            <p:ph idx="1"/>
          </p:nvPr>
        </p:nvSpPr>
        <p:spPr>
          <a:xfrm>
            <a:off x="694427" y="-298"/>
            <a:ext cx="10659373" cy="6852996"/>
          </a:xfrm>
        </p:spPr>
        <p:txBody>
          <a:bodyPr vert="horz" lIns="91440" tIns="45720" rIns="91440" bIns="45720" rtlCol="0" anchor="t">
            <a:normAutofit/>
          </a:bodyPr>
          <a:lstStyle/>
          <a:p>
            <a:pPr>
              <a:buNone/>
            </a:pPr>
            <a:r>
              <a:rPr lang="en-US">
                <a:latin typeface="Times New Roman"/>
                <a:cs typeface="Times New Roman"/>
              </a:rPr>
              <a:t>public class Main {</a:t>
            </a:r>
          </a:p>
          <a:p>
            <a:pPr>
              <a:buNone/>
            </a:pPr>
            <a:r>
              <a:rPr lang="en-US">
                <a:latin typeface="Times New Roman"/>
                <a:cs typeface="Times New Roman"/>
              </a:rPr>
              <a:t>    public static void main(String[] </a:t>
            </a:r>
            <a:r>
              <a:rPr lang="en-US" err="1">
                <a:latin typeface="Times New Roman"/>
                <a:cs typeface="Times New Roman"/>
              </a:rPr>
              <a:t>args</a:t>
            </a:r>
            <a:r>
              <a:rPr lang="en-US">
                <a:latin typeface="Times New Roman"/>
                <a:cs typeface="Times New Roman"/>
              </a:rPr>
              <a:t>) {</a:t>
            </a:r>
          </a:p>
          <a:p>
            <a:pPr>
              <a:buNone/>
            </a:pPr>
            <a:r>
              <a:rPr lang="en-US">
                <a:latin typeface="Times New Roman"/>
                <a:cs typeface="Times New Roman"/>
              </a:rPr>
              <a:t>        </a:t>
            </a:r>
            <a:r>
              <a:rPr lang="en-US" err="1">
                <a:latin typeface="Times New Roman"/>
                <a:cs typeface="Times New Roman"/>
              </a:rPr>
              <a:t>HomeTheaterFacade</a:t>
            </a:r>
            <a:r>
              <a:rPr lang="en-US">
                <a:latin typeface="Times New Roman"/>
                <a:cs typeface="Times New Roman"/>
              </a:rPr>
              <a:t> theater = new </a:t>
            </a:r>
            <a:r>
              <a:rPr lang="en-US" err="1">
                <a:latin typeface="Times New Roman"/>
                <a:cs typeface="Times New Roman"/>
              </a:rPr>
              <a:t>HomeTheaterFacade</a:t>
            </a:r>
            <a:r>
              <a:rPr lang="en-US">
                <a:latin typeface="Times New Roman"/>
                <a:cs typeface="Times New Roman"/>
              </a:rPr>
              <a:t>(</a:t>
            </a:r>
          </a:p>
          <a:p>
            <a:pPr>
              <a:buNone/>
            </a:pPr>
            <a:r>
              <a:rPr lang="en-US">
                <a:latin typeface="Times New Roman"/>
                <a:cs typeface="Times New Roman"/>
              </a:rPr>
              <a:t>            new </a:t>
            </a:r>
            <a:r>
              <a:rPr lang="en-US" err="1">
                <a:latin typeface="Times New Roman"/>
                <a:cs typeface="Times New Roman"/>
              </a:rPr>
              <a:t>DVDPlayer</a:t>
            </a:r>
            <a:r>
              <a:rPr lang="en-US">
                <a:latin typeface="Times New Roman"/>
                <a:cs typeface="Times New Roman"/>
              </a:rPr>
              <a:t>(), new Projector(), new </a:t>
            </a:r>
            <a:r>
              <a:rPr lang="en-US" err="1">
                <a:latin typeface="Times New Roman"/>
                <a:cs typeface="Times New Roman"/>
              </a:rPr>
              <a:t>SoundSystem</a:t>
            </a:r>
            <a:r>
              <a:rPr lang="en-US">
                <a:latin typeface="Times New Roman"/>
                <a:cs typeface="Times New Roman"/>
              </a:rPr>
              <a:t>());</a:t>
            </a:r>
          </a:p>
          <a:p>
            <a:pPr>
              <a:buNone/>
            </a:pPr>
            <a:r>
              <a:rPr lang="en-US">
                <a:latin typeface="Times New Roman"/>
                <a:cs typeface="Times New Roman"/>
              </a:rPr>
              <a:t>        </a:t>
            </a:r>
            <a:r>
              <a:rPr lang="en-US" err="1">
                <a:latin typeface="Times New Roman"/>
                <a:cs typeface="Times New Roman"/>
              </a:rPr>
              <a:t>theater.watchMovie</a:t>
            </a:r>
            <a:r>
              <a:rPr lang="en-US">
                <a:latin typeface="Times New Roman"/>
                <a:cs typeface="Times New Roman"/>
              </a:rPr>
              <a:t>();</a:t>
            </a:r>
          </a:p>
          <a:p>
            <a:pPr>
              <a:buNone/>
            </a:pPr>
            <a:r>
              <a:rPr lang="en-US">
                <a:latin typeface="Times New Roman"/>
                <a:cs typeface="Times New Roman"/>
              </a:rPr>
              <a:t>    }</a:t>
            </a:r>
          </a:p>
          <a:p>
            <a:pPr>
              <a:buNone/>
            </a:pPr>
            <a:r>
              <a:rPr lang="en-US">
                <a:latin typeface="Times New Roman"/>
                <a:cs typeface="Times New Roman"/>
              </a:rPr>
              <a:t>}</a:t>
            </a:r>
          </a:p>
          <a:p>
            <a:pPr marL="0" indent="0">
              <a:buNone/>
            </a:pPr>
            <a:r>
              <a:rPr lang="en-US" b="1">
                <a:latin typeface="Times New Roman"/>
                <a:cs typeface="Times New Roman"/>
              </a:rPr>
              <a:t>Output:</a:t>
            </a:r>
          </a:p>
          <a:p>
            <a:pPr marL="0" indent="0">
              <a:buNone/>
            </a:pPr>
            <a:endParaRPr lang="en-US">
              <a:latin typeface="Times New Roman"/>
              <a:cs typeface="Times New Roman"/>
            </a:endParaRPr>
          </a:p>
        </p:txBody>
      </p:sp>
      <p:pic>
        <p:nvPicPr>
          <p:cNvPr id="4" name="Picture 3" descr="A screen shot of a computer&#10;&#10;AI-generated content may be incorrect.">
            <a:extLst>
              <a:ext uri="{FF2B5EF4-FFF2-40B4-BE49-F238E27FC236}">
                <a16:creationId xmlns:a16="http://schemas.microsoft.com/office/drawing/2014/main" id="{374DC0F8-783E-102F-49DE-5E536E39B598}"/>
              </a:ext>
            </a:extLst>
          </p:cNvPr>
          <p:cNvPicPr>
            <a:picLocks noChangeAspect="1"/>
          </p:cNvPicPr>
          <p:nvPr/>
        </p:nvPicPr>
        <p:blipFill>
          <a:blip r:embed="rId2"/>
          <a:stretch>
            <a:fillRect/>
          </a:stretch>
        </p:blipFill>
        <p:spPr>
          <a:xfrm>
            <a:off x="835414" y="4213824"/>
            <a:ext cx="6682415" cy="2197219"/>
          </a:xfrm>
          <a:prstGeom prst="rect">
            <a:avLst/>
          </a:prstGeom>
        </p:spPr>
      </p:pic>
    </p:spTree>
    <p:extLst>
      <p:ext uri="{BB962C8B-B14F-4D97-AF65-F5344CB8AC3E}">
        <p14:creationId xmlns:p14="http://schemas.microsoft.com/office/powerpoint/2010/main" val="1736166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8EDC1-5738-5D94-137D-ECA02D5E5A1F}"/>
              </a:ext>
            </a:extLst>
          </p:cNvPr>
          <p:cNvSpPr>
            <a:spLocks noGrp="1"/>
          </p:cNvSpPr>
          <p:nvPr>
            <p:ph type="title"/>
          </p:nvPr>
        </p:nvSpPr>
        <p:spPr/>
        <p:txBody>
          <a:bodyPr>
            <a:normAutofit/>
          </a:bodyPr>
          <a:lstStyle/>
          <a:p>
            <a:r>
              <a:rPr lang="en-US" sz="3600" b="1">
                <a:latin typeface="Times New Roman"/>
                <a:cs typeface="Times New Roman"/>
              </a:rPr>
              <a:t>BENEFITS AND DRAWBACKS</a:t>
            </a:r>
          </a:p>
        </p:txBody>
      </p:sp>
      <p:sp>
        <p:nvSpPr>
          <p:cNvPr id="3" name="Content Placeholder 2">
            <a:extLst>
              <a:ext uri="{FF2B5EF4-FFF2-40B4-BE49-F238E27FC236}">
                <a16:creationId xmlns:a16="http://schemas.microsoft.com/office/drawing/2014/main" id="{61162A4F-3E1B-CDB6-6375-6B513D6F6337}"/>
              </a:ext>
            </a:extLst>
          </p:cNvPr>
          <p:cNvSpPr>
            <a:spLocks noGrp="1"/>
          </p:cNvSpPr>
          <p:nvPr>
            <p:ph idx="1"/>
          </p:nvPr>
        </p:nvSpPr>
        <p:spPr/>
        <p:txBody>
          <a:bodyPr vert="horz" lIns="91440" tIns="45720" rIns="91440" bIns="45720" rtlCol="0" anchor="t">
            <a:normAutofit/>
          </a:bodyPr>
          <a:lstStyle/>
          <a:p>
            <a:pPr>
              <a:buNone/>
            </a:pPr>
            <a:r>
              <a:rPr lang="en-US" b="1">
                <a:latin typeface="Times New Roman"/>
                <a:cs typeface="Times New Roman"/>
              </a:rPr>
              <a:t>Benefits</a:t>
            </a:r>
            <a:endParaRPr lang="en-US">
              <a:latin typeface="Times New Roman"/>
              <a:cs typeface="Times New Roman"/>
            </a:endParaRPr>
          </a:p>
          <a:p>
            <a:r>
              <a:rPr lang="en-US">
                <a:latin typeface="Times New Roman"/>
                <a:cs typeface="Times New Roman"/>
              </a:rPr>
              <a:t>Simplifies usage of complex systems</a:t>
            </a:r>
          </a:p>
          <a:p>
            <a:r>
              <a:rPr lang="en-US">
                <a:latin typeface="Times New Roman"/>
                <a:cs typeface="Times New Roman"/>
              </a:rPr>
              <a:t>Reduces coupling between client and subsystems</a:t>
            </a:r>
          </a:p>
          <a:p>
            <a:r>
              <a:rPr lang="en-US">
                <a:latin typeface="Times New Roman"/>
                <a:cs typeface="Times New Roman"/>
              </a:rPr>
              <a:t>Improves code readability</a:t>
            </a:r>
          </a:p>
          <a:p>
            <a:pPr>
              <a:buNone/>
            </a:pPr>
            <a:r>
              <a:rPr lang="en-US" b="1">
                <a:latin typeface="Times New Roman"/>
                <a:cs typeface="Times New Roman"/>
              </a:rPr>
              <a:t>Drawbacks</a:t>
            </a:r>
            <a:endParaRPr lang="en-US">
              <a:latin typeface="Times New Roman"/>
              <a:cs typeface="Times New Roman"/>
            </a:endParaRPr>
          </a:p>
          <a:p>
            <a:r>
              <a:rPr lang="en-US">
                <a:latin typeface="Times New Roman"/>
                <a:cs typeface="Times New Roman"/>
              </a:rPr>
              <a:t>Can become a </a:t>
            </a:r>
            <a:r>
              <a:rPr lang="en-US" b="1">
                <a:latin typeface="Times New Roman"/>
                <a:cs typeface="Times New Roman"/>
              </a:rPr>
              <a:t>god object</a:t>
            </a:r>
            <a:r>
              <a:rPr lang="en-US">
                <a:latin typeface="Times New Roman"/>
                <a:cs typeface="Times New Roman"/>
              </a:rPr>
              <a:t> if it tries to do too much</a:t>
            </a:r>
          </a:p>
          <a:p>
            <a:r>
              <a:rPr lang="en-US">
                <a:latin typeface="Times New Roman"/>
                <a:cs typeface="Times New Roman"/>
              </a:rPr>
              <a:t>May hide important functionality from advanced users</a:t>
            </a:r>
          </a:p>
          <a:p>
            <a:pPr marL="0" indent="0">
              <a:buNone/>
            </a:pPr>
            <a:endParaRPr lang="en-US">
              <a:latin typeface="Times New Roman"/>
              <a:cs typeface="Times New Roman"/>
            </a:endParaRPr>
          </a:p>
        </p:txBody>
      </p:sp>
    </p:spTree>
    <p:extLst>
      <p:ext uri="{BB962C8B-B14F-4D97-AF65-F5344CB8AC3E}">
        <p14:creationId xmlns:p14="http://schemas.microsoft.com/office/powerpoint/2010/main" val="867888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A5F3B8-A0E2-350B-9DC7-144F07E119E1}"/>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100" kern="1200">
                <a:solidFill>
                  <a:schemeClr val="tx1"/>
                </a:solidFill>
                <a:latin typeface="+mj-lt"/>
                <a:ea typeface="+mj-ea"/>
                <a:cs typeface="+mj-cs"/>
              </a:rPr>
              <a:t>FLYWEIGHT</a:t>
            </a:r>
          </a:p>
        </p:txBody>
      </p:sp>
      <p:sp>
        <p:nvSpPr>
          <p:cNvPr id="3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ECF263B-8457-FF41-5C42-5B2AB2C9D72F}"/>
              </a:ext>
            </a:extLst>
          </p:cNvPr>
          <p:cNvPicPr>
            <a:picLocks noChangeAspect="1"/>
          </p:cNvPicPr>
          <p:nvPr/>
        </p:nvPicPr>
        <p:blipFill>
          <a:blip r:embed="rId2"/>
          <a:stretch>
            <a:fillRect/>
          </a:stretch>
        </p:blipFill>
        <p:spPr>
          <a:xfrm>
            <a:off x="4882896" y="901055"/>
            <a:ext cx="7214616" cy="5050230"/>
          </a:xfrm>
          <a:prstGeom prst="rect">
            <a:avLst/>
          </a:prstGeom>
        </p:spPr>
      </p:pic>
      <p:sp>
        <p:nvSpPr>
          <p:cNvPr id="13" name="TextBox 10">
            <a:extLst>
              <a:ext uri="{FF2B5EF4-FFF2-40B4-BE49-F238E27FC236}">
                <a16:creationId xmlns:a16="http://schemas.microsoft.com/office/drawing/2014/main" id="{25C223F6-0ED5-2945-0D26-F1E930EFD768}"/>
              </a:ext>
            </a:extLst>
          </p:cNvPr>
          <p:cNvSpPr txBox="1"/>
          <p:nvPr/>
        </p:nvSpPr>
        <p:spPr>
          <a:xfrm rot="-720000">
            <a:off x="7977888" y="5354134"/>
            <a:ext cx="234043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b="1">
                <a:solidFill>
                  <a:srgbClr val="444444"/>
                </a:solidFill>
                <a:latin typeface="PT Sans"/>
                <a:ea typeface="PT Sans"/>
                <a:cs typeface="PT Sans"/>
              </a:rPr>
              <a:t>Also known as: </a:t>
            </a:r>
            <a:r>
              <a:rPr lang="en-US">
                <a:solidFill>
                  <a:srgbClr val="444444"/>
                </a:solidFill>
                <a:latin typeface="PT Sans"/>
                <a:ea typeface="PT Sans"/>
                <a:cs typeface="PT Sans"/>
              </a:rPr>
              <a:t>Cache</a:t>
            </a:r>
            <a:endParaRPr lang="en-US"/>
          </a:p>
        </p:txBody>
      </p:sp>
    </p:spTree>
    <p:extLst>
      <p:ext uri="{BB962C8B-B14F-4D97-AF65-F5344CB8AC3E}">
        <p14:creationId xmlns:p14="http://schemas.microsoft.com/office/powerpoint/2010/main" val="1668283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FFBEE45-F140-49D5-85EA-C78C24340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2FFC1A-8E48-BDAE-5A4B-9F33FA020B08}"/>
              </a:ext>
            </a:extLst>
          </p:cNvPr>
          <p:cNvSpPr>
            <a:spLocks noGrp="1"/>
          </p:cNvSpPr>
          <p:nvPr>
            <p:ph type="title"/>
          </p:nvPr>
        </p:nvSpPr>
        <p:spPr>
          <a:xfrm>
            <a:off x="418237" y="682119"/>
            <a:ext cx="11586817" cy="878705"/>
          </a:xfrm>
        </p:spPr>
        <p:txBody>
          <a:bodyPr vert="horz" lIns="91440" tIns="45720" rIns="91440" bIns="45720" rtlCol="0" anchor="ctr">
            <a:normAutofit/>
          </a:bodyPr>
          <a:lstStyle/>
          <a:p>
            <a:pPr algn="ctr"/>
            <a:r>
              <a:rPr lang="en-US" sz="4800" b="1" kern="1200">
                <a:latin typeface="Times New Roman"/>
                <a:ea typeface="Calibri"/>
                <a:cs typeface="Calibri"/>
              </a:rPr>
              <a:t>Definition</a:t>
            </a:r>
            <a:endParaRPr lang="en-US" sz="4800" b="1">
              <a:latin typeface="Times New Roman"/>
              <a:ea typeface="Calibri"/>
              <a:cs typeface="Calibri"/>
            </a:endParaRPr>
          </a:p>
        </p:txBody>
      </p:sp>
      <p:sp>
        <p:nvSpPr>
          <p:cNvPr id="3" name="Content Placeholder 2">
            <a:extLst>
              <a:ext uri="{FF2B5EF4-FFF2-40B4-BE49-F238E27FC236}">
                <a16:creationId xmlns:a16="http://schemas.microsoft.com/office/drawing/2014/main" id="{B7ADF1C2-C985-D60A-E19B-17AA13DF3102}"/>
              </a:ext>
            </a:extLst>
          </p:cNvPr>
          <p:cNvSpPr>
            <a:spLocks noGrp="1"/>
          </p:cNvSpPr>
          <p:nvPr>
            <p:ph idx="1"/>
          </p:nvPr>
        </p:nvSpPr>
        <p:spPr>
          <a:xfrm>
            <a:off x="689153" y="2287047"/>
            <a:ext cx="11039319" cy="589538"/>
          </a:xfrm>
          <a:prstGeom prst="roundRect">
            <a:avLst/>
          </a:prstGeom>
          <a:ln>
            <a:solidFill>
              <a:schemeClr val="accent2"/>
            </a:solidFill>
          </a:ln>
        </p:spPr>
        <p:txBody>
          <a:bodyPr vert="horz" lIns="91440" tIns="45720" rIns="91440" bIns="45720" rtlCol="0" anchor="t">
            <a:noAutofit/>
          </a:bodyPr>
          <a:lstStyle/>
          <a:p>
            <a:pPr algn="just"/>
            <a:r>
              <a:rPr lang="en-US" sz="3600" b="1">
                <a:latin typeface="Times New Roman"/>
                <a:ea typeface="Calibri"/>
                <a:cs typeface="Calibri"/>
              </a:rPr>
              <a:t>Flyweight</a:t>
            </a:r>
            <a:r>
              <a:rPr lang="en-US" sz="3600">
                <a:latin typeface="Times New Roman"/>
                <a:ea typeface="Calibri"/>
                <a:cs typeface="Calibri"/>
              </a:rPr>
              <a:t> is a structural design pattern</a:t>
            </a:r>
            <a:endParaRPr lang="en-US">
              <a:latin typeface="Times New Roman"/>
              <a:cs typeface="Times New Roman"/>
            </a:endParaRPr>
          </a:p>
        </p:txBody>
      </p:sp>
      <p:sp>
        <p:nvSpPr>
          <p:cNvPr id="7" name="Content Placeholder 2">
            <a:extLst>
              <a:ext uri="{FF2B5EF4-FFF2-40B4-BE49-F238E27FC236}">
                <a16:creationId xmlns:a16="http://schemas.microsoft.com/office/drawing/2014/main" id="{73356792-4A47-B478-F861-1DF58F1ECE48}"/>
              </a:ext>
            </a:extLst>
          </p:cNvPr>
          <p:cNvSpPr txBox="1">
            <a:spLocks/>
          </p:cNvSpPr>
          <p:nvPr/>
        </p:nvSpPr>
        <p:spPr>
          <a:xfrm>
            <a:off x="600370" y="3427427"/>
            <a:ext cx="11218047" cy="1875472"/>
          </a:xfrm>
          <a:prstGeom prst="roundRect">
            <a:avLst/>
          </a:prstGeom>
          <a:ln>
            <a:solidFill>
              <a:schemeClr val="accent2"/>
            </a:solidFill>
          </a:ln>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3600">
                <a:latin typeface="Times New Roman"/>
                <a:ea typeface="Calibri"/>
                <a:cs typeface="Calibri"/>
              </a:rPr>
              <a:t>It lets you fit more objects into the available amount of RAM by sharing common parts of state between multiple objects instead of keeping all of the data in each object.</a:t>
            </a:r>
            <a:endParaRPr lang="en-US">
              <a:latin typeface="Times New Roman"/>
              <a:cs typeface="Times New Roman"/>
            </a:endParaRPr>
          </a:p>
        </p:txBody>
      </p:sp>
    </p:spTree>
    <p:extLst>
      <p:ext uri="{BB962C8B-B14F-4D97-AF65-F5344CB8AC3E}">
        <p14:creationId xmlns:p14="http://schemas.microsoft.com/office/powerpoint/2010/main" val="3710115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CBE90-0593-9B78-0941-EAC3F43491C8}"/>
              </a:ext>
            </a:extLst>
          </p:cNvPr>
          <p:cNvSpPr>
            <a:spLocks noGrp="1"/>
          </p:cNvSpPr>
          <p:nvPr>
            <p:ph type="title"/>
          </p:nvPr>
        </p:nvSpPr>
        <p:spPr>
          <a:xfrm>
            <a:off x="838200" y="365125"/>
            <a:ext cx="10515600" cy="817563"/>
          </a:xfrm>
        </p:spPr>
        <p:txBody>
          <a:bodyPr>
            <a:normAutofit/>
          </a:bodyPr>
          <a:lstStyle/>
          <a:p>
            <a:pPr>
              <a:spcBef>
                <a:spcPts val="1000"/>
              </a:spcBef>
            </a:pPr>
            <a:r>
              <a:rPr lang="en-US" sz="3600">
                <a:latin typeface="Times New Roman"/>
                <a:ea typeface="Calibri"/>
                <a:cs typeface="Calibri"/>
              </a:rPr>
              <a:t>Here’s how it works</a:t>
            </a:r>
            <a:endParaRPr lang="en-US" sz="3600">
              <a:latin typeface="Times New Roman"/>
              <a:cs typeface="Times New Roman"/>
            </a:endParaRPr>
          </a:p>
        </p:txBody>
      </p:sp>
      <p:sp>
        <p:nvSpPr>
          <p:cNvPr id="3" name="Content Placeholder 2">
            <a:extLst>
              <a:ext uri="{FF2B5EF4-FFF2-40B4-BE49-F238E27FC236}">
                <a16:creationId xmlns:a16="http://schemas.microsoft.com/office/drawing/2014/main" id="{3BB3D2FD-0030-146B-DCC0-CC35FFC97C80}"/>
              </a:ext>
            </a:extLst>
          </p:cNvPr>
          <p:cNvSpPr>
            <a:spLocks noGrp="1"/>
          </p:cNvSpPr>
          <p:nvPr>
            <p:ph idx="1"/>
          </p:nvPr>
        </p:nvSpPr>
        <p:spPr>
          <a:xfrm>
            <a:off x="949960" y="1856105"/>
            <a:ext cx="10515600" cy="3599498"/>
          </a:xfrm>
        </p:spPr>
        <p:txBody>
          <a:bodyPr vert="horz" lIns="91440" tIns="45720" rIns="91440" bIns="45720" rtlCol="0" anchor="t">
            <a:noAutofit/>
          </a:bodyPr>
          <a:lstStyle/>
          <a:p>
            <a:pPr marL="0" indent="0" algn="just">
              <a:buNone/>
            </a:pPr>
            <a:r>
              <a:rPr lang="en-US" b="1">
                <a:latin typeface="Times New Roman"/>
                <a:ea typeface="Calibri"/>
                <a:cs typeface="Calibri"/>
              </a:rPr>
              <a:t>Shared vs. Unique Data:</a:t>
            </a:r>
            <a:r>
              <a:rPr lang="en-US">
                <a:latin typeface="Times New Roman"/>
                <a:ea typeface="Calibri"/>
                <a:cs typeface="Calibri"/>
              </a:rPr>
              <a:t> Objects are split into shared (intrinsic) data and unique (extrinsic) data. The shared data is stored in a central place and reused, while the unique data is kept separately.</a:t>
            </a:r>
            <a:endParaRPr lang="en-US"/>
          </a:p>
          <a:p>
            <a:pPr marL="0" indent="0" algn="just">
              <a:buNone/>
            </a:pPr>
            <a:endParaRPr lang="en-US">
              <a:latin typeface="Times New Roman"/>
              <a:ea typeface="Calibri"/>
              <a:cs typeface="Calibri"/>
            </a:endParaRPr>
          </a:p>
          <a:p>
            <a:pPr marL="0" indent="0" algn="just">
              <a:buNone/>
            </a:pPr>
            <a:r>
              <a:rPr lang="en-US" b="1">
                <a:latin typeface="Times New Roman"/>
                <a:ea typeface="Calibri"/>
                <a:cs typeface="Calibri"/>
              </a:rPr>
              <a:t>Example:</a:t>
            </a:r>
            <a:r>
              <a:rPr lang="en-US">
                <a:latin typeface="Times New Roman"/>
                <a:ea typeface="Calibri"/>
                <a:cs typeface="Calibri"/>
              </a:rPr>
              <a:t> Imagine a text editor displaying thousands of characters. Using Flyweight, the program can store each unique character style (like font or color) only once and reuse it, rather than duplicating it for every character.</a:t>
            </a:r>
          </a:p>
          <a:p>
            <a:pPr algn="just"/>
            <a:endParaRPr lang="en-US">
              <a:latin typeface="Times New Roman"/>
              <a:ea typeface="Calibri"/>
              <a:cs typeface="Calibri"/>
            </a:endParaRPr>
          </a:p>
        </p:txBody>
      </p:sp>
    </p:spTree>
    <p:extLst>
      <p:ext uri="{BB962C8B-B14F-4D97-AF65-F5344CB8AC3E}">
        <p14:creationId xmlns:p14="http://schemas.microsoft.com/office/powerpoint/2010/main" val="876559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EEBC0-98B1-82B9-8AEA-B7B490A36542}"/>
              </a:ext>
            </a:extLst>
          </p:cNvPr>
          <p:cNvSpPr>
            <a:spLocks noGrp="1"/>
          </p:cNvSpPr>
          <p:nvPr>
            <p:ph type="title"/>
          </p:nvPr>
        </p:nvSpPr>
        <p:spPr>
          <a:xfrm>
            <a:off x="584200" y="151765"/>
            <a:ext cx="10515600" cy="1325563"/>
          </a:xfrm>
        </p:spPr>
        <p:txBody>
          <a:bodyPr>
            <a:normAutofit/>
          </a:bodyPr>
          <a:lstStyle/>
          <a:p>
            <a:r>
              <a:rPr lang="en-US" b="1">
                <a:latin typeface="Times New Roman"/>
                <a:cs typeface="Times New Roman"/>
              </a:rPr>
              <a:t>Structure</a:t>
            </a:r>
          </a:p>
        </p:txBody>
      </p:sp>
      <p:pic>
        <p:nvPicPr>
          <p:cNvPr id="4" name="Content Placeholder 3" descr="A diagram of a function&#10;&#10;AI-generated content may be incorrect.">
            <a:extLst>
              <a:ext uri="{FF2B5EF4-FFF2-40B4-BE49-F238E27FC236}">
                <a16:creationId xmlns:a16="http://schemas.microsoft.com/office/drawing/2014/main" id="{55AED621-3DF2-089B-04A9-81C2F917E7F7}"/>
              </a:ext>
            </a:extLst>
          </p:cNvPr>
          <p:cNvPicPr>
            <a:picLocks noGrp="1" noChangeAspect="1"/>
          </p:cNvPicPr>
          <p:nvPr>
            <p:ph idx="1"/>
          </p:nvPr>
        </p:nvPicPr>
        <p:blipFill>
          <a:blip r:embed="rId2"/>
          <a:stretch>
            <a:fillRect/>
          </a:stretch>
        </p:blipFill>
        <p:spPr>
          <a:xfrm>
            <a:off x="3868349" y="1368425"/>
            <a:ext cx="7818261" cy="5062538"/>
          </a:xfrm>
          <a:prstGeom prst="rect">
            <a:avLst/>
          </a:prstGeom>
        </p:spPr>
      </p:pic>
    </p:spTree>
    <p:extLst>
      <p:ext uri="{BB962C8B-B14F-4D97-AF65-F5344CB8AC3E}">
        <p14:creationId xmlns:p14="http://schemas.microsoft.com/office/powerpoint/2010/main" val="599326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731DC-EA4A-D411-2A6D-CE20F3914BB6}"/>
              </a:ext>
            </a:extLst>
          </p:cNvPr>
          <p:cNvSpPr>
            <a:spLocks noGrp="1"/>
          </p:cNvSpPr>
          <p:nvPr>
            <p:ph type="title"/>
          </p:nvPr>
        </p:nvSpPr>
        <p:spPr>
          <a:xfrm>
            <a:off x="482600" y="151765"/>
            <a:ext cx="10515600" cy="990283"/>
          </a:xfrm>
        </p:spPr>
        <p:txBody>
          <a:bodyPr/>
          <a:lstStyle/>
          <a:p>
            <a:r>
              <a:rPr lang="en-US" b="1">
                <a:latin typeface="Times New Roman"/>
                <a:cs typeface="Times New Roman"/>
              </a:rPr>
              <a:t>Components</a:t>
            </a:r>
          </a:p>
        </p:txBody>
      </p:sp>
      <p:sp>
        <p:nvSpPr>
          <p:cNvPr id="3" name="Content Placeholder 2">
            <a:extLst>
              <a:ext uri="{FF2B5EF4-FFF2-40B4-BE49-F238E27FC236}">
                <a16:creationId xmlns:a16="http://schemas.microsoft.com/office/drawing/2014/main" id="{32F76897-E7BE-5156-5A98-6AB344EC7F61}"/>
              </a:ext>
            </a:extLst>
          </p:cNvPr>
          <p:cNvSpPr>
            <a:spLocks noGrp="1"/>
          </p:cNvSpPr>
          <p:nvPr>
            <p:ph idx="1"/>
          </p:nvPr>
        </p:nvSpPr>
        <p:spPr>
          <a:xfrm>
            <a:off x="747486" y="1615894"/>
            <a:ext cx="10701762" cy="4390527"/>
          </a:xfrm>
        </p:spPr>
        <p:txBody>
          <a:bodyPr vert="horz" lIns="91440" tIns="45720" rIns="91440" bIns="45720" rtlCol="0" anchor="t">
            <a:noAutofit/>
          </a:bodyPr>
          <a:lstStyle/>
          <a:p>
            <a:pPr algn="just"/>
            <a:r>
              <a:rPr lang="en-US">
                <a:latin typeface="Times New Roman"/>
                <a:ea typeface="Calibri"/>
                <a:cs typeface="Calibri"/>
              </a:rPr>
              <a:t>The Flyweight pattern is merely an optimization. </a:t>
            </a:r>
            <a:endParaRPr lang="en-US">
              <a:latin typeface="Aptos" panose="020B0004020202020204"/>
              <a:ea typeface="Calibri"/>
              <a:cs typeface="Calibri"/>
            </a:endParaRPr>
          </a:p>
          <a:p>
            <a:pPr algn="just"/>
            <a:r>
              <a:rPr lang="en-US">
                <a:latin typeface="Times New Roman"/>
                <a:ea typeface="Calibri"/>
                <a:cs typeface="Calibri"/>
              </a:rPr>
              <a:t>The Flyweight class contains the portion of the original object’s state that can be shared between multiple objects. </a:t>
            </a:r>
            <a:endParaRPr lang="en-US">
              <a:latin typeface="Aptos" panose="020B0004020202020204"/>
              <a:ea typeface="Calibri"/>
              <a:cs typeface="Calibri"/>
            </a:endParaRPr>
          </a:p>
          <a:p>
            <a:pPr algn="just"/>
            <a:r>
              <a:rPr lang="en-US">
                <a:latin typeface="Times New Roman"/>
                <a:ea typeface="Calibri"/>
                <a:cs typeface="Calibri"/>
              </a:rPr>
              <a:t> The state stored inside a flyweight is called intrinsic. </a:t>
            </a:r>
            <a:endParaRPr lang="en-US">
              <a:latin typeface="Aptos" panose="020B0004020202020204"/>
              <a:ea typeface="Calibri"/>
              <a:cs typeface="Calibri"/>
            </a:endParaRPr>
          </a:p>
          <a:p>
            <a:pPr algn="just"/>
            <a:r>
              <a:rPr lang="en-US">
                <a:latin typeface="Times New Roman"/>
                <a:ea typeface="Calibri"/>
                <a:cs typeface="Calibri"/>
              </a:rPr>
              <a:t>The state passed to the flyweight’s methods is called extrinsic. The Context class contains the extrinsic state, unique across all original objects. </a:t>
            </a:r>
            <a:endParaRPr lang="en-US">
              <a:latin typeface="Aptos" panose="020B0004020202020204"/>
              <a:ea typeface="Calibri"/>
              <a:cs typeface="Calibri"/>
            </a:endParaRPr>
          </a:p>
          <a:p>
            <a:pPr algn="just"/>
            <a:r>
              <a:rPr lang="en-US">
                <a:latin typeface="Times New Roman"/>
                <a:ea typeface="Calibri"/>
                <a:cs typeface="Calibri"/>
              </a:rPr>
              <a:t>When a context is paired with one of the flyweight objects, it represents the full state of the original object.</a:t>
            </a:r>
            <a:endParaRPr lang="en-US">
              <a:latin typeface="Aptos" panose="020B0004020202020204"/>
              <a:ea typeface="Calibri"/>
              <a:cs typeface="Calibri"/>
            </a:endParaRPr>
          </a:p>
          <a:p>
            <a:pPr algn="just"/>
            <a:endParaRPr lang="en-US">
              <a:latin typeface="Times New Roman"/>
              <a:ea typeface="Calibri"/>
              <a:cs typeface="Calibri"/>
            </a:endParaRPr>
          </a:p>
        </p:txBody>
      </p:sp>
    </p:spTree>
    <p:extLst>
      <p:ext uri="{BB962C8B-B14F-4D97-AF65-F5344CB8AC3E}">
        <p14:creationId xmlns:p14="http://schemas.microsoft.com/office/powerpoint/2010/main" val="167840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6DEDD6-0D3F-964E-F772-C8EDFB3C17E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C737BB-CBEE-F4EE-F8DE-ACC27F216636}"/>
              </a:ext>
            </a:extLst>
          </p:cNvPr>
          <p:cNvSpPr>
            <a:spLocks noGrp="1"/>
          </p:cNvSpPr>
          <p:nvPr>
            <p:ph idx="1"/>
          </p:nvPr>
        </p:nvSpPr>
        <p:spPr>
          <a:xfrm>
            <a:off x="595086" y="991779"/>
            <a:ext cx="10701762" cy="4866596"/>
          </a:xfrm>
        </p:spPr>
        <p:txBody>
          <a:bodyPr vert="horz" lIns="91440" tIns="45720" rIns="91440" bIns="45720" rtlCol="0" anchor="t">
            <a:noAutofit/>
          </a:bodyPr>
          <a:lstStyle/>
          <a:p>
            <a:pPr algn="just"/>
            <a:r>
              <a:rPr lang="en-US">
                <a:latin typeface="Times New Roman"/>
                <a:ea typeface="Calibri"/>
                <a:cs typeface="Calibri"/>
              </a:rPr>
              <a:t>The </a:t>
            </a:r>
            <a:r>
              <a:rPr lang="en-US" b="1">
                <a:latin typeface="Times New Roman"/>
                <a:ea typeface="Calibri"/>
                <a:cs typeface="Calibri"/>
              </a:rPr>
              <a:t>Client</a:t>
            </a:r>
            <a:r>
              <a:rPr lang="en-US">
                <a:latin typeface="Times New Roman"/>
                <a:ea typeface="Calibri"/>
                <a:cs typeface="Calibri"/>
              </a:rPr>
              <a:t> calculates or stores the extrinsic state of flyweights. From the client’s perspective, a flyweight is a template object which can be configured at runtime by passing some contextual data into parameters of its methods.</a:t>
            </a:r>
            <a:endParaRPr lang="en-US"/>
          </a:p>
          <a:p>
            <a:pPr marL="0" indent="0" algn="just">
              <a:buNone/>
            </a:pPr>
            <a:endParaRPr lang="en-US">
              <a:latin typeface="Times New Roman"/>
              <a:ea typeface="Calibri"/>
              <a:cs typeface="Calibri"/>
            </a:endParaRPr>
          </a:p>
          <a:p>
            <a:pPr algn="just"/>
            <a:r>
              <a:rPr lang="en-US">
                <a:latin typeface="Times New Roman"/>
                <a:ea typeface="Calibri"/>
                <a:cs typeface="Calibri"/>
              </a:rPr>
              <a:t>The </a:t>
            </a:r>
            <a:r>
              <a:rPr lang="en-US" b="1">
                <a:latin typeface="Times New Roman"/>
                <a:ea typeface="Calibri"/>
                <a:cs typeface="Calibri"/>
              </a:rPr>
              <a:t>Flyweight Factory</a:t>
            </a:r>
            <a:r>
              <a:rPr lang="en-US">
                <a:latin typeface="Times New Roman"/>
                <a:ea typeface="Calibri"/>
                <a:cs typeface="Calibri"/>
              </a:rPr>
              <a:t> manages a pool of existing flyweights. With the factory, clients don’t create flyweights directly. Instead, they call the factory, passing it bits of the intrinsic state of the desired flyweight. The factory looks over previously created flyweights and either returns an existing one that matches search criteria or creates a new one if nothing is found.</a:t>
            </a:r>
          </a:p>
          <a:p>
            <a:pPr algn="just"/>
            <a:endParaRPr lang="en-US">
              <a:latin typeface="Times New Roman"/>
              <a:ea typeface="Calibri"/>
              <a:cs typeface="Calibri"/>
            </a:endParaRPr>
          </a:p>
          <a:p>
            <a:pPr algn="just"/>
            <a:endParaRPr lang="en-US">
              <a:latin typeface="Times New Roman"/>
              <a:ea typeface="Calibri"/>
              <a:cs typeface="Calibri"/>
            </a:endParaRPr>
          </a:p>
          <a:p>
            <a:pPr algn="just"/>
            <a:endParaRPr lang="en-US">
              <a:latin typeface="Times New Roman"/>
              <a:ea typeface="Calibri"/>
              <a:cs typeface="Calibri"/>
            </a:endParaRPr>
          </a:p>
        </p:txBody>
      </p:sp>
    </p:spTree>
    <p:extLst>
      <p:ext uri="{BB962C8B-B14F-4D97-AF65-F5344CB8AC3E}">
        <p14:creationId xmlns:p14="http://schemas.microsoft.com/office/powerpoint/2010/main" val="1215041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81839-B505-DC59-5588-6AF6BD8A4DE0}"/>
              </a:ext>
            </a:extLst>
          </p:cNvPr>
          <p:cNvSpPr>
            <a:spLocks noGrp="1"/>
          </p:cNvSpPr>
          <p:nvPr>
            <p:ph type="title"/>
          </p:nvPr>
        </p:nvSpPr>
        <p:spPr>
          <a:xfrm>
            <a:off x="838200" y="365125"/>
            <a:ext cx="6990080" cy="1347649"/>
          </a:xfrm>
        </p:spPr>
        <p:txBody>
          <a:bodyPr/>
          <a:lstStyle/>
          <a:p>
            <a:r>
              <a:rPr lang="en-US">
                <a:latin typeface="Times New Roman"/>
                <a:cs typeface="Times New Roman"/>
              </a:rPr>
              <a:t>Problem </a:t>
            </a:r>
            <a:r>
              <a:rPr lang="en-US" sz="2000">
                <a:latin typeface="Times New Roman"/>
                <a:cs typeface="Times New Roman"/>
              </a:rPr>
              <a:t>(before flyweight)</a:t>
            </a:r>
          </a:p>
        </p:txBody>
      </p:sp>
      <p:pic>
        <p:nvPicPr>
          <p:cNvPr id="4" name="Content Placeholder 3">
            <a:extLst>
              <a:ext uri="{FF2B5EF4-FFF2-40B4-BE49-F238E27FC236}">
                <a16:creationId xmlns:a16="http://schemas.microsoft.com/office/drawing/2014/main" id="{8CF30834-4477-F86C-A366-4BB89E445CAB}"/>
              </a:ext>
            </a:extLst>
          </p:cNvPr>
          <p:cNvPicPr>
            <a:picLocks noGrp="1" noChangeAspect="1"/>
          </p:cNvPicPr>
          <p:nvPr>
            <p:ph idx="1"/>
          </p:nvPr>
        </p:nvPicPr>
        <p:blipFill>
          <a:blip r:embed="rId2"/>
          <a:stretch>
            <a:fillRect/>
          </a:stretch>
        </p:blipFill>
        <p:spPr>
          <a:xfrm>
            <a:off x="2028825" y="2082006"/>
            <a:ext cx="8134350" cy="3838575"/>
          </a:xfrm>
          <a:prstGeom prst="rect">
            <a:avLst/>
          </a:prstGeom>
        </p:spPr>
      </p:pic>
    </p:spTree>
    <p:extLst>
      <p:ext uri="{BB962C8B-B14F-4D97-AF65-F5344CB8AC3E}">
        <p14:creationId xmlns:p14="http://schemas.microsoft.com/office/powerpoint/2010/main" val="3110581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4EB35-9C64-CC61-658F-E20111318503}"/>
              </a:ext>
            </a:extLst>
          </p:cNvPr>
          <p:cNvSpPr>
            <a:spLocks noGrp="1"/>
          </p:cNvSpPr>
          <p:nvPr>
            <p:ph type="title"/>
          </p:nvPr>
        </p:nvSpPr>
        <p:spPr/>
        <p:txBody>
          <a:bodyPr>
            <a:normAutofit/>
          </a:bodyPr>
          <a:lstStyle/>
          <a:p>
            <a:r>
              <a:rPr lang="en-US" sz="2400" b="1">
                <a:latin typeface="Times New Roman"/>
                <a:cs typeface="Times New Roman"/>
              </a:rPr>
              <a:t>STRUCTURAL PATTERNS</a:t>
            </a:r>
          </a:p>
        </p:txBody>
      </p:sp>
      <p:sp>
        <p:nvSpPr>
          <p:cNvPr id="3" name="Content Placeholder 2">
            <a:extLst>
              <a:ext uri="{FF2B5EF4-FFF2-40B4-BE49-F238E27FC236}">
                <a16:creationId xmlns:a16="http://schemas.microsoft.com/office/drawing/2014/main" id="{50AE9542-10D7-8F98-5115-76F11C0BDF11}"/>
              </a:ext>
            </a:extLst>
          </p:cNvPr>
          <p:cNvSpPr>
            <a:spLocks noGrp="1"/>
          </p:cNvSpPr>
          <p:nvPr>
            <p:ph idx="1"/>
          </p:nvPr>
        </p:nvSpPr>
        <p:spPr/>
        <p:txBody>
          <a:bodyPr vert="horz" lIns="91440" tIns="45720" rIns="91440" bIns="45720" rtlCol="0" anchor="t">
            <a:normAutofit/>
          </a:bodyPr>
          <a:lstStyle/>
          <a:p>
            <a:pPr algn="just"/>
            <a:r>
              <a:rPr lang="en-US" sz="2400">
                <a:latin typeface="Times New Roman"/>
                <a:cs typeface="Times New Roman"/>
              </a:rPr>
              <a:t>Structural patterns solves problems related to how classes and objects are composed/assembled to form larger structures which are efficient and flexible in nature. Structural class patterns use inheritance to compose interfaces or implementations. </a:t>
            </a:r>
          </a:p>
          <a:p>
            <a:pPr algn="just"/>
            <a:r>
              <a:rPr lang="en-US" sz="2400">
                <a:latin typeface="Times New Roman"/>
                <a:ea typeface="+mn-lt"/>
                <a:cs typeface="+mn-lt"/>
              </a:rPr>
              <a:t>These patterns help ensure that if one part of a system changes, the entire structure does not need to change. Structural patterns focus on ease of composition and flexibility. </a:t>
            </a:r>
            <a:endParaRPr lang="en-US" sz="2400" i="1">
              <a:latin typeface="Times New Roman"/>
              <a:cs typeface="Times New Roman"/>
            </a:endParaRPr>
          </a:p>
          <a:p>
            <a:pPr algn="just"/>
            <a:r>
              <a:rPr lang="en-US" sz="2400">
                <a:latin typeface="Times New Roman"/>
                <a:ea typeface="+mn-lt"/>
                <a:cs typeface="+mn-lt"/>
              </a:rPr>
              <a:t>They help ensure that different parts of a system can work together effectively, even if their interfaces are not directly compatible.</a:t>
            </a:r>
            <a:endParaRPr lang="en-US" sz="2400" i="1">
              <a:latin typeface="Times New Roman"/>
              <a:cs typeface="Times New Roman"/>
            </a:endParaRPr>
          </a:p>
          <a:p>
            <a:pPr algn="just"/>
            <a:endParaRPr lang="en-US" sz="1600" i="1">
              <a:latin typeface="Times New Roman"/>
              <a:cs typeface="Times New Roman"/>
            </a:endParaRPr>
          </a:p>
        </p:txBody>
      </p:sp>
    </p:spTree>
    <p:extLst>
      <p:ext uri="{BB962C8B-B14F-4D97-AF65-F5344CB8AC3E}">
        <p14:creationId xmlns:p14="http://schemas.microsoft.com/office/powerpoint/2010/main" val="1281876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5FEB9-B88F-8E8F-A3A3-74610AB78DAC}"/>
              </a:ext>
            </a:extLst>
          </p:cNvPr>
          <p:cNvSpPr>
            <a:spLocks noGrp="1"/>
          </p:cNvSpPr>
          <p:nvPr>
            <p:ph type="title"/>
          </p:nvPr>
        </p:nvSpPr>
        <p:spPr>
          <a:xfrm>
            <a:off x="198120" y="365125"/>
            <a:ext cx="4141305" cy="1347649"/>
          </a:xfrm>
        </p:spPr>
        <p:txBody>
          <a:bodyPr>
            <a:normAutofit/>
          </a:bodyPr>
          <a:lstStyle/>
          <a:p>
            <a:r>
              <a:rPr lang="en-US">
                <a:latin typeface="Times New Roman"/>
                <a:cs typeface="Times New Roman"/>
              </a:rPr>
              <a:t>Solution</a:t>
            </a:r>
            <a:br>
              <a:rPr lang="en-US">
                <a:latin typeface="Times New Roman"/>
              </a:rPr>
            </a:br>
            <a:r>
              <a:rPr lang="en-US" sz="2000">
                <a:latin typeface="Times New Roman"/>
                <a:cs typeface="Times New Roman"/>
              </a:rPr>
              <a:t>(After flyweight)</a:t>
            </a:r>
          </a:p>
        </p:txBody>
      </p:sp>
      <p:pic>
        <p:nvPicPr>
          <p:cNvPr id="4" name="Content Placeholder 3">
            <a:extLst>
              <a:ext uri="{FF2B5EF4-FFF2-40B4-BE49-F238E27FC236}">
                <a16:creationId xmlns:a16="http://schemas.microsoft.com/office/drawing/2014/main" id="{803BCF3D-6AEB-A316-91EE-E757A376F86D}"/>
              </a:ext>
            </a:extLst>
          </p:cNvPr>
          <p:cNvPicPr>
            <a:picLocks noGrp="1" noChangeAspect="1"/>
          </p:cNvPicPr>
          <p:nvPr>
            <p:ph idx="1"/>
          </p:nvPr>
        </p:nvPicPr>
        <p:blipFill>
          <a:blip r:embed="rId2"/>
          <a:stretch>
            <a:fillRect/>
          </a:stretch>
        </p:blipFill>
        <p:spPr>
          <a:xfrm>
            <a:off x="4335255" y="3453"/>
            <a:ext cx="7255953" cy="6858204"/>
          </a:xfrm>
          <a:prstGeom prst="rect">
            <a:avLst/>
          </a:prstGeom>
        </p:spPr>
      </p:pic>
    </p:spTree>
    <p:extLst>
      <p:ext uri="{BB962C8B-B14F-4D97-AF65-F5344CB8AC3E}">
        <p14:creationId xmlns:p14="http://schemas.microsoft.com/office/powerpoint/2010/main" val="1437844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410DE-DC68-E5D1-910D-CA60B7A0806C}"/>
              </a:ext>
            </a:extLst>
          </p:cNvPr>
          <p:cNvSpPr>
            <a:spLocks noGrp="1"/>
          </p:cNvSpPr>
          <p:nvPr>
            <p:ph type="title"/>
          </p:nvPr>
        </p:nvSpPr>
        <p:spPr>
          <a:xfrm>
            <a:off x="1452" y="2720793"/>
            <a:ext cx="2926080" cy="705803"/>
          </a:xfrm>
        </p:spPr>
        <p:txBody>
          <a:bodyPr/>
          <a:lstStyle/>
          <a:p>
            <a:r>
              <a:rPr lang="en-US" b="1">
                <a:latin typeface="Times New Roman"/>
                <a:cs typeface="Times New Roman"/>
              </a:rPr>
              <a:t>Example</a:t>
            </a:r>
          </a:p>
        </p:txBody>
      </p:sp>
      <p:sp>
        <p:nvSpPr>
          <p:cNvPr id="3" name="Content Placeholder 2">
            <a:extLst>
              <a:ext uri="{FF2B5EF4-FFF2-40B4-BE49-F238E27FC236}">
                <a16:creationId xmlns:a16="http://schemas.microsoft.com/office/drawing/2014/main" id="{D5F3D642-008B-CE85-A2E0-592DE97107EA}"/>
              </a:ext>
            </a:extLst>
          </p:cNvPr>
          <p:cNvSpPr>
            <a:spLocks noGrp="1"/>
          </p:cNvSpPr>
          <p:nvPr>
            <p:ph idx="1"/>
          </p:nvPr>
        </p:nvSpPr>
        <p:spPr>
          <a:xfrm>
            <a:off x="3170647" y="250100"/>
            <a:ext cx="9017723" cy="6368095"/>
          </a:xfrm>
        </p:spPr>
        <p:txBody>
          <a:bodyPr vert="horz" lIns="91440" tIns="45720" rIns="91440" bIns="45720" rtlCol="0" anchor="t">
            <a:noAutofit/>
          </a:bodyPr>
          <a:lstStyle/>
          <a:p>
            <a:pPr marL="0" indent="0">
              <a:buNone/>
            </a:pPr>
            <a:r>
              <a:rPr lang="en-US">
                <a:latin typeface="Times New Roman"/>
                <a:ea typeface="+mn-lt"/>
                <a:cs typeface="+mn-lt"/>
              </a:rPr>
              <a:t>import </a:t>
            </a:r>
            <a:r>
              <a:rPr lang="en-US" err="1">
                <a:latin typeface="Times New Roman"/>
                <a:ea typeface="+mn-lt"/>
                <a:cs typeface="+mn-lt"/>
              </a:rPr>
              <a:t>java.util.HashMap</a:t>
            </a:r>
            <a:r>
              <a:rPr lang="en-US">
                <a:latin typeface="Times New Roman"/>
                <a:ea typeface="+mn-lt"/>
                <a:cs typeface="+mn-lt"/>
              </a:rPr>
              <a:t>;</a:t>
            </a:r>
            <a:endParaRPr lang="en-US">
              <a:latin typeface="Times New Roman"/>
              <a:cs typeface="Times New Roman"/>
            </a:endParaRPr>
          </a:p>
          <a:p>
            <a:pPr marL="0" indent="0">
              <a:buNone/>
            </a:pPr>
            <a:r>
              <a:rPr lang="en-US">
                <a:latin typeface="Times New Roman"/>
                <a:ea typeface="+mn-lt"/>
                <a:cs typeface="+mn-lt"/>
              </a:rPr>
              <a:t>import </a:t>
            </a:r>
            <a:r>
              <a:rPr lang="en-US" err="1">
                <a:latin typeface="Times New Roman"/>
                <a:ea typeface="+mn-lt"/>
                <a:cs typeface="+mn-lt"/>
              </a:rPr>
              <a:t>java.util.Map</a:t>
            </a:r>
            <a:r>
              <a:rPr lang="en-US">
                <a:latin typeface="Times New Roman"/>
                <a:ea typeface="+mn-lt"/>
                <a:cs typeface="+mn-lt"/>
              </a:rPr>
              <a:t>;</a:t>
            </a:r>
            <a:endParaRPr lang="en-US">
              <a:latin typeface="Times New Roman"/>
              <a:cs typeface="Times New Roman"/>
            </a:endParaRPr>
          </a:p>
          <a:p>
            <a:pPr marL="0" indent="0">
              <a:buNone/>
            </a:pPr>
            <a:r>
              <a:rPr lang="en-US">
                <a:latin typeface="Times New Roman"/>
                <a:ea typeface="+mn-lt"/>
                <a:cs typeface="+mn-lt"/>
              </a:rPr>
              <a:t>class </a:t>
            </a:r>
            <a:r>
              <a:rPr lang="en-US" err="1">
                <a:latin typeface="Times New Roman"/>
                <a:ea typeface="+mn-lt"/>
                <a:cs typeface="+mn-lt"/>
              </a:rPr>
              <a:t>CharacterFlyweight</a:t>
            </a:r>
            <a:r>
              <a:rPr lang="en-US">
                <a:latin typeface="Times New Roman"/>
                <a:ea typeface="+mn-lt"/>
                <a:cs typeface="+mn-lt"/>
              </a:rPr>
              <a:t> </a:t>
            </a:r>
            <a:r>
              <a:rPr lang="en-US">
                <a:latin typeface="Times New Roman"/>
                <a:ea typeface="+mn-lt"/>
                <a:cs typeface="Times New Roman"/>
              </a:rPr>
              <a:t>{   //Flyweight class</a:t>
            </a:r>
            <a:endParaRPr lang="en-US">
              <a:latin typeface="Times New Roman"/>
              <a:cs typeface="Times New Roman"/>
            </a:endParaRPr>
          </a:p>
          <a:p>
            <a:pPr marL="0" indent="0">
              <a:buNone/>
            </a:pPr>
            <a:r>
              <a:rPr lang="en-US">
                <a:latin typeface="Times New Roman"/>
                <a:ea typeface="+mn-lt"/>
                <a:cs typeface="+mn-lt"/>
              </a:rPr>
              <a:t>    private final char symbol;  </a:t>
            </a:r>
            <a:endParaRPr lang="en-US">
              <a:latin typeface="Times New Roman"/>
              <a:ea typeface="+mn-lt"/>
              <a:cs typeface="Times New Roman"/>
            </a:endParaRPr>
          </a:p>
          <a:p>
            <a:pPr marL="0" indent="0">
              <a:buNone/>
            </a:pPr>
            <a:r>
              <a:rPr lang="en-US">
                <a:latin typeface="Times New Roman"/>
                <a:ea typeface="+mn-lt"/>
                <a:cs typeface="+mn-lt"/>
              </a:rPr>
              <a:t>    public </a:t>
            </a:r>
            <a:r>
              <a:rPr lang="en-US" err="1">
                <a:latin typeface="Times New Roman"/>
                <a:ea typeface="+mn-lt"/>
                <a:cs typeface="+mn-lt"/>
              </a:rPr>
              <a:t>CharacterFlyweight</a:t>
            </a:r>
            <a:r>
              <a:rPr lang="en-US">
                <a:latin typeface="Times New Roman"/>
                <a:ea typeface="+mn-lt"/>
                <a:cs typeface="+mn-lt"/>
              </a:rPr>
              <a:t>(char symbol) { //Intrinsic state</a:t>
            </a:r>
            <a:endParaRPr lang="en-US">
              <a:latin typeface="Times New Roman"/>
              <a:cs typeface="Times New Roman"/>
            </a:endParaRPr>
          </a:p>
          <a:p>
            <a:pPr marL="0" indent="0">
              <a:buNone/>
            </a:pPr>
            <a:r>
              <a:rPr lang="en-US">
                <a:latin typeface="Times New Roman"/>
                <a:ea typeface="+mn-lt"/>
                <a:cs typeface="+mn-lt"/>
              </a:rPr>
              <a:t>        </a:t>
            </a:r>
            <a:r>
              <a:rPr lang="en-US" err="1">
                <a:latin typeface="Times New Roman"/>
                <a:ea typeface="+mn-lt"/>
                <a:cs typeface="+mn-lt"/>
              </a:rPr>
              <a:t>this.symbol</a:t>
            </a:r>
            <a:r>
              <a:rPr lang="en-US">
                <a:latin typeface="Times New Roman"/>
                <a:ea typeface="+mn-lt"/>
                <a:cs typeface="+mn-lt"/>
              </a:rPr>
              <a:t> = symbol;</a:t>
            </a:r>
            <a:endParaRPr lang="en-US">
              <a:latin typeface="Times New Roman"/>
              <a:cs typeface="Times New Roman"/>
            </a:endParaRPr>
          </a:p>
          <a:p>
            <a:pPr marL="0" indent="0">
              <a:buNone/>
            </a:pPr>
            <a:r>
              <a:rPr lang="en-US">
                <a:latin typeface="Times New Roman"/>
                <a:ea typeface="+mn-lt"/>
                <a:cs typeface="+mn-lt"/>
              </a:rPr>
              <a:t>    }</a:t>
            </a:r>
            <a:endParaRPr lang="en-US">
              <a:latin typeface="Times New Roman"/>
              <a:cs typeface="Times New Roman"/>
            </a:endParaRPr>
          </a:p>
          <a:p>
            <a:pPr marL="0" indent="0">
              <a:buNone/>
            </a:pPr>
            <a:r>
              <a:rPr lang="en-US">
                <a:latin typeface="Times New Roman"/>
                <a:ea typeface="+mn-lt"/>
                <a:cs typeface="+mn-lt"/>
              </a:rPr>
              <a:t>public void display(int size, String color, int position) {                                                // Extrinsic state</a:t>
            </a:r>
            <a:endParaRPr lang="en-US">
              <a:latin typeface="Times New Roman"/>
              <a:cs typeface="Times New Roman"/>
            </a:endParaRPr>
          </a:p>
          <a:p>
            <a:pPr marL="0" indent="0">
              <a:buNone/>
            </a:pPr>
            <a:r>
              <a:rPr lang="en-US">
                <a:latin typeface="Times New Roman"/>
                <a:ea typeface="+mn-lt"/>
                <a:cs typeface="+mn-lt"/>
              </a:rPr>
              <a:t>    </a:t>
            </a:r>
            <a:r>
              <a:rPr lang="en-US" err="1">
                <a:latin typeface="Times New Roman"/>
                <a:ea typeface="+mn-lt"/>
                <a:cs typeface="+mn-lt"/>
              </a:rPr>
              <a:t>System.out.println</a:t>
            </a:r>
            <a:r>
              <a:rPr lang="en-US">
                <a:latin typeface="Times New Roman"/>
                <a:ea typeface="+mn-lt"/>
                <a:cs typeface="+mn-lt"/>
              </a:rPr>
              <a:t>("Character: " + symbol + " | Font size: " + size +  " | Color: " + color + " | Position: " + position);</a:t>
            </a:r>
            <a:endParaRPr lang="en-US">
              <a:latin typeface="Times New Roman"/>
              <a:cs typeface="Times New Roman"/>
            </a:endParaRPr>
          </a:p>
          <a:p>
            <a:pPr marL="0" indent="0">
              <a:buNone/>
            </a:pPr>
            <a:r>
              <a:rPr lang="en-US">
                <a:latin typeface="Times New Roman"/>
                <a:ea typeface="+mn-lt"/>
                <a:cs typeface="+mn-lt"/>
              </a:rPr>
              <a:t>    }</a:t>
            </a:r>
            <a:endParaRPr lang="en-US">
              <a:latin typeface="Times New Roman"/>
              <a:cs typeface="Times New Roman"/>
            </a:endParaRPr>
          </a:p>
          <a:p>
            <a:pPr marL="0" indent="0">
              <a:buNone/>
            </a:pPr>
            <a:r>
              <a:rPr lang="en-US">
                <a:latin typeface="Times New Roman"/>
                <a:ea typeface="+mn-lt"/>
                <a:cs typeface="+mn-lt"/>
              </a:rPr>
              <a:t>}</a:t>
            </a:r>
            <a:endParaRPr lang="en-US">
              <a:latin typeface="Times New Roman"/>
              <a:cs typeface="Times New Roman"/>
            </a:endParaRPr>
          </a:p>
        </p:txBody>
      </p:sp>
    </p:spTree>
    <p:extLst>
      <p:ext uri="{BB962C8B-B14F-4D97-AF65-F5344CB8AC3E}">
        <p14:creationId xmlns:p14="http://schemas.microsoft.com/office/powerpoint/2010/main" val="1374414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3EF03F-E2B6-E60C-FA72-933569D17E4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7B74856-1CD0-B720-B78B-0C689BDB48C9}"/>
              </a:ext>
            </a:extLst>
          </p:cNvPr>
          <p:cNvSpPr txBox="1"/>
          <p:nvPr/>
        </p:nvSpPr>
        <p:spPr>
          <a:xfrm>
            <a:off x="1459773" y="416017"/>
            <a:ext cx="9618616" cy="6028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ts val="1000"/>
              </a:spcBef>
            </a:pPr>
            <a:r>
              <a:rPr lang="en-US" sz="2800">
                <a:latin typeface="Times New Roman"/>
                <a:cs typeface="Times New Roman"/>
              </a:rPr>
              <a:t>// Flyweight Factory to manage shared objects</a:t>
            </a:r>
          </a:p>
          <a:p>
            <a:pPr>
              <a:lnSpc>
                <a:spcPct val="90000"/>
              </a:lnSpc>
              <a:spcBef>
                <a:spcPts val="1000"/>
              </a:spcBef>
            </a:pPr>
            <a:r>
              <a:rPr lang="en-US" sz="2800">
                <a:latin typeface="Times New Roman"/>
                <a:cs typeface="Times New Roman"/>
              </a:rPr>
              <a:t>class </a:t>
            </a:r>
            <a:r>
              <a:rPr lang="en-US" sz="2800" err="1">
                <a:latin typeface="Times New Roman"/>
                <a:cs typeface="Times New Roman"/>
              </a:rPr>
              <a:t>FlyweightFactory</a:t>
            </a:r>
            <a:r>
              <a:rPr lang="en-US" sz="2800">
                <a:latin typeface="Times New Roman"/>
                <a:cs typeface="Times New Roman"/>
              </a:rPr>
              <a:t> {</a:t>
            </a:r>
          </a:p>
          <a:p>
            <a:pPr>
              <a:lnSpc>
                <a:spcPct val="90000"/>
              </a:lnSpc>
              <a:spcBef>
                <a:spcPts val="1000"/>
              </a:spcBef>
            </a:pPr>
            <a:r>
              <a:rPr lang="en-US" sz="2800">
                <a:latin typeface="Times New Roman"/>
                <a:cs typeface="Times New Roman"/>
              </a:rPr>
              <a:t>    private final Map&lt;Character, </a:t>
            </a:r>
            <a:r>
              <a:rPr lang="en-US" sz="2800" err="1">
                <a:latin typeface="Times New Roman"/>
                <a:cs typeface="Times New Roman"/>
              </a:rPr>
              <a:t>CharacterFlyweight</a:t>
            </a:r>
            <a:r>
              <a:rPr lang="en-US" sz="2800">
                <a:latin typeface="Times New Roman"/>
                <a:cs typeface="Times New Roman"/>
              </a:rPr>
              <a:t>&gt; characters = new HashMap&lt;&gt;();</a:t>
            </a:r>
          </a:p>
          <a:p>
            <a:pPr>
              <a:lnSpc>
                <a:spcPct val="90000"/>
              </a:lnSpc>
              <a:spcBef>
                <a:spcPts val="1000"/>
              </a:spcBef>
            </a:pPr>
            <a:endParaRPr lang="en-US" sz="2800">
              <a:latin typeface="Times New Roman"/>
              <a:cs typeface="Times New Roman"/>
            </a:endParaRPr>
          </a:p>
          <a:p>
            <a:pPr>
              <a:lnSpc>
                <a:spcPct val="90000"/>
              </a:lnSpc>
              <a:spcBef>
                <a:spcPts val="1000"/>
              </a:spcBef>
            </a:pPr>
            <a:r>
              <a:rPr lang="en-US" sz="2800">
                <a:latin typeface="Times New Roman"/>
                <a:cs typeface="Times New Roman"/>
              </a:rPr>
              <a:t>    public </a:t>
            </a:r>
            <a:r>
              <a:rPr lang="en-US" sz="2800" err="1">
                <a:latin typeface="Times New Roman"/>
                <a:cs typeface="Times New Roman"/>
              </a:rPr>
              <a:t>CharacterFlyweight</a:t>
            </a:r>
            <a:r>
              <a:rPr lang="en-US" sz="2800">
                <a:latin typeface="Times New Roman"/>
                <a:cs typeface="Times New Roman"/>
              </a:rPr>
              <a:t> </a:t>
            </a:r>
            <a:r>
              <a:rPr lang="en-US" sz="2800" err="1">
                <a:latin typeface="Times New Roman"/>
                <a:cs typeface="Times New Roman"/>
              </a:rPr>
              <a:t>getCharacter</a:t>
            </a:r>
            <a:r>
              <a:rPr lang="en-US" sz="2800">
                <a:latin typeface="Times New Roman"/>
                <a:cs typeface="Times New Roman"/>
              </a:rPr>
              <a:t>(char symbol) {</a:t>
            </a:r>
          </a:p>
          <a:p>
            <a:pPr>
              <a:lnSpc>
                <a:spcPct val="90000"/>
              </a:lnSpc>
              <a:spcBef>
                <a:spcPts val="1000"/>
              </a:spcBef>
            </a:pPr>
            <a:r>
              <a:rPr lang="en-US" sz="2800">
                <a:latin typeface="Times New Roman"/>
                <a:cs typeface="Times New Roman"/>
              </a:rPr>
              <a:t>        if (!</a:t>
            </a:r>
            <a:r>
              <a:rPr lang="en-US" sz="2800" err="1">
                <a:latin typeface="Times New Roman"/>
                <a:cs typeface="Times New Roman"/>
              </a:rPr>
              <a:t>characters.containsKey</a:t>
            </a:r>
            <a:r>
              <a:rPr lang="en-US" sz="2800">
                <a:latin typeface="Times New Roman"/>
                <a:cs typeface="Times New Roman"/>
              </a:rPr>
              <a:t>(symbol)) {</a:t>
            </a:r>
          </a:p>
          <a:p>
            <a:pPr>
              <a:lnSpc>
                <a:spcPct val="90000"/>
              </a:lnSpc>
              <a:spcBef>
                <a:spcPts val="1000"/>
              </a:spcBef>
            </a:pPr>
            <a:r>
              <a:rPr lang="en-US" sz="2800">
                <a:latin typeface="Times New Roman"/>
                <a:cs typeface="Times New Roman"/>
              </a:rPr>
              <a:t>            </a:t>
            </a:r>
            <a:r>
              <a:rPr lang="en-US" sz="2800" err="1">
                <a:latin typeface="Times New Roman"/>
                <a:cs typeface="Times New Roman"/>
              </a:rPr>
              <a:t>characters.put</a:t>
            </a:r>
            <a:r>
              <a:rPr lang="en-US" sz="2800">
                <a:latin typeface="Times New Roman"/>
                <a:cs typeface="Times New Roman"/>
              </a:rPr>
              <a:t>(symbol, new </a:t>
            </a:r>
            <a:r>
              <a:rPr lang="en-US" sz="2800" err="1">
                <a:latin typeface="Times New Roman"/>
                <a:cs typeface="Times New Roman"/>
              </a:rPr>
              <a:t>CharacterFlyweight</a:t>
            </a:r>
            <a:r>
              <a:rPr lang="en-US" sz="2800">
                <a:latin typeface="Times New Roman"/>
                <a:cs typeface="Times New Roman"/>
              </a:rPr>
              <a:t>(symbol));</a:t>
            </a:r>
          </a:p>
          <a:p>
            <a:pPr>
              <a:lnSpc>
                <a:spcPct val="90000"/>
              </a:lnSpc>
              <a:spcBef>
                <a:spcPts val="1000"/>
              </a:spcBef>
            </a:pPr>
            <a:r>
              <a:rPr lang="en-US" sz="2800">
                <a:latin typeface="Times New Roman"/>
                <a:cs typeface="Times New Roman"/>
              </a:rPr>
              <a:t>        }</a:t>
            </a:r>
          </a:p>
          <a:p>
            <a:pPr>
              <a:lnSpc>
                <a:spcPct val="90000"/>
              </a:lnSpc>
              <a:spcBef>
                <a:spcPts val="1000"/>
              </a:spcBef>
            </a:pPr>
            <a:r>
              <a:rPr lang="en-US" sz="2800">
                <a:latin typeface="Times New Roman"/>
                <a:cs typeface="Times New Roman"/>
              </a:rPr>
              <a:t>        return </a:t>
            </a:r>
            <a:r>
              <a:rPr lang="en-US" sz="2800" err="1">
                <a:latin typeface="Times New Roman"/>
                <a:cs typeface="Times New Roman"/>
              </a:rPr>
              <a:t>characters.get</a:t>
            </a:r>
            <a:r>
              <a:rPr lang="en-US" sz="2800">
                <a:latin typeface="Times New Roman"/>
                <a:cs typeface="Times New Roman"/>
              </a:rPr>
              <a:t>(symbol);</a:t>
            </a:r>
          </a:p>
          <a:p>
            <a:pPr>
              <a:lnSpc>
                <a:spcPct val="90000"/>
              </a:lnSpc>
              <a:spcBef>
                <a:spcPts val="1000"/>
              </a:spcBef>
            </a:pPr>
            <a:r>
              <a:rPr lang="en-US" sz="2800">
                <a:latin typeface="Times New Roman"/>
                <a:cs typeface="Times New Roman"/>
              </a:rPr>
              <a:t>    }</a:t>
            </a:r>
          </a:p>
          <a:p>
            <a:pPr>
              <a:lnSpc>
                <a:spcPct val="90000"/>
              </a:lnSpc>
              <a:spcBef>
                <a:spcPts val="1000"/>
              </a:spcBef>
            </a:pPr>
            <a:r>
              <a:rPr lang="en-US" sz="2800">
                <a:latin typeface="Times New Roman"/>
                <a:cs typeface="Times New Roman"/>
              </a:rPr>
              <a:t>}</a:t>
            </a:r>
          </a:p>
        </p:txBody>
      </p:sp>
    </p:spTree>
    <p:extLst>
      <p:ext uri="{BB962C8B-B14F-4D97-AF65-F5344CB8AC3E}">
        <p14:creationId xmlns:p14="http://schemas.microsoft.com/office/powerpoint/2010/main" val="2969365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62FF48-DD90-3A0C-D161-9235D893F6A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3C4322-DCA4-6AC9-9246-AC7F5B9FFF6C}"/>
              </a:ext>
            </a:extLst>
          </p:cNvPr>
          <p:cNvSpPr>
            <a:spLocks noGrp="1"/>
          </p:cNvSpPr>
          <p:nvPr>
            <p:ph idx="1"/>
          </p:nvPr>
        </p:nvSpPr>
        <p:spPr>
          <a:xfrm>
            <a:off x="275771" y="226151"/>
            <a:ext cx="11671662" cy="6619195"/>
          </a:xfrm>
        </p:spPr>
        <p:txBody>
          <a:bodyPr vert="horz" lIns="91440" tIns="45720" rIns="91440" bIns="45720" rtlCol="0" anchor="t">
            <a:noAutofit/>
          </a:bodyPr>
          <a:lstStyle/>
          <a:p>
            <a:pPr marL="0" indent="0">
              <a:buNone/>
            </a:pPr>
            <a:r>
              <a:rPr lang="en-US">
                <a:latin typeface="Times New Roman"/>
                <a:ea typeface="+mn-lt"/>
                <a:cs typeface="+mn-lt"/>
              </a:rPr>
              <a:t>public class </a:t>
            </a:r>
            <a:r>
              <a:rPr lang="en-US" err="1">
                <a:latin typeface="Times New Roman"/>
                <a:ea typeface="+mn-lt"/>
                <a:cs typeface="+mn-lt"/>
              </a:rPr>
              <a:t>FlyweightExample</a:t>
            </a:r>
            <a:r>
              <a:rPr lang="en-US">
                <a:latin typeface="Times New Roman"/>
                <a:ea typeface="+mn-lt"/>
                <a:cs typeface="+mn-lt"/>
              </a:rPr>
              <a:t> {        </a:t>
            </a:r>
            <a:r>
              <a:rPr lang="en-US">
                <a:latin typeface="Times New Roman"/>
                <a:ea typeface="+mn-lt"/>
                <a:cs typeface="Times New Roman"/>
              </a:rPr>
              <a:t>// Client Code</a:t>
            </a:r>
            <a:endParaRPr lang="en-US">
              <a:latin typeface="Times New Roman"/>
              <a:cs typeface="Times New Roman"/>
            </a:endParaRPr>
          </a:p>
          <a:p>
            <a:pPr marL="0" indent="0">
              <a:buNone/>
            </a:pPr>
            <a:r>
              <a:rPr lang="en-US">
                <a:latin typeface="Times New Roman"/>
                <a:ea typeface="+mn-lt"/>
                <a:cs typeface="+mn-lt"/>
              </a:rPr>
              <a:t>    public static void main(String[] </a:t>
            </a:r>
            <a:r>
              <a:rPr lang="en-US" err="1">
                <a:latin typeface="Times New Roman"/>
                <a:ea typeface="+mn-lt"/>
                <a:cs typeface="+mn-lt"/>
              </a:rPr>
              <a:t>args</a:t>
            </a:r>
            <a:r>
              <a:rPr lang="en-US">
                <a:latin typeface="Times New Roman"/>
                <a:ea typeface="+mn-lt"/>
                <a:cs typeface="+mn-lt"/>
              </a:rPr>
              <a:t>) {</a:t>
            </a:r>
            <a:endParaRPr lang="en-US">
              <a:latin typeface="Times New Roman"/>
              <a:cs typeface="Times New Roman"/>
            </a:endParaRPr>
          </a:p>
          <a:p>
            <a:pPr marL="0" indent="0">
              <a:buNone/>
            </a:pPr>
            <a:r>
              <a:rPr lang="en-US">
                <a:latin typeface="Times New Roman"/>
                <a:ea typeface="+mn-lt"/>
                <a:cs typeface="+mn-lt"/>
              </a:rPr>
              <a:t>        </a:t>
            </a:r>
            <a:r>
              <a:rPr lang="en-US" err="1">
                <a:latin typeface="Times New Roman"/>
                <a:ea typeface="+mn-lt"/>
                <a:cs typeface="+mn-lt"/>
              </a:rPr>
              <a:t>FlyweightFactory</a:t>
            </a:r>
            <a:r>
              <a:rPr lang="en-US">
                <a:latin typeface="Times New Roman"/>
                <a:ea typeface="+mn-lt"/>
                <a:cs typeface="+mn-lt"/>
              </a:rPr>
              <a:t> factory = new </a:t>
            </a:r>
            <a:r>
              <a:rPr lang="en-US" err="1">
                <a:latin typeface="Times New Roman"/>
                <a:ea typeface="+mn-lt"/>
                <a:cs typeface="+mn-lt"/>
              </a:rPr>
              <a:t>FlyweightFactory</a:t>
            </a:r>
            <a:r>
              <a:rPr lang="en-US">
                <a:latin typeface="Times New Roman"/>
                <a:ea typeface="+mn-lt"/>
                <a:cs typeface="+mn-lt"/>
              </a:rPr>
              <a:t>();</a:t>
            </a:r>
            <a:endParaRPr lang="en-US">
              <a:latin typeface="Times New Roman"/>
              <a:cs typeface="Times New Roman"/>
            </a:endParaRPr>
          </a:p>
          <a:p>
            <a:pPr marL="0" indent="0">
              <a:buNone/>
            </a:pPr>
            <a:r>
              <a:rPr lang="en-US">
                <a:latin typeface="Times New Roman"/>
                <a:ea typeface="+mn-lt"/>
                <a:cs typeface="+mn-lt"/>
              </a:rPr>
              <a:t>        </a:t>
            </a:r>
            <a:r>
              <a:rPr lang="en-US" err="1">
                <a:latin typeface="Times New Roman"/>
                <a:ea typeface="+mn-lt"/>
                <a:cs typeface="+mn-lt"/>
              </a:rPr>
              <a:t>CharacterFlyweight</a:t>
            </a:r>
            <a:r>
              <a:rPr lang="en-US">
                <a:latin typeface="Times New Roman"/>
                <a:ea typeface="+mn-lt"/>
                <a:cs typeface="+mn-lt"/>
              </a:rPr>
              <a:t> </a:t>
            </a:r>
            <a:r>
              <a:rPr lang="en-US" err="1">
                <a:latin typeface="Times New Roman"/>
                <a:ea typeface="+mn-lt"/>
                <a:cs typeface="+mn-lt"/>
              </a:rPr>
              <a:t>charA</a:t>
            </a:r>
            <a:r>
              <a:rPr lang="en-US">
                <a:latin typeface="Times New Roman"/>
                <a:ea typeface="+mn-lt"/>
                <a:cs typeface="+mn-lt"/>
              </a:rPr>
              <a:t> =</a:t>
            </a:r>
            <a:r>
              <a:rPr lang="en-US" err="1">
                <a:latin typeface="Times New Roman"/>
                <a:ea typeface="+mn-lt"/>
                <a:cs typeface="+mn-lt"/>
              </a:rPr>
              <a:t>factory.getCharacter</a:t>
            </a:r>
            <a:r>
              <a:rPr lang="en-US">
                <a:latin typeface="Times New Roman"/>
                <a:ea typeface="+mn-lt"/>
                <a:cs typeface="+mn-lt"/>
              </a:rPr>
              <a:t>('A');</a:t>
            </a:r>
            <a:endParaRPr lang="en-US">
              <a:latin typeface="Times New Roman"/>
              <a:cs typeface="Times New Roman"/>
            </a:endParaRPr>
          </a:p>
          <a:p>
            <a:pPr marL="0" indent="0">
              <a:buNone/>
            </a:pPr>
            <a:r>
              <a:rPr lang="en-US">
                <a:latin typeface="Times New Roman"/>
                <a:ea typeface="+mn-lt"/>
                <a:cs typeface="+mn-lt"/>
              </a:rPr>
              <a:t>        </a:t>
            </a:r>
            <a:r>
              <a:rPr lang="en-US" err="1">
                <a:latin typeface="Times New Roman"/>
                <a:ea typeface="+mn-lt"/>
                <a:cs typeface="+mn-lt"/>
              </a:rPr>
              <a:t>charA.display</a:t>
            </a:r>
            <a:r>
              <a:rPr lang="en-US">
                <a:latin typeface="Times New Roman"/>
                <a:ea typeface="+mn-lt"/>
                <a:cs typeface="+mn-lt"/>
              </a:rPr>
              <a:t>(12, "Red", 1);  // Extrinsic state  (size,  color, position)</a:t>
            </a:r>
            <a:endParaRPr lang="en-US">
              <a:latin typeface="Times New Roman"/>
              <a:cs typeface="Times New Roman"/>
            </a:endParaRPr>
          </a:p>
          <a:p>
            <a:pPr marL="0" indent="0">
              <a:buNone/>
            </a:pPr>
            <a:r>
              <a:rPr lang="en-US">
                <a:latin typeface="Times New Roman"/>
                <a:ea typeface="+mn-lt"/>
                <a:cs typeface="+mn-lt"/>
              </a:rPr>
              <a:t>        </a:t>
            </a:r>
            <a:r>
              <a:rPr lang="en-US" err="1">
                <a:latin typeface="Times New Roman"/>
                <a:ea typeface="+mn-lt"/>
                <a:cs typeface="+mn-lt"/>
              </a:rPr>
              <a:t>CharacterFlyweight</a:t>
            </a:r>
            <a:r>
              <a:rPr lang="en-US">
                <a:latin typeface="Times New Roman"/>
                <a:ea typeface="+mn-lt"/>
                <a:cs typeface="+mn-lt"/>
              </a:rPr>
              <a:t> </a:t>
            </a:r>
            <a:r>
              <a:rPr lang="en-US" err="1">
                <a:latin typeface="Times New Roman"/>
                <a:ea typeface="+mn-lt"/>
                <a:cs typeface="+mn-lt"/>
              </a:rPr>
              <a:t>charB</a:t>
            </a:r>
            <a:r>
              <a:rPr lang="en-US">
                <a:latin typeface="Times New Roman"/>
                <a:ea typeface="+mn-lt"/>
                <a:cs typeface="+mn-lt"/>
              </a:rPr>
              <a:t> = </a:t>
            </a:r>
            <a:r>
              <a:rPr lang="en-US" err="1">
                <a:latin typeface="Times New Roman"/>
                <a:ea typeface="+mn-lt"/>
                <a:cs typeface="+mn-lt"/>
              </a:rPr>
              <a:t>factory.getCharacter</a:t>
            </a:r>
            <a:r>
              <a:rPr lang="en-US">
                <a:latin typeface="Times New Roman"/>
                <a:ea typeface="+mn-lt"/>
                <a:cs typeface="+mn-lt"/>
              </a:rPr>
              <a:t>('B');</a:t>
            </a:r>
            <a:endParaRPr lang="en-US">
              <a:latin typeface="Times New Roman"/>
              <a:cs typeface="Times New Roman"/>
            </a:endParaRPr>
          </a:p>
          <a:p>
            <a:pPr marL="0" indent="0">
              <a:buNone/>
            </a:pPr>
            <a:r>
              <a:rPr lang="en-US">
                <a:latin typeface="Times New Roman"/>
                <a:ea typeface="+mn-lt"/>
                <a:cs typeface="+mn-lt"/>
              </a:rPr>
              <a:t>        </a:t>
            </a:r>
            <a:r>
              <a:rPr lang="en-US" err="1">
                <a:latin typeface="Times New Roman"/>
                <a:ea typeface="+mn-lt"/>
                <a:cs typeface="+mn-lt"/>
              </a:rPr>
              <a:t>charB.display</a:t>
            </a:r>
            <a:r>
              <a:rPr lang="en-US">
                <a:latin typeface="Times New Roman"/>
                <a:ea typeface="+mn-lt"/>
                <a:cs typeface="+mn-lt"/>
              </a:rPr>
              <a:t>(14, "Blue", 2);</a:t>
            </a:r>
            <a:endParaRPr lang="en-US">
              <a:latin typeface="Times New Roman"/>
              <a:cs typeface="Times New Roman"/>
            </a:endParaRPr>
          </a:p>
          <a:p>
            <a:pPr marL="0" indent="0">
              <a:buNone/>
            </a:pPr>
            <a:r>
              <a:rPr lang="en-US">
                <a:latin typeface="Times New Roman"/>
                <a:ea typeface="+mn-lt"/>
                <a:cs typeface="+mn-lt"/>
              </a:rPr>
              <a:t>        // Reusing the same 'A' object</a:t>
            </a:r>
            <a:endParaRPr lang="en-US">
              <a:latin typeface="Times New Roman"/>
              <a:cs typeface="Times New Roman"/>
            </a:endParaRPr>
          </a:p>
          <a:p>
            <a:pPr marL="0" indent="0">
              <a:buNone/>
            </a:pPr>
            <a:r>
              <a:rPr lang="en-US">
                <a:latin typeface="Times New Roman"/>
                <a:ea typeface="+mn-lt"/>
                <a:cs typeface="+mn-lt"/>
              </a:rPr>
              <a:t>        </a:t>
            </a:r>
            <a:r>
              <a:rPr lang="en-US" err="1">
                <a:latin typeface="Times New Roman"/>
                <a:ea typeface="+mn-lt"/>
                <a:cs typeface="+mn-lt"/>
              </a:rPr>
              <a:t>CharacterFlyweight</a:t>
            </a:r>
            <a:r>
              <a:rPr lang="en-US">
                <a:latin typeface="Times New Roman"/>
                <a:ea typeface="+mn-lt"/>
                <a:cs typeface="+mn-lt"/>
              </a:rPr>
              <a:t> charA2 = </a:t>
            </a:r>
            <a:r>
              <a:rPr lang="en-US" err="1">
                <a:latin typeface="Times New Roman"/>
                <a:ea typeface="+mn-lt"/>
                <a:cs typeface="+mn-lt"/>
              </a:rPr>
              <a:t>factory.getCharacter</a:t>
            </a:r>
            <a:r>
              <a:rPr lang="en-US">
                <a:latin typeface="Times New Roman"/>
                <a:ea typeface="+mn-lt"/>
                <a:cs typeface="+mn-lt"/>
              </a:rPr>
              <a:t>('A');</a:t>
            </a:r>
            <a:endParaRPr lang="en-US">
              <a:latin typeface="Times New Roman"/>
              <a:cs typeface="Times New Roman"/>
            </a:endParaRPr>
          </a:p>
          <a:p>
            <a:pPr marL="0" indent="0">
              <a:buNone/>
            </a:pPr>
            <a:r>
              <a:rPr lang="en-US">
                <a:latin typeface="Times New Roman"/>
                <a:ea typeface="+mn-lt"/>
                <a:cs typeface="+mn-lt"/>
              </a:rPr>
              <a:t>        charA2.display(12, "Green", 3);</a:t>
            </a:r>
            <a:endParaRPr lang="en-US">
              <a:latin typeface="Times New Roman"/>
              <a:cs typeface="Times New Roman"/>
            </a:endParaRPr>
          </a:p>
          <a:p>
            <a:pPr marL="0" indent="0">
              <a:buNone/>
            </a:pPr>
            <a:r>
              <a:rPr lang="en-US">
                <a:latin typeface="Times New Roman"/>
                <a:ea typeface="+mn-lt"/>
                <a:cs typeface="+mn-lt"/>
              </a:rPr>
              <a:t>    }</a:t>
            </a:r>
            <a:endParaRPr lang="en-US">
              <a:latin typeface="Times New Roman"/>
              <a:cs typeface="Times New Roman"/>
            </a:endParaRPr>
          </a:p>
          <a:p>
            <a:pPr marL="0" indent="0">
              <a:buNone/>
            </a:pPr>
            <a:r>
              <a:rPr lang="en-US">
                <a:latin typeface="Times New Roman"/>
                <a:ea typeface="+mn-lt"/>
                <a:cs typeface="+mn-lt"/>
              </a:rPr>
              <a:t>}</a:t>
            </a:r>
            <a:endParaRPr lang="en-US">
              <a:latin typeface="Times New Roman"/>
              <a:cs typeface="Times New Roman"/>
            </a:endParaRPr>
          </a:p>
          <a:p>
            <a:pPr marL="0" indent="0">
              <a:buNone/>
            </a:pPr>
            <a:endParaRPr lang="en-US">
              <a:latin typeface="Times New Roman"/>
              <a:cs typeface="Times New Roman"/>
            </a:endParaRPr>
          </a:p>
        </p:txBody>
      </p:sp>
      <p:sp>
        <p:nvSpPr>
          <p:cNvPr id="4" name="TextBox 3">
            <a:extLst>
              <a:ext uri="{FF2B5EF4-FFF2-40B4-BE49-F238E27FC236}">
                <a16:creationId xmlns:a16="http://schemas.microsoft.com/office/drawing/2014/main" id="{D56C40A2-5FFF-F002-FA8B-D291AF0F084D}"/>
              </a:ext>
            </a:extLst>
          </p:cNvPr>
          <p:cNvSpPr txBox="1"/>
          <p:nvPr/>
        </p:nvSpPr>
        <p:spPr>
          <a:xfrm>
            <a:off x="6451418" y="5376998"/>
            <a:ext cx="550672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latin typeface="Times New Roman"/>
                <a:cs typeface="Times New Roman"/>
              </a:rPr>
              <a:t>Output</a:t>
            </a:r>
            <a:r>
              <a:rPr lang="en-US">
                <a:latin typeface="Times New Roman"/>
                <a:cs typeface="Times New Roman"/>
              </a:rPr>
              <a:t>:</a:t>
            </a:r>
          </a:p>
          <a:p>
            <a:r>
              <a:rPr lang="en-US">
                <a:latin typeface="Times New Roman"/>
                <a:ea typeface="+mn-lt"/>
                <a:cs typeface="+mn-lt"/>
              </a:rPr>
              <a:t>Character: A | Font size: 12 | Color: Red | Position: 1</a:t>
            </a:r>
            <a:endParaRPr lang="en-US">
              <a:latin typeface="Times New Roman"/>
              <a:cs typeface="Times New Roman"/>
            </a:endParaRPr>
          </a:p>
          <a:p>
            <a:r>
              <a:rPr lang="en-US">
                <a:latin typeface="Times New Roman"/>
                <a:ea typeface="+mn-lt"/>
                <a:cs typeface="+mn-lt"/>
              </a:rPr>
              <a:t>Character: B | Font size: 14 | Color: Blue | Position: 2</a:t>
            </a:r>
            <a:endParaRPr lang="en-US">
              <a:latin typeface="Times New Roman"/>
              <a:cs typeface="Times New Roman"/>
            </a:endParaRPr>
          </a:p>
          <a:p>
            <a:r>
              <a:rPr lang="en-US">
                <a:latin typeface="Times New Roman"/>
                <a:ea typeface="+mn-lt"/>
                <a:cs typeface="+mn-lt"/>
              </a:rPr>
              <a:t>Character: A | Font size: 12 | Color: Green | Position: 3</a:t>
            </a:r>
            <a:endParaRPr lang="en-US">
              <a:latin typeface="Times New Roman"/>
              <a:cs typeface="Times New Roman"/>
            </a:endParaRPr>
          </a:p>
          <a:p>
            <a:endParaRPr lang="en-US">
              <a:latin typeface="Times New Roman"/>
              <a:cs typeface="Times New Roman"/>
            </a:endParaRPr>
          </a:p>
        </p:txBody>
      </p:sp>
    </p:spTree>
    <p:extLst>
      <p:ext uri="{BB962C8B-B14F-4D97-AF65-F5344CB8AC3E}">
        <p14:creationId xmlns:p14="http://schemas.microsoft.com/office/powerpoint/2010/main" val="3706773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0F389-EAB3-BE6A-B267-519D16921B5F}"/>
              </a:ext>
            </a:extLst>
          </p:cNvPr>
          <p:cNvSpPr>
            <a:spLocks noGrp="1"/>
          </p:cNvSpPr>
          <p:nvPr>
            <p:ph type="title"/>
          </p:nvPr>
        </p:nvSpPr>
        <p:spPr/>
        <p:txBody>
          <a:bodyPr/>
          <a:lstStyle/>
          <a:p>
            <a:r>
              <a:rPr lang="en-US" b="1">
                <a:latin typeface="Times New Roman"/>
                <a:cs typeface="Times New Roman"/>
              </a:rPr>
              <a:t>Conclusion</a:t>
            </a:r>
          </a:p>
        </p:txBody>
      </p:sp>
      <p:sp>
        <p:nvSpPr>
          <p:cNvPr id="3" name="Content Placeholder 2">
            <a:extLst>
              <a:ext uri="{FF2B5EF4-FFF2-40B4-BE49-F238E27FC236}">
                <a16:creationId xmlns:a16="http://schemas.microsoft.com/office/drawing/2014/main" id="{8ED8F0D5-6422-860F-422D-C12DFFF2B03C}"/>
              </a:ext>
            </a:extLst>
          </p:cNvPr>
          <p:cNvSpPr>
            <a:spLocks noGrp="1"/>
          </p:cNvSpPr>
          <p:nvPr>
            <p:ph idx="1"/>
          </p:nvPr>
        </p:nvSpPr>
        <p:spPr>
          <a:xfrm>
            <a:off x="838200" y="1825625"/>
            <a:ext cx="10515600" cy="2654618"/>
          </a:xfrm>
        </p:spPr>
        <p:txBody>
          <a:bodyPr vert="horz" lIns="91440" tIns="45720" rIns="91440" bIns="45720" rtlCol="0" anchor="t">
            <a:normAutofit/>
          </a:bodyPr>
          <a:lstStyle/>
          <a:p>
            <a:r>
              <a:rPr lang="en-US">
                <a:latin typeface="Times New Roman"/>
                <a:ea typeface="+mn-lt"/>
                <a:cs typeface="+mn-lt"/>
              </a:rPr>
              <a:t>Flyweight is like:</a:t>
            </a:r>
            <a:endParaRPr lang="en-US">
              <a:latin typeface="Times New Roman"/>
              <a:cs typeface="Times New Roman"/>
            </a:endParaRPr>
          </a:p>
          <a:p>
            <a:pPr marL="0" indent="0">
              <a:buNone/>
            </a:pPr>
            <a:r>
              <a:rPr lang="en-US">
                <a:latin typeface="Times New Roman"/>
                <a:ea typeface="+mn-lt"/>
                <a:cs typeface="+mn-lt"/>
              </a:rPr>
              <a:t>"Don’t make 1,000 copies of the same thing — make one, and reuse it."</a:t>
            </a:r>
            <a:endParaRPr lang="en-US">
              <a:latin typeface="Times New Roman"/>
              <a:cs typeface="Times New Roman"/>
            </a:endParaRPr>
          </a:p>
          <a:p>
            <a:pPr marL="0" indent="0">
              <a:buNone/>
            </a:pPr>
            <a:endParaRPr lang="en-US">
              <a:latin typeface="Times New Roman"/>
              <a:ea typeface="+mn-lt"/>
              <a:cs typeface="+mn-lt"/>
            </a:endParaRPr>
          </a:p>
          <a:p>
            <a:r>
              <a:rPr lang="en-US">
                <a:latin typeface="Times New Roman"/>
                <a:ea typeface="+mn-lt"/>
                <a:cs typeface="+mn-lt"/>
              </a:rPr>
              <a:t>It’s not about what you’re doing (bullets, particles), it’s about how smartly you store the data.</a:t>
            </a:r>
            <a:endParaRPr lang="en-US">
              <a:latin typeface="Times New Roman"/>
              <a:cs typeface="Times New Roman"/>
            </a:endParaRPr>
          </a:p>
        </p:txBody>
      </p:sp>
    </p:spTree>
    <p:extLst>
      <p:ext uri="{BB962C8B-B14F-4D97-AF65-F5344CB8AC3E}">
        <p14:creationId xmlns:p14="http://schemas.microsoft.com/office/powerpoint/2010/main" val="367068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DEF92-E573-8AB0-6386-13624BCB8F95}"/>
              </a:ext>
            </a:extLst>
          </p:cNvPr>
          <p:cNvSpPr>
            <a:spLocks noGrp="1"/>
          </p:cNvSpPr>
          <p:nvPr>
            <p:ph type="title"/>
          </p:nvPr>
        </p:nvSpPr>
        <p:spPr/>
        <p:txBody>
          <a:bodyPr/>
          <a:lstStyle/>
          <a:p>
            <a:r>
              <a:rPr lang="en-IN" b="1"/>
              <a:t>      </a:t>
            </a:r>
            <a:r>
              <a:rPr lang="en-US" b="1"/>
              <a:t>Proxy</a:t>
            </a:r>
          </a:p>
        </p:txBody>
      </p:sp>
      <p:sp>
        <p:nvSpPr>
          <p:cNvPr id="7" name="Content Placeholder 2">
            <a:extLst>
              <a:ext uri="{FF2B5EF4-FFF2-40B4-BE49-F238E27FC236}">
                <a16:creationId xmlns:a16="http://schemas.microsoft.com/office/drawing/2014/main" id="{EFDCFCD6-432F-26FD-C2A0-FA34B71B116D}"/>
              </a:ext>
            </a:extLst>
          </p:cNvPr>
          <p:cNvSpPr txBox="1">
            <a:spLocks noGrp="1"/>
          </p:cNvSpPr>
          <p:nvPr>
            <p:ph idx="1"/>
          </p:nvPr>
        </p:nvSpPr>
        <p:spPr>
          <a:xfrm>
            <a:off x="963706" y="1801719"/>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 </a:t>
            </a:r>
            <a:r>
              <a:rPr lang="en-US" b="1" dirty="0"/>
              <a:t>What</a:t>
            </a:r>
            <a:r>
              <a:rPr lang="en-US" dirty="0"/>
              <a:t> </a:t>
            </a:r>
            <a:r>
              <a:rPr lang="en-US" b="1" dirty="0"/>
              <a:t>is</a:t>
            </a:r>
            <a:r>
              <a:rPr lang="en-US" dirty="0"/>
              <a:t> </a:t>
            </a:r>
            <a:r>
              <a:rPr lang="en-US" b="1" dirty="0"/>
              <a:t>the</a:t>
            </a:r>
            <a:r>
              <a:rPr lang="en-US" dirty="0"/>
              <a:t> </a:t>
            </a:r>
            <a:r>
              <a:rPr lang="en-US" b="1" dirty="0"/>
              <a:t>Proxy</a:t>
            </a:r>
            <a:r>
              <a:rPr lang="en-US" dirty="0"/>
              <a:t> </a:t>
            </a:r>
            <a:r>
              <a:rPr lang="en-US" b="1" dirty="0"/>
              <a:t>Pattern</a:t>
            </a:r>
            <a:r>
              <a:rPr lang="en-US" dirty="0"/>
              <a:t>?</a:t>
            </a:r>
            <a:endParaRPr lang="en-IN" dirty="0"/>
          </a:p>
          <a:p>
            <a:pPr lvl="1"/>
            <a:r>
              <a:rPr lang="en-US" dirty="0"/>
              <a:t>Provides </a:t>
            </a:r>
            <a:r>
              <a:rPr lang="en-IN" dirty="0"/>
              <a:t>a </a:t>
            </a:r>
            <a:r>
              <a:rPr lang="en-US" dirty="0"/>
              <a:t>placeholder for another objectControls access to the original object Helps add extra functionality without changing the actual object’s code</a:t>
            </a:r>
            <a:r>
              <a:rPr lang="en-IN" dirty="0"/>
              <a:t>.</a:t>
            </a:r>
          </a:p>
          <a:p>
            <a:pPr lvl="1"/>
            <a:endParaRPr lang="en-US" dirty="0"/>
          </a:p>
        </p:txBody>
      </p:sp>
      <p:sp>
        <p:nvSpPr>
          <p:cNvPr id="3" name="TextBox 2">
            <a:extLst>
              <a:ext uri="{FF2B5EF4-FFF2-40B4-BE49-F238E27FC236}">
                <a16:creationId xmlns:a16="http://schemas.microsoft.com/office/drawing/2014/main" id="{E8953F9C-ACF8-71AB-D0B0-9C91E101F8E1}"/>
              </a:ext>
            </a:extLst>
          </p:cNvPr>
          <p:cNvSpPr txBox="1"/>
          <p:nvPr/>
        </p:nvSpPr>
        <p:spPr>
          <a:xfrm>
            <a:off x="5056094" y="2516094"/>
            <a:ext cx="1828800" cy="1828800"/>
          </a:xfrm>
          <a:prstGeom prst="rect">
            <a:avLst/>
          </a:prstGeom>
          <a:noFill/>
        </p:spPr>
        <p:txBody>
          <a:bodyPr wrap="square" rtlCol="0">
            <a:spAutoFit/>
          </a:bodyPr>
          <a:lstStyle/>
          <a:p>
            <a:pPr algn="l"/>
            <a:endParaRPr lang="en-US" dirty="0"/>
          </a:p>
        </p:txBody>
      </p:sp>
      <p:sp>
        <p:nvSpPr>
          <p:cNvPr id="6" name="TextBox 5">
            <a:extLst>
              <a:ext uri="{FF2B5EF4-FFF2-40B4-BE49-F238E27FC236}">
                <a16:creationId xmlns:a16="http://schemas.microsoft.com/office/drawing/2014/main" id="{E61004E0-5E2B-F177-ADB3-415B3806F33F}"/>
              </a:ext>
            </a:extLst>
          </p:cNvPr>
          <p:cNvSpPr txBox="1"/>
          <p:nvPr/>
        </p:nvSpPr>
        <p:spPr>
          <a:xfrm>
            <a:off x="1386541" y="3377223"/>
            <a:ext cx="8139953" cy="1200329"/>
          </a:xfrm>
          <a:prstGeom prst="rect">
            <a:avLst/>
          </a:prstGeom>
          <a:noFill/>
          <a:ln>
            <a:solidFill>
              <a:schemeClr val="tx1"/>
            </a:solidFill>
          </a:ln>
        </p:spPr>
        <p:txBody>
          <a:bodyPr wrap="square">
            <a:spAutoFit/>
          </a:bodyPr>
          <a:lstStyle/>
          <a:p>
            <a:endParaRPr lang="en-IN" b="1" i="1" dirty="0"/>
          </a:p>
          <a:p>
            <a:pPr marL="285750" indent="-285750">
              <a:buFont typeface="Arial" panose="020B0604020202020204" pitchFamily="34" charset="0"/>
              <a:buChar char="•"/>
            </a:pPr>
            <a:r>
              <a:rPr lang="en-US" b="1" i="1" dirty="0"/>
              <a:t>When to Use Proxy Pattern</a:t>
            </a:r>
            <a:endParaRPr lang="en-IN" b="1" i="1" dirty="0"/>
          </a:p>
          <a:p>
            <a:pPr marL="285750" indent="-285750">
              <a:buFont typeface="Arial" panose="020B0604020202020204" pitchFamily="34" charset="0"/>
              <a:buChar char="•"/>
            </a:pPr>
            <a:r>
              <a:rPr lang="en-IN" b="1" i="1" dirty="0"/>
              <a:t>Expensive </a:t>
            </a:r>
            <a:r>
              <a:rPr lang="en-US" b="1" i="1" dirty="0">
                <a:latin typeface="Times New Roman" panose="02020603050405020304" pitchFamily="18" charset="0"/>
                <a:cs typeface="Times New Roman" panose="02020603050405020304" pitchFamily="18" charset="0"/>
              </a:rPr>
              <a:t>object</a:t>
            </a:r>
            <a:r>
              <a:rPr lang="en-US" b="1" i="1" dirty="0"/>
              <a:t> creationNeed </a:t>
            </a:r>
            <a:r>
              <a:rPr lang="en-US" b="1" dirty="0">
                <a:latin typeface="Calibri" panose="020F0502020204030204" pitchFamily="34" charset="0"/>
              </a:rPr>
              <a:t>for</a:t>
            </a:r>
            <a:r>
              <a:rPr lang="en-US" b="1" i="1" dirty="0"/>
              <a:t> access controlRemote communicationMonitoring, logging, caching</a:t>
            </a:r>
          </a:p>
        </p:txBody>
      </p:sp>
    </p:spTree>
    <p:extLst>
      <p:ext uri="{BB962C8B-B14F-4D97-AF65-F5344CB8AC3E}">
        <p14:creationId xmlns:p14="http://schemas.microsoft.com/office/powerpoint/2010/main" val="920525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472DE4-7185-23F4-13DA-1DEF79085F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1006" y="719666"/>
            <a:ext cx="5769987" cy="5418667"/>
          </a:xfrm>
          <a:prstGeom prst="rect">
            <a:avLst/>
          </a:prstGeom>
        </p:spPr>
      </p:pic>
    </p:spTree>
    <p:extLst>
      <p:ext uri="{BB962C8B-B14F-4D97-AF65-F5344CB8AC3E}">
        <p14:creationId xmlns:p14="http://schemas.microsoft.com/office/powerpoint/2010/main" val="8111174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0BE5B-66F8-D2FB-534D-F4BC2DDF6FB9}"/>
              </a:ext>
            </a:extLst>
          </p:cNvPr>
          <p:cNvSpPr>
            <a:spLocks noGrp="1"/>
          </p:cNvSpPr>
          <p:nvPr>
            <p:ph type="title"/>
          </p:nvPr>
        </p:nvSpPr>
        <p:spPr/>
        <p:txBody>
          <a:bodyPr/>
          <a:lstStyle/>
          <a:p>
            <a:pPr marL="571500" indent="-571500">
              <a:buFont typeface="Arial" panose="020B0604020202020204" pitchFamily="34" charset="0"/>
              <a:buChar char="•"/>
            </a:pPr>
            <a:r>
              <a:rPr lang="en-IN" b="1" i="1" u="sng"/>
              <a:t>Types of Proxy </a:t>
            </a:r>
            <a:endParaRPr lang="en-US" b="1" i="1" u="sng"/>
          </a:p>
        </p:txBody>
      </p:sp>
      <p:sp>
        <p:nvSpPr>
          <p:cNvPr id="3" name="Content Placeholder 2">
            <a:extLst>
              <a:ext uri="{FF2B5EF4-FFF2-40B4-BE49-F238E27FC236}">
                <a16:creationId xmlns:a16="http://schemas.microsoft.com/office/drawing/2014/main" id="{000EF834-7900-9709-6BBE-79E67FC09FCC}"/>
              </a:ext>
            </a:extLst>
          </p:cNvPr>
          <p:cNvSpPr>
            <a:spLocks noGrp="1"/>
          </p:cNvSpPr>
          <p:nvPr>
            <p:ph idx="1"/>
          </p:nvPr>
        </p:nvSpPr>
        <p:spPr>
          <a:xfrm>
            <a:off x="838200" y="1816194"/>
            <a:ext cx="10515600" cy="4351338"/>
          </a:xfrm>
        </p:spPr>
        <p:txBody>
          <a:bodyPr/>
          <a:lstStyle/>
          <a:p>
            <a:pPr marL="0" indent="0">
              <a:buNone/>
            </a:pPr>
            <a:endParaRPr lang="en-IN"/>
          </a:p>
          <a:p>
            <a:r>
              <a:rPr lang="en-US"/>
              <a:t>1. Virtual Proxy – Delays object creation until needed</a:t>
            </a:r>
            <a:endParaRPr lang="en-IN"/>
          </a:p>
          <a:p>
            <a:r>
              <a:rPr lang="en-US"/>
              <a:t>2. Protection Proxy – Controls access based on user rights</a:t>
            </a:r>
            <a:endParaRPr lang="en-IN"/>
          </a:p>
          <a:p>
            <a:r>
              <a:rPr lang="en-US"/>
              <a:t>3. Remote Proxy – Represents an object in a different address space</a:t>
            </a:r>
            <a:endParaRPr lang="en-IN"/>
          </a:p>
          <a:p>
            <a:r>
              <a:rPr lang="en-US"/>
              <a:t>4. Smart Proxy – Adds additional behavior when accessing an object</a:t>
            </a:r>
          </a:p>
        </p:txBody>
      </p:sp>
    </p:spTree>
    <p:extLst>
      <p:ext uri="{BB962C8B-B14F-4D97-AF65-F5344CB8AC3E}">
        <p14:creationId xmlns:p14="http://schemas.microsoft.com/office/powerpoint/2010/main" val="639337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1410A64-1182-762D-19A3-CD7360F48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4470" y="1139197"/>
            <a:ext cx="9383059" cy="4817597"/>
          </a:xfrm>
          <a:prstGeom prst="rect">
            <a:avLst/>
          </a:prstGeom>
        </p:spPr>
      </p:pic>
    </p:spTree>
    <p:extLst>
      <p:ext uri="{BB962C8B-B14F-4D97-AF65-F5344CB8AC3E}">
        <p14:creationId xmlns:p14="http://schemas.microsoft.com/office/powerpoint/2010/main" val="29814461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902A8-DAD2-A0BF-DC7A-7794405E5910}"/>
              </a:ext>
            </a:extLst>
          </p:cNvPr>
          <p:cNvSpPr>
            <a:spLocks noGrp="1"/>
          </p:cNvSpPr>
          <p:nvPr>
            <p:ph type="title"/>
          </p:nvPr>
        </p:nvSpPr>
        <p:spPr/>
        <p:txBody>
          <a:bodyPr/>
          <a:lstStyle/>
          <a:p>
            <a:r>
              <a:rPr lang="en-IN" b="1"/>
              <a:t>Real-World</a:t>
            </a:r>
            <a:r>
              <a:rPr lang="en-IN"/>
              <a:t> </a:t>
            </a:r>
            <a:r>
              <a:rPr lang="en-IN" b="1"/>
              <a:t>Analogy</a:t>
            </a:r>
            <a:r>
              <a:rPr lang="en-IN"/>
              <a:t> </a:t>
            </a:r>
            <a:endParaRPr lang="en-US"/>
          </a:p>
        </p:txBody>
      </p:sp>
      <p:sp>
        <p:nvSpPr>
          <p:cNvPr id="3" name="Content Placeholder 2">
            <a:extLst>
              <a:ext uri="{FF2B5EF4-FFF2-40B4-BE49-F238E27FC236}">
                <a16:creationId xmlns:a16="http://schemas.microsoft.com/office/drawing/2014/main" id="{3891D558-ACCD-1945-247C-3D26C3C0AFAF}"/>
              </a:ext>
            </a:extLst>
          </p:cNvPr>
          <p:cNvSpPr>
            <a:spLocks noGrp="1"/>
          </p:cNvSpPr>
          <p:nvPr>
            <p:ph idx="1"/>
          </p:nvPr>
        </p:nvSpPr>
        <p:spPr/>
        <p:txBody>
          <a:bodyPr/>
          <a:lstStyle/>
          <a:p>
            <a:r>
              <a:rPr lang="en-US"/>
              <a:t>Bank ATM (Proxy)</a:t>
            </a:r>
            <a:endParaRPr lang="en-IN"/>
          </a:p>
          <a:p>
            <a:r>
              <a:rPr lang="en-US"/>
              <a:t>Represents the bank (Real Object)</a:t>
            </a:r>
            <a:endParaRPr lang="en-IN"/>
          </a:p>
          <a:p>
            <a:r>
              <a:rPr lang="en-US"/>
              <a:t>You interact with the ATM instead of directly accessing the bank’s systems</a:t>
            </a:r>
          </a:p>
        </p:txBody>
      </p:sp>
      <p:pic>
        <p:nvPicPr>
          <p:cNvPr id="4" name="Picture 3">
            <a:extLst>
              <a:ext uri="{FF2B5EF4-FFF2-40B4-BE49-F238E27FC236}">
                <a16:creationId xmlns:a16="http://schemas.microsoft.com/office/drawing/2014/main" id="{6876F73E-9076-1D62-420C-0B44956BAA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6518" y="3361914"/>
            <a:ext cx="7374965" cy="2949986"/>
          </a:xfrm>
          <a:prstGeom prst="rect">
            <a:avLst/>
          </a:prstGeom>
        </p:spPr>
      </p:pic>
    </p:spTree>
    <p:extLst>
      <p:ext uri="{BB962C8B-B14F-4D97-AF65-F5344CB8AC3E}">
        <p14:creationId xmlns:p14="http://schemas.microsoft.com/office/powerpoint/2010/main" val="3545003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AC749-B59F-91E8-C819-27AAB112EE6E}"/>
              </a:ext>
            </a:extLst>
          </p:cNvPr>
          <p:cNvSpPr>
            <a:spLocks noGrp="1"/>
          </p:cNvSpPr>
          <p:nvPr>
            <p:ph type="title"/>
          </p:nvPr>
        </p:nvSpPr>
        <p:spPr/>
        <p:txBody>
          <a:bodyPr>
            <a:normAutofit/>
          </a:bodyPr>
          <a:lstStyle/>
          <a:p>
            <a:r>
              <a:rPr lang="en-US" sz="2400" b="1">
                <a:latin typeface="Times New Roman"/>
                <a:cs typeface="Times New Roman"/>
              </a:rPr>
              <a:t>GOALS</a:t>
            </a:r>
          </a:p>
        </p:txBody>
      </p:sp>
      <p:sp>
        <p:nvSpPr>
          <p:cNvPr id="3" name="Content Placeholder 2">
            <a:extLst>
              <a:ext uri="{FF2B5EF4-FFF2-40B4-BE49-F238E27FC236}">
                <a16:creationId xmlns:a16="http://schemas.microsoft.com/office/drawing/2014/main" id="{19E271E6-4EAD-965F-0B02-529942B74051}"/>
              </a:ext>
            </a:extLst>
          </p:cNvPr>
          <p:cNvSpPr>
            <a:spLocks noGrp="1"/>
          </p:cNvSpPr>
          <p:nvPr>
            <p:ph idx="1"/>
          </p:nvPr>
        </p:nvSpPr>
        <p:spPr/>
        <p:txBody>
          <a:bodyPr vert="horz" lIns="91440" tIns="45720" rIns="91440" bIns="45720" rtlCol="0" anchor="t">
            <a:normAutofit/>
          </a:bodyPr>
          <a:lstStyle/>
          <a:p>
            <a:pPr algn="just"/>
            <a:r>
              <a:rPr lang="en-US" sz="2400">
                <a:latin typeface="Times New Roman"/>
                <a:ea typeface="+mn-lt"/>
                <a:cs typeface="+mn-lt"/>
              </a:rPr>
              <a:t>Help you build complex structures using simple objects and classes.</a:t>
            </a:r>
            <a:endParaRPr lang="en-US" sz="2400">
              <a:latin typeface="Times New Roman"/>
              <a:cs typeface="Times New Roman"/>
            </a:endParaRPr>
          </a:p>
          <a:p>
            <a:pPr algn="just"/>
            <a:r>
              <a:rPr lang="en-US" sz="2400">
                <a:latin typeface="Times New Roman"/>
                <a:ea typeface="+mn-lt"/>
                <a:cs typeface="+mn-lt"/>
              </a:rPr>
              <a:t>Allow components to be reused in different contexts without changing their code.</a:t>
            </a:r>
            <a:endParaRPr lang="en-US" sz="2400">
              <a:latin typeface="Times New Roman"/>
              <a:cs typeface="Times New Roman"/>
            </a:endParaRPr>
          </a:p>
          <a:p>
            <a:pPr algn="just"/>
            <a:r>
              <a:rPr lang="en-US" sz="2400">
                <a:latin typeface="Times New Roman"/>
                <a:ea typeface="+mn-lt"/>
                <a:cs typeface="+mn-lt"/>
              </a:rPr>
              <a:t>Reduce dependency between classes so that changes in one do not break others.</a:t>
            </a:r>
            <a:endParaRPr lang="en-US" sz="2400">
              <a:latin typeface="Times New Roman"/>
              <a:cs typeface="Times New Roman"/>
            </a:endParaRPr>
          </a:p>
          <a:p>
            <a:pPr algn="just"/>
            <a:r>
              <a:rPr lang="en-US" sz="2400">
                <a:latin typeface="Times New Roman"/>
                <a:ea typeface="+mn-lt"/>
                <a:cs typeface="+mn-lt"/>
              </a:rPr>
              <a:t>Reduce memory or processing overhead by sharing common resources.</a:t>
            </a:r>
            <a:endParaRPr lang="en-US" sz="2400">
              <a:latin typeface="Times New Roman"/>
              <a:cs typeface="Times New Roman"/>
            </a:endParaRPr>
          </a:p>
          <a:p>
            <a:pPr algn="just"/>
            <a:r>
              <a:rPr lang="en-US" sz="2400">
                <a:latin typeface="Times New Roman"/>
                <a:ea typeface="+mn-lt"/>
                <a:cs typeface="+mn-lt"/>
              </a:rPr>
              <a:t>Make it easier to update and maintain code by promoting loose coupling and clear relationships.</a:t>
            </a:r>
            <a:endParaRPr lang="en-US" sz="2400">
              <a:latin typeface="Times New Roman"/>
              <a:cs typeface="Times New Roman"/>
            </a:endParaRPr>
          </a:p>
          <a:p>
            <a:pPr algn="just"/>
            <a:endParaRPr lang="en-US">
              <a:latin typeface="Times New Roman"/>
              <a:cs typeface="Times New Roman"/>
            </a:endParaRPr>
          </a:p>
        </p:txBody>
      </p:sp>
    </p:spTree>
    <p:extLst>
      <p:ext uri="{BB962C8B-B14F-4D97-AF65-F5344CB8AC3E}">
        <p14:creationId xmlns:p14="http://schemas.microsoft.com/office/powerpoint/2010/main" val="1292465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185C804-2EB0-1463-7B36-F78798F736E1}"/>
              </a:ext>
            </a:extLst>
          </p:cNvPr>
          <p:cNvSpPr txBox="1"/>
          <p:nvPr/>
        </p:nvSpPr>
        <p:spPr>
          <a:xfrm>
            <a:off x="2701364" y="742193"/>
            <a:ext cx="6028955" cy="6463308"/>
          </a:xfrm>
          <a:prstGeom prst="rect">
            <a:avLst/>
          </a:prstGeom>
          <a:noFill/>
        </p:spPr>
        <p:txBody>
          <a:bodyPr wrap="square">
            <a:spAutoFit/>
          </a:bodyPr>
          <a:lstStyle/>
          <a:p>
            <a:r>
              <a:rPr lang="en-US"/>
              <a:t> </a:t>
            </a:r>
            <a:r>
              <a:rPr lang="en-US" b="1" u="sng"/>
              <a:t>Code</a:t>
            </a:r>
            <a:r>
              <a:rPr lang="en-US"/>
              <a:t> </a:t>
            </a:r>
            <a:r>
              <a:rPr lang="en-US" b="1" u="sng"/>
              <a:t>Example</a:t>
            </a:r>
            <a:r>
              <a:rPr lang="en-US"/>
              <a:t> (</a:t>
            </a:r>
            <a:r>
              <a:rPr lang="en-US" b="1" u="sng"/>
              <a:t>Java</a:t>
            </a:r>
            <a:r>
              <a:rPr lang="en-US"/>
              <a:t>)</a:t>
            </a:r>
            <a:endParaRPr lang="en-IN"/>
          </a:p>
          <a:p>
            <a:r>
              <a:rPr lang="en-US"/>
              <a:t>interface Image {   </a:t>
            </a:r>
            <a:endParaRPr lang="en-IN"/>
          </a:p>
          <a:p>
            <a:r>
              <a:rPr lang="en-US"/>
              <a:t> void display();</a:t>
            </a:r>
            <a:endParaRPr lang="en-IN"/>
          </a:p>
          <a:p>
            <a:r>
              <a:rPr lang="en-US"/>
              <a:t>}</a:t>
            </a:r>
            <a:endParaRPr lang="en-IN"/>
          </a:p>
          <a:p>
            <a:r>
              <a:rPr lang="en-US"/>
              <a:t>class </a:t>
            </a:r>
            <a:r>
              <a:rPr lang="en-US" err="1"/>
              <a:t>RealImage</a:t>
            </a:r>
            <a:r>
              <a:rPr lang="en-US"/>
              <a:t> implements Image {  </a:t>
            </a:r>
            <a:endParaRPr lang="en-IN"/>
          </a:p>
          <a:p>
            <a:r>
              <a:rPr lang="en-US"/>
              <a:t>  public </a:t>
            </a:r>
            <a:r>
              <a:rPr lang="en-US" err="1"/>
              <a:t>RealImage</a:t>
            </a:r>
            <a:r>
              <a:rPr lang="en-US"/>
              <a:t>(String filename) {        </a:t>
            </a:r>
            <a:r>
              <a:rPr lang="en-US" err="1"/>
              <a:t>loadFromDisk</a:t>
            </a:r>
            <a:r>
              <a:rPr lang="en-US"/>
              <a:t>(filename);</a:t>
            </a:r>
            <a:endParaRPr lang="en-IN"/>
          </a:p>
          <a:p>
            <a:r>
              <a:rPr lang="en-US"/>
              <a:t>    }   </a:t>
            </a:r>
            <a:endParaRPr lang="en-IN"/>
          </a:p>
          <a:p>
            <a:r>
              <a:rPr lang="en-US"/>
              <a:t> public void display() {     </a:t>
            </a:r>
            <a:endParaRPr lang="en-IN"/>
          </a:p>
          <a:p>
            <a:r>
              <a:rPr lang="en-US"/>
              <a:t>   </a:t>
            </a:r>
            <a:r>
              <a:rPr lang="en-US" err="1"/>
              <a:t>System.out.println</a:t>
            </a:r>
            <a:r>
              <a:rPr lang="en-US"/>
              <a:t>("Displaying image"); </a:t>
            </a:r>
            <a:endParaRPr lang="en-IN"/>
          </a:p>
          <a:p>
            <a:r>
              <a:rPr lang="en-US"/>
              <a:t>   }</a:t>
            </a:r>
            <a:endParaRPr lang="en-IN"/>
          </a:p>
          <a:p>
            <a:r>
              <a:rPr lang="en-US"/>
              <a:t>    private void </a:t>
            </a:r>
            <a:r>
              <a:rPr lang="en-US" err="1"/>
              <a:t>loadFromDisk</a:t>
            </a:r>
            <a:r>
              <a:rPr lang="en-US"/>
              <a:t>(String filename) {        </a:t>
            </a:r>
            <a:r>
              <a:rPr lang="en-US" err="1"/>
              <a:t>System.out.println</a:t>
            </a:r>
            <a:r>
              <a:rPr lang="en-US"/>
              <a:t>("Loading " + filename); </a:t>
            </a:r>
            <a:endParaRPr lang="en-IN"/>
          </a:p>
          <a:p>
            <a:r>
              <a:rPr lang="en-US"/>
              <a:t>   }}class </a:t>
            </a:r>
            <a:r>
              <a:rPr lang="en-US" err="1"/>
              <a:t>ProxyImage</a:t>
            </a:r>
            <a:r>
              <a:rPr lang="en-US"/>
              <a:t> implements Image {    </a:t>
            </a:r>
            <a:endParaRPr lang="en-IN"/>
          </a:p>
          <a:p>
            <a:r>
              <a:rPr lang="en-US"/>
              <a:t>private </a:t>
            </a:r>
            <a:r>
              <a:rPr lang="en-US" err="1"/>
              <a:t>RealImage</a:t>
            </a:r>
            <a:r>
              <a:rPr lang="en-US"/>
              <a:t> </a:t>
            </a:r>
            <a:r>
              <a:rPr lang="en-US" err="1"/>
              <a:t>realImage</a:t>
            </a:r>
            <a:r>
              <a:rPr lang="en-US"/>
              <a:t>;</a:t>
            </a:r>
            <a:endParaRPr lang="en-IN"/>
          </a:p>
          <a:p>
            <a:r>
              <a:rPr lang="en-US"/>
              <a:t>    private String filename;       </a:t>
            </a:r>
            <a:endParaRPr lang="en-IN"/>
          </a:p>
          <a:p>
            <a:r>
              <a:rPr lang="en-US"/>
              <a:t> public </a:t>
            </a:r>
            <a:r>
              <a:rPr lang="en-US" err="1"/>
              <a:t>ProxyImage</a:t>
            </a:r>
            <a:r>
              <a:rPr lang="en-US"/>
              <a:t>(String filename) {   </a:t>
            </a:r>
            <a:endParaRPr lang="en-IN"/>
          </a:p>
          <a:p>
            <a:r>
              <a:rPr lang="en-US"/>
              <a:t>     this.filename = filename;   </a:t>
            </a:r>
            <a:endParaRPr lang="en-IN"/>
          </a:p>
          <a:p>
            <a:r>
              <a:rPr lang="en-US"/>
              <a:t>}    </a:t>
            </a:r>
            <a:endParaRPr lang="en-IN"/>
          </a:p>
          <a:p>
            <a:r>
              <a:rPr lang="en-US"/>
              <a:t>public void display() {  </a:t>
            </a:r>
            <a:endParaRPr lang="en-IN"/>
          </a:p>
          <a:p>
            <a:r>
              <a:rPr lang="en-US"/>
              <a:t>      if (</a:t>
            </a:r>
            <a:r>
              <a:rPr lang="en-US" err="1"/>
              <a:t>realImage</a:t>
            </a:r>
            <a:r>
              <a:rPr lang="en-US"/>
              <a:t> == null) {          </a:t>
            </a:r>
            <a:endParaRPr lang="en-IN"/>
          </a:p>
          <a:p>
            <a:r>
              <a:rPr lang="en-US"/>
              <a:t>  </a:t>
            </a:r>
            <a:r>
              <a:rPr lang="en-US" err="1"/>
              <a:t>realImage</a:t>
            </a:r>
            <a:r>
              <a:rPr lang="en-US"/>
              <a:t> = new </a:t>
            </a:r>
            <a:r>
              <a:rPr lang="en-US" err="1"/>
              <a:t>RealImage</a:t>
            </a:r>
            <a:r>
              <a:rPr lang="en-US"/>
              <a:t>(filename);   </a:t>
            </a:r>
            <a:endParaRPr lang="en-IN"/>
          </a:p>
          <a:p>
            <a:r>
              <a:rPr lang="en-US"/>
              <a:t>     }        </a:t>
            </a:r>
            <a:r>
              <a:rPr lang="en-US" err="1"/>
              <a:t>realImage.display</a:t>
            </a:r>
            <a:r>
              <a:rPr lang="en-US"/>
              <a:t>();    }}</a:t>
            </a:r>
          </a:p>
        </p:txBody>
      </p:sp>
    </p:spTree>
    <p:extLst>
      <p:ext uri="{BB962C8B-B14F-4D97-AF65-F5344CB8AC3E}">
        <p14:creationId xmlns:p14="http://schemas.microsoft.com/office/powerpoint/2010/main" val="30879348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FB4C7-49EE-0148-03F0-BE501075D641}"/>
              </a:ext>
            </a:extLst>
          </p:cNvPr>
          <p:cNvSpPr>
            <a:spLocks noGrp="1"/>
          </p:cNvSpPr>
          <p:nvPr>
            <p:ph type="title"/>
          </p:nvPr>
        </p:nvSpPr>
        <p:spPr/>
        <p:txBody>
          <a:bodyPr/>
          <a:lstStyle/>
          <a:p>
            <a:r>
              <a:rPr lang="en-US"/>
              <a:t>Advantages</a:t>
            </a:r>
            <a:r>
              <a:rPr lang="en-IN"/>
              <a:t> and Disadvantages</a:t>
            </a:r>
            <a:endParaRPr lang="en-US"/>
          </a:p>
        </p:txBody>
      </p:sp>
      <p:sp>
        <p:nvSpPr>
          <p:cNvPr id="3" name="Content Placeholder 2">
            <a:extLst>
              <a:ext uri="{FF2B5EF4-FFF2-40B4-BE49-F238E27FC236}">
                <a16:creationId xmlns:a16="http://schemas.microsoft.com/office/drawing/2014/main" id="{0853CAF2-4698-F19B-DB75-1801E1C4657C}"/>
              </a:ext>
            </a:extLst>
          </p:cNvPr>
          <p:cNvSpPr>
            <a:spLocks noGrp="1"/>
          </p:cNvSpPr>
          <p:nvPr>
            <p:ph sz="half" idx="1"/>
          </p:nvPr>
        </p:nvSpPr>
        <p:spPr/>
        <p:txBody>
          <a:bodyPr/>
          <a:lstStyle/>
          <a:p>
            <a:pPr marL="0" indent="0">
              <a:buNone/>
            </a:pPr>
            <a:r>
              <a:rPr lang="en-US"/>
              <a:t> </a:t>
            </a:r>
            <a:r>
              <a:rPr lang="en-IN" b="1" u="sng"/>
              <a:t>Advantages</a:t>
            </a:r>
            <a:r>
              <a:rPr lang="en-IN"/>
              <a:t> </a:t>
            </a:r>
          </a:p>
          <a:p>
            <a:pPr marL="0" indent="0">
              <a:buNone/>
            </a:pPr>
            <a:endParaRPr lang="en-IN"/>
          </a:p>
          <a:p>
            <a:r>
              <a:rPr lang="en-US"/>
              <a:t> Adds security and control</a:t>
            </a:r>
            <a:endParaRPr lang="en-IN"/>
          </a:p>
          <a:p>
            <a:r>
              <a:rPr lang="en-US"/>
              <a:t> Improves performance via lazy loading</a:t>
            </a:r>
            <a:endParaRPr lang="en-IN"/>
          </a:p>
          <a:p>
            <a:r>
              <a:rPr lang="en-US"/>
              <a:t> Transparent to client</a:t>
            </a:r>
            <a:endParaRPr lang="en-IN"/>
          </a:p>
          <a:p>
            <a:r>
              <a:rPr lang="en-US"/>
              <a:t> Useful in distributed systems</a:t>
            </a:r>
          </a:p>
        </p:txBody>
      </p:sp>
      <p:sp>
        <p:nvSpPr>
          <p:cNvPr id="4" name="Content Placeholder 3">
            <a:extLst>
              <a:ext uri="{FF2B5EF4-FFF2-40B4-BE49-F238E27FC236}">
                <a16:creationId xmlns:a16="http://schemas.microsoft.com/office/drawing/2014/main" id="{F21A5E0A-6E36-0A0B-D128-D9D582E2D5B6}"/>
              </a:ext>
            </a:extLst>
          </p:cNvPr>
          <p:cNvSpPr>
            <a:spLocks noGrp="1"/>
          </p:cNvSpPr>
          <p:nvPr>
            <p:ph sz="half" idx="2"/>
          </p:nvPr>
        </p:nvSpPr>
        <p:spPr/>
        <p:txBody>
          <a:bodyPr/>
          <a:lstStyle/>
          <a:p>
            <a:r>
              <a:rPr lang="en-IN" b="1" u="sng"/>
              <a:t>DISADVANTAGES</a:t>
            </a:r>
            <a:r>
              <a:rPr lang="en-IN"/>
              <a:t> </a:t>
            </a:r>
          </a:p>
          <a:p>
            <a:endParaRPr lang="en-IN"/>
          </a:p>
          <a:p>
            <a:r>
              <a:rPr lang="en-US"/>
              <a:t>Code becomes more complex</a:t>
            </a:r>
            <a:endParaRPr lang="en-IN"/>
          </a:p>
          <a:p>
            <a:r>
              <a:rPr lang="en-US"/>
              <a:t> Overhead in communication for remote proxies</a:t>
            </a:r>
            <a:endParaRPr lang="en-IN"/>
          </a:p>
          <a:p>
            <a:r>
              <a:rPr lang="en-US"/>
              <a:t> May hide the real object’s behavior too much</a:t>
            </a:r>
          </a:p>
        </p:txBody>
      </p:sp>
    </p:spTree>
    <p:extLst>
      <p:ext uri="{BB962C8B-B14F-4D97-AF65-F5344CB8AC3E}">
        <p14:creationId xmlns:p14="http://schemas.microsoft.com/office/powerpoint/2010/main" val="28422079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61A32-3F0F-A9DD-D713-BEDB063A2BB2}"/>
              </a:ext>
            </a:extLst>
          </p:cNvPr>
          <p:cNvSpPr>
            <a:spLocks noGrp="1"/>
          </p:cNvSpPr>
          <p:nvPr>
            <p:ph type="title"/>
          </p:nvPr>
        </p:nvSpPr>
        <p:spPr/>
        <p:txBody>
          <a:bodyPr/>
          <a:lstStyle/>
          <a:p>
            <a:r>
              <a:rPr lang="en-IN"/>
              <a:t>Summary </a:t>
            </a:r>
            <a:endParaRPr lang="en-US"/>
          </a:p>
        </p:txBody>
      </p:sp>
      <p:sp>
        <p:nvSpPr>
          <p:cNvPr id="3" name="Content Placeholder 2">
            <a:extLst>
              <a:ext uri="{FF2B5EF4-FFF2-40B4-BE49-F238E27FC236}">
                <a16:creationId xmlns:a16="http://schemas.microsoft.com/office/drawing/2014/main" id="{65439874-6D08-640C-C8D2-5AB2F83EF2FB}"/>
              </a:ext>
            </a:extLst>
          </p:cNvPr>
          <p:cNvSpPr>
            <a:spLocks noGrp="1"/>
          </p:cNvSpPr>
          <p:nvPr>
            <p:ph idx="1"/>
          </p:nvPr>
        </p:nvSpPr>
        <p:spPr/>
        <p:txBody>
          <a:bodyPr/>
          <a:lstStyle/>
          <a:p>
            <a:pPr marL="0" indent="0">
              <a:buNone/>
            </a:pPr>
            <a:r>
              <a:rPr lang="en-US"/>
              <a:t>Proxy Pattern = Stand-in for Real </a:t>
            </a:r>
            <a:r>
              <a:rPr lang="en-US" err="1"/>
              <a:t>ObjectUseful</a:t>
            </a:r>
            <a:r>
              <a:rPr lang="en-US"/>
              <a:t> for access control, lazy initialization, </a:t>
            </a:r>
            <a:endParaRPr lang="en-IN"/>
          </a:p>
          <a:p>
            <a:pPr marL="0" indent="0">
              <a:buNone/>
            </a:pPr>
            <a:r>
              <a:rPr lang="en-US"/>
              <a:t>and remote </a:t>
            </a:r>
            <a:r>
              <a:rPr lang="en-US" err="1"/>
              <a:t>objectsStructural</a:t>
            </a:r>
            <a:r>
              <a:rPr lang="en-US"/>
              <a:t> pattern that enhances flexibility and security</a:t>
            </a:r>
          </a:p>
        </p:txBody>
      </p:sp>
    </p:spTree>
    <p:extLst>
      <p:ext uri="{BB962C8B-B14F-4D97-AF65-F5344CB8AC3E}">
        <p14:creationId xmlns:p14="http://schemas.microsoft.com/office/powerpoint/2010/main" val="4208260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F3EB3-EB65-20CC-318E-0552201FFE5C}"/>
              </a:ext>
            </a:extLst>
          </p:cNvPr>
          <p:cNvSpPr>
            <a:spLocks noGrp="1"/>
          </p:cNvSpPr>
          <p:nvPr>
            <p:ph type="title"/>
          </p:nvPr>
        </p:nvSpPr>
        <p:spPr/>
        <p:txBody>
          <a:bodyPr>
            <a:normAutofit/>
          </a:bodyPr>
          <a:lstStyle/>
          <a:p>
            <a:r>
              <a:rPr lang="en-US" sz="2400" b="1">
                <a:latin typeface="Times New Roman"/>
                <a:cs typeface="Times New Roman"/>
              </a:rPr>
              <a:t>CONCLUSION</a:t>
            </a:r>
          </a:p>
        </p:txBody>
      </p:sp>
      <p:sp>
        <p:nvSpPr>
          <p:cNvPr id="3" name="Content Placeholder 2">
            <a:extLst>
              <a:ext uri="{FF2B5EF4-FFF2-40B4-BE49-F238E27FC236}">
                <a16:creationId xmlns:a16="http://schemas.microsoft.com/office/drawing/2014/main" id="{01EF17EB-71A1-DB75-9DAB-BA059CA1CC4C}"/>
              </a:ext>
            </a:extLst>
          </p:cNvPr>
          <p:cNvSpPr>
            <a:spLocks noGrp="1"/>
          </p:cNvSpPr>
          <p:nvPr>
            <p:ph idx="1"/>
          </p:nvPr>
        </p:nvSpPr>
        <p:spPr/>
        <p:txBody>
          <a:bodyPr vert="horz" lIns="91440" tIns="45720" rIns="91440" bIns="45720" rtlCol="0" anchor="t">
            <a:noAutofit/>
          </a:bodyPr>
          <a:lstStyle/>
          <a:p>
            <a:r>
              <a:rPr lang="en-US" sz="2400">
                <a:latin typeface="Times New Roman"/>
                <a:ea typeface="+mn-lt"/>
                <a:cs typeface="+mn-lt"/>
              </a:rPr>
              <a:t>Structural design patterns are not just theoretical—they are used extensively in</a:t>
            </a:r>
            <a:r>
              <a:rPr lang="en-US" sz="2400" b="1">
                <a:latin typeface="Times New Roman"/>
                <a:ea typeface="+mn-lt"/>
                <a:cs typeface="+mn-lt"/>
              </a:rPr>
              <a:t> </a:t>
            </a:r>
            <a:r>
              <a:rPr lang="en-US" sz="2400">
                <a:latin typeface="Times New Roman"/>
                <a:ea typeface="+mn-lt"/>
                <a:cs typeface="+mn-lt"/>
              </a:rPr>
              <a:t> from UI frameworks and operating systems to APIs and enterprise systems. Understanding and applying these patterns helps you become a better designer and clean software systems.</a:t>
            </a:r>
          </a:p>
          <a:p>
            <a:r>
              <a:rPr lang="en-US" sz="2400">
                <a:latin typeface="Times New Roman"/>
                <a:ea typeface="+mn-lt"/>
                <a:cs typeface="+mn-lt"/>
              </a:rPr>
              <a:t>They help developers build systems that are easier to understand, extend, and maintain.</a:t>
            </a:r>
          </a:p>
          <a:p>
            <a:pPr marL="0" indent="0">
              <a:buNone/>
            </a:pPr>
            <a:endParaRPr lang="en-US" sz="2400">
              <a:latin typeface="Times New Roman"/>
              <a:cs typeface="Times New Roman"/>
            </a:endParaRPr>
          </a:p>
        </p:txBody>
      </p:sp>
    </p:spTree>
    <p:extLst>
      <p:ext uri="{BB962C8B-B14F-4D97-AF65-F5344CB8AC3E}">
        <p14:creationId xmlns:p14="http://schemas.microsoft.com/office/powerpoint/2010/main" val="1775921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E73C6E-7092-B72A-97E7-D9A9F98AA393}"/>
              </a:ext>
            </a:extLst>
          </p:cNvPr>
          <p:cNvSpPr>
            <a:spLocks noGrp="1"/>
          </p:cNvSpPr>
          <p:nvPr>
            <p:ph idx="1"/>
          </p:nvPr>
        </p:nvSpPr>
        <p:spPr>
          <a:xfrm>
            <a:off x="838200" y="1136694"/>
            <a:ext cx="10515600" cy="4925447"/>
          </a:xfrm>
        </p:spPr>
        <p:txBody>
          <a:bodyPr vert="horz" lIns="91440" tIns="45720" rIns="91440" bIns="45720" rtlCol="0" anchor="t">
            <a:normAutofit/>
          </a:bodyPr>
          <a:lstStyle/>
          <a:p>
            <a:r>
              <a:rPr lang="en-US" sz="2400">
                <a:solidFill>
                  <a:srgbClr val="273239"/>
                </a:solidFill>
                <a:latin typeface="Times New Roman"/>
                <a:cs typeface="Times New Roman"/>
              </a:rPr>
              <a:t>It allows us to dynamically add functionality and behavior to an object without affecting the behavior of other existing objects within the same class. </a:t>
            </a:r>
            <a:endParaRPr lang="en-US" sz="2400">
              <a:latin typeface="Times New Roman"/>
              <a:cs typeface="Times New Roman"/>
            </a:endParaRPr>
          </a:p>
          <a:p>
            <a:r>
              <a:rPr lang="en-US" sz="2400">
                <a:solidFill>
                  <a:srgbClr val="273239"/>
                </a:solidFill>
                <a:latin typeface="Times New Roman"/>
                <a:cs typeface="Times New Roman"/>
              </a:rPr>
              <a:t>Facade Method Design Pattern provides a unified interface to a set of interfaces in a subsystem.</a:t>
            </a:r>
            <a:endParaRPr lang="en-US" sz="2400">
              <a:latin typeface="Times New Roman"/>
              <a:cs typeface="Times New Roman"/>
            </a:endParaRPr>
          </a:p>
          <a:p>
            <a:r>
              <a:rPr lang="en-US" sz="2400">
                <a:solidFill>
                  <a:srgbClr val="273239"/>
                </a:solidFill>
                <a:latin typeface="Times New Roman"/>
                <a:cs typeface="Times New Roman"/>
              </a:rPr>
              <a:t>This pattern provides ways to decrease object count thus improving application required objects structure.</a:t>
            </a:r>
            <a:endParaRPr lang="en-US" sz="2400">
              <a:latin typeface="Times New Roman"/>
              <a:cs typeface="Times New Roman"/>
            </a:endParaRPr>
          </a:p>
          <a:p>
            <a:r>
              <a:rPr lang="en-US" sz="2400">
                <a:solidFill>
                  <a:srgbClr val="273239"/>
                </a:solidFill>
                <a:latin typeface="Times New Roman"/>
                <a:cs typeface="Times New Roman"/>
              </a:rPr>
              <a:t>Flyweight pattern is used when we need to create a large number of similar objects.</a:t>
            </a:r>
            <a:endParaRPr lang="en-US" sz="2400">
              <a:latin typeface="Times New Roman"/>
              <a:cs typeface="Times New Roman"/>
            </a:endParaRPr>
          </a:p>
          <a:p>
            <a:r>
              <a:rPr lang="en-US" sz="2400">
                <a:solidFill>
                  <a:srgbClr val="273239"/>
                </a:solidFill>
                <a:latin typeface="Times New Roman"/>
                <a:cs typeface="Times New Roman"/>
              </a:rPr>
              <a:t>Proxies are also called surrogates, handles, and wrappers. They are closely related in structure, but not purpose, to Adapters and Decorators.</a:t>
            </a:r>
            <a:endParaRPr lang="en-US" sz="2400">
              <a:latin typeface="Times New Roman"/>
              <a:cs typeface="Times New Roman"/>
            </a:endParaRPr>
          </a:p>
          <a:p>
            <a:endParaRPr lang="en-US"/>
          </a:p>
        </p:txBody>
      </p:sp>
    </p:spTree>
    <p:extLst>
      <p:ext uri="{BB962C8B-B14F-4D97-AF65-F5344CB8AC3E}">
        <p14:creationId xmlns:p14="http://schemas.microsoft.com/office/powerpoint/2010/main" val="24755952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6" name="Freeform: Shape 45">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Content Placeholder 7" descr="A robot with a raised arm">
            <a:extLst>
              <a:ext uri="{FF2B5EF4-FFF2-40B4-BE49-F238E27FC236}">
                <a16:creationId xmlns:a16="http://schemas.microsoft.com/office/drawing/2014/main" id="{A8BE7650-EA54-7752-3369-8C1799BBABEB}"/>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259689" y="527835"/>
            <a:ext cx="5262033" cy="5566833"/>
          </a:xfrm>
          <a:prstGeom prst="rect">
            <a:avLst/>
          </a:prstGeom>
        </p:spPr>
      </p:pic>
      <p:grpSp>
        <p:nvGrpSpPr>
          <p:cNvPr id="48" name="Group 47">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49"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50"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9" name="TextBox 8">
            <a:extLst>
              <a:ext uri="{FF2B5EF4-FFF2-40B4-BE49-F238E27FC236}">
                <a16:creationId xmlns:a16="http://schemas.microsoft.com/office/drawing/2014/main" id="{B861BBE3-F191-19A1-D00C-44F53FDFD061}"/>
              </a:ext>
            </a:extLst>
          </p:cNvPr>
          <p:cNvSpPr txBox="1"/>
          <p:nvPr/>
        </p:nvSpPr>
        <p:spPr>
          <a:xfrm>
            <a:off x="5530395" y="2828289"/>
            <a:ext cx="4408714" cy="769441"/>
          </a:xfrm>
          <a:prstGeom prst="rect">
            <a:avLst/>
          </a:prstGeom>
          <a:noFill/>
          <a:ln>
            <a:solidFill>
              <a:schemeClr val="tx1">
                <a:lumMod val="50000"/>
                <a:lumOff val="5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a:latin typeface="Times New Roman"/>
                <a:cs typeface="Times New Roman"/>
              </a:rPr>
              <a:t>THANK YOU</a:t>
            </a:r>
          </a:p>
        </p:txBody>
      </p:sp>
    </p:spTree>
    <p:extLst>
      <p:ext uri="{BB962C8B-B14F-4D97-AF65-F5344CB8AC3E}">
        <p14:creationId xmlns:p14="http://schemas.microsoft.com/office/powerpoint/2010/main" val="3269234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943BA-970E-CB1E-6C41-12AD0BD3A235}"/>
              </a:ext>
            </a:extLst>
          </p:cNvPr>
          <p:cNvSpPr>
            <a:spLocks noGrp="1"/>
          </p:cNvSpPr>
          <p:nvPr>
            <p:ph type="title"/>
          </p:nvPr>
        </p:nvSpPr>
        <p:spPr/>
        <p:txBody>
          <a:bodyPr>
            <a:normAutofit/>
          </a:bodyPr>
          <a:lstStyle/>
          <a:p>
            <a:r>
              <a:rPr lang="en-US" sz="2400" b="1">
                <a:latin typeface="Times New Roman"/>
                <a:cs typeface="Times New Roman"/>
              </a:rPr>
              <a:t>TYPES OF STRUCTURAL DESIGN PATTERNS</a:t>
            </a:r>
          </a:p>
        </p:txBody>
      </p:sp>
      <p:sp>
        <p:nvSpPr>
          <p:cNvPr id="3" name="Content Placeholder 2">
            <a:extLst>
              <a:ext uri="{FF2B5EF4-FFF2-40B4-BE49-F238E27FC236}">
                <a16:creationId xmlns:a16="http://schemas.microsoft.com/office/drawing/2014/main" id="{1A1991F6-177D-3882-29D1-76A7D0CAFEA3}"/>
              </a:ext>
            </a:extLst>
          </p:cNvPr>
          <p:cNvSpPr>
            <a:spLocks noGrp="1"/>
          </p:cNvSpPr>
          <p:nvPr>
            <p:ph idx="1"/>
          </p:nvPr>
        </p:nvSpPr>
        <p:spPr>
          <a:xfrm>
            <a:off x="838200" y="1470721"/>
            <a:ext cx="10515600" cy="4706242"/>
          </a:xfrm>
        </p:spPr>
        <p:txBody>
          <a:bodyPr vert="horz" lIns="91440" tIns="45720" rIns="91440" bIns="45720" rtlCol="0" anchor="t">
            <a:noAutofit/>
          </a:bodyPr>
          <a:lstStyle/>
          <a:p>
            <a:pPr marL="0" indent="0" algn="just">
              <a:buNone/>
            </a:pPr>
            <a:r>
              <a:rPr lang="en-US" sz="2400">
                <a:latin typeface="Times New Roman"/>
                <a:cs typeface="Times New Roman"/>
              </a:rPr>
              <a:t>There are 7 types of structural design patterns. They are,</a:t>
            </a:r>
          </a:p>
          <a:p>
            <a:pPr algn="just"/>
            <a:r>
              <a:rPr lang="en-US" sz="2400" b="1">
                <a:latin typeface="Times New Roman"/>
                <a:cs typeface="Times New Roman"/>
              </a:rPr>
              <a:t>Adapter Pattern : </a:t>
            </a:r>
            <a:r>
              <a:rPr lang="en-US" sz="2400">
                <a:latin typeface="Times New Roman"/>
                <a:cs typeface="Times New Roman"/>
              </a:rPr>
              <a:t>Match</a:t>
            </a:r>
            <a:r>
              <a:rPr lang="en-US" sz="2400">
                <a:latin typeface="Times New Roman"/>
                <a:ea typeface="+mn-lt"/>
                <a:cs typeface="+mn-lt"/>
              </a:rPr>
              <a:t> interfaces of different classes.</a:t>
            </a:r>
            <a:endParaRPr lang="en-US" sz="2400">
              <a:latin typeface="Times New Roman"/>
              <a:cs typeface="Times New Roman"/>
            </a:endParaRPr>
          </a:p>
          <a:p>
            <a:pPr algn="just"/>
            <a:r>
              <a:rPr lang="en-US" sz="2400">
                <a:latin typeface="Times New Roman"/>
                <a:cs typeface="Times New Roman"/>
              </a:rPr>
              <a:t> </a:t>
            </a:r>
            <a:r>
              <a:rPr lang="en-US" sz="2400" b="1">
                <a:latin typeface="Times New Roman"/>
                <a:cs typeface="Times New Roman"/>
              </a:rPr>
              <a:t>Bridge</a:t>
            </a:r>
            <a:r>
              <a:rPr lang="en-US" sz="2400" b="1">
                <a:latin typeface="Times New Roman"/>
                <a:ea typeface="+mn-lt"/>
                <a:cs typeface="+mn-lt"/>
              </a:rPr>
              <a:t> Pattern : </a:t>
            </a:r>
            <a:r>
              <a:rPr lang="en-US" sz="2400">
                <a:latin typeface="Times New Roman"/>
                <a:ea typeface="+mn-lt"/>
                <a:cs typeface="+mn-lt"/>
              </a:rPr>
              <a:t> Separate abstraction from implementation.</a:t>
            </a:r>
            <a:endParaRPr lang="en-US" sz="2400">
              <a:latin typeface="Times New Roman"/>
              <a:cs typeface="Times New Roman"/>
            </a:endParaRPr>
          </a:p>
          <a:p>
            <a:pPr algn="just"/>
            <a:r>
              <a:rPr lang="en-US" sz="2400" b="1">
                <a:latin typeface="Times New Roman"/>
                <a:cs typeface="Times New Roman"/>
              </a:rPr>
              <a:t>Composite</a:t>
            </a:r>
            <a:r>
              <a:rPr lang="en-US" sz="2400" b="1">
                <a:latin typeface="Times New Roman"/>
                <a:ea typeface="+mn-lt"/>
                <a:cs typeface="+mn-lt"/>
              </a:rPr>
              <a:t> Pattern :</a:t>
            </a:r>
            <a:r>
              <a:rPr lang="en-US" sz="2400">
                <a:latin typeface="Times New Roman"/>
                <a:ea typeface="+mn-lt"/>
                <a:cs typeface="+mn-lt"/>
              </a:rPr>
              <a:t> Treat individual objects and groups uniformly.</a:t>
            </a:r>
            <a:endParaRPr lang="en-US" sz="2400">
              <a:latin typeface="Times New Roman"/>
              <a:cs typeface="Times New Roman"/>
            </a:endParaRPr>
          </a:p>
          <a:p>
            <a:pPr algn="just">
              <a:buFont typeface="Arial"/>
              <a:buChar char="•"/>
            </a:pPr>
            <a:r>
              <a:rPr lang="en-US" sz="2400" b="1">
                <a:latin typeface="Times New Roman"/>
                <a:cs typeface="Times New Roman"/>
              </a:rPr>
              <a:t>Decorator Pattern</a:t>
            </a:r>
            <a:r>
              <a:rPr lang="en-US" sz="2400" b="1">
                <a:latin typeface="Times New Roman"/>
                <a:ea typeface="+mn-lt"/>
                <a:cs typeface="+mn-lt"/>
              </a:rPr>
              <a:t> </a:t>
            </a:r>
            <a:r>
              <a:rPr lang="en-US" sz="2400">
                <a:latin typeface="Times New Roman"/>
                <a:ea typeface="+mn-lt"/>
                <a:cs typeface="+mn-lt"/>
              </a:rPr>
              <a:t>: Adds new functionality without modifying the original class.</a:t>
            </a:r>
            <a:endParaRPr lang="en-US" sz="2400">
              <a:latin typeface="Times New Roman"/>
              <a:cs typeface="Times New Roman"/>
            </a:endParaRPr>
          </a:p>
          <a:p>
            <a:pPr algn="just"/>
            <a:r>
              <a:rPr lang="en-US" sz="2400" b="1">
                <a:latin typeface="Times New Roman"/>
                <a:ea typeface="+mn-lt"/>
                <a:cs typeface="+mn-lt"/>
              </a:rPr>
              <a:t>Facade Pattern</a:t>
            </a:r>
            <a:r>
              <a:rPr lang="en-US" sz="2400">
                <a:latin typeface="Times New Roman"/>
                <a:ea typeface="+mn-lt"/>
                <a:cs typeface="+mn-lt"/>
              </a:rPr>
              <a:t> :   Provides a simplified interface to a complex system (like a car dashboard).</a:t>
            </a:r>
            <a:endParaRPr lang="en-US" sz="2400">
              <a:latin typeface="Times New Roman"/>
              <a:cs typeface="Times New Roman"/>
            </a:endParaRPr>
          </a:p>
          <a:p>
            <a:pPr algn="just"/>
            <a:r>
              <a:rPr lang="en-US" sz="2400" b="1">
                <a:latin typeface="Times New Roman"/>
                <a:cs typeface="Times New Roman"/>
              </a:rPr>
              <a:t>Flyweight Pattern</a:t>
            </a:r>
            <a:r>
              <a:rPr lang="en-US" sz="2400">
                <a:latin typeface="Times New Roman"/>
                <a:ea typeface="+mn-lt"/>
                <a:cs typeface="+mn-lt"/>
              </a:rPr>
              <a:t> : Minimizes memory use by sharing immutable data.</a:t>
            </a:r>
            <a:endParaRPr lang="en-US" sz="2400">
              <a:latin typeface="Times New Roman"/>
              <a:cs typeface="Times New Roman"/>
            </a:endParaRPr>
          </a:p>
          <a:p>
            <a:pPr algn="just"/>
            <a:r>
              <a:rPr lang="en-US" sz="2400" b="1">
                <a:latin typeface="Times New Roman"/>
                <a:cs typeface="Times New Roman"/>
              </a:rPr>
              <a:t>Proxy Pattern</a:t>
            </a:r>
            <a:r>
              <a:rPr lang="en-US" sz="2400" b="1">
                <a:latin typeface="Times New Roman"/>
                <a:ea typeface="+mn-lt"/>
                <a:cs typeface="+mn-lt"/>
              </a:rPr>
              <a:t> </a:t>
            </a:r>
            <a:r>
              <a:rPr lang="en-US" sz="2400">
                <a:latin typeface="Times New Roman"/>
                <a:ea typeface="+mn-lt"/>
                <a:cs typeface="+mn-lt"/>
              </a:rPr>
              <a:t>: Manages access to an object, adding layers like caching or security.</a:t>
            </a:r>
            <a:endParaRPr lang="en-US" sz="2400">
              <a:latin typeface="Times New Roman"/>
              <a:cs typeface="Times New Roman"/>
            </a:endParaRPr>
          </a:p>
          <a:p>
            <a:pPr algn="just"/>
            <a:endParaRPr lang="en-US"/>
          </a:p>
        </p:txBody>
      </p:sp>
    </p:spTree>
    <p:extLst>
      <p:ext uri="{BB962C8B-B14F-4D97-AF65-F5344CB8AC3E}">
        <p14:creationId xmlns:p14="http://schemas.microsoft.com/office/powerpoint/2010/main" val="3035754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35106-B50C-ABC3-97DC-4C80E33F3C57}"/>
              </a:ext>
            </a:extLst>
          </p:cNvPr>
          <p:cNvSpPr>
            <a:spLocks noGrp="1"/>
          </p:cNvSpPr>
          <p:nvPr>
            <p:ph type="title"/>
          </p:nvPr>
        </p:nvSpPr>
        <p:spPr/>
        <p:txBody>
          <a:bodyPr/>
          <a:lstStyle/>
          <a:p>
            <a:r>
              <a:rPr lang="en-US" sz="3600" b="1">
                <a:latin typeface="Times New Roman"/>
                <a:cs typeface="Times New Roman"/>
              </a:rPr>
              <a:t>Facade Design Pattern</a:t>
            </a:r>
            <a:endParaRPr lang="en-US"/>
          </a:p>
        </p:txBody>
      </p:sp>
      <p:sp>
        <p:nvSpPr>
          <p:cNvPr id="3" name="Content Placeholder 2">
            <a:extLst>
              <a:ext uri="{FF2B5EF4-FFF2-40B4-BE49-F238E27FC236}">
                <a16:creationId xmlns:a16="http://schemas.microsoft.com/office/drawing/2014/main" id="{15FF6E1C-A26E-41F4-F9B7-9DABE904FF6B}"/>
              </a:ext>
            </a:extLst>
          </p:cNvPr>
          <p:cNvSpPr>
            <a:spLocks noGrp="1"/>
          </p:cNvSpPr>
          <p:nvPr>
            <p:ph idx="1"/>
          </p:nvPr>
        </p:nvSpPr>
        <p:spPr/>
        <p:txBody>
          <a:bodyPr vert="horz" lIns="91440" tIns="45720" rIns="91440" bIns="45720" rtlCol="0" anchor="t">
            <a:normAutofit/>
          </a:bodyPr>
          <a:lstStyle/>
          <a:p>
            <a:pPr>
              <a:buNone/>
            </a:pPr>
            <a:r>
              <a:rPr lang="en-US">
                <a:latin typeface="Times New Roman"/>
                <a:cs typeface="Times New Roman"/>
              </a:rPr>
              <a:t>  The </a:t>
            </a:r>
            <a:r>
              <a:rPr lang="en-US" b="1">
                <a:latin typeface="Times New Roman"/>
                <a:cs typeface="Times New Roman"/>
              </a:rPr>
              <a:t>Facade Pattern</a:t>
            </a:r>
            <a:r>
              <a:rPr lang="en-US">
                <a:latin typeface="Times New Roman"/>
                <a:cs typeface="Times New Roman"/>
              </a:rPr>
              <a:t> is a </a:t>
            </a:r>
            <a:r>
              <a:rPr lang="en-US" b="1">
                <a:latin typeface="Times New Roman"/>
                <a:cs typeface="Times New Roman"/>
              </a:rPr>
              <a:t>structural design  pattern</a:t>
            </a:r>
            <a:r>
              <a:rPr lang="en-US">
                <a:latin typeface="Times New Roman"/>
                <a:cs typeface="Times New Roman"/>
              </a:rPr>
              <a:t> that provides a </a:t>
            </a:r>
            <a:r>
              <a:rPr lang="en-US" b="1">
                <a:latin typeface="Times New Roman"/>
                <a:cs typeface="Times New Roman"/>
              </a:rPr>
              <a:t>simplified interface</a:t>
            </a:r>
            <a:r>
              <a:rPr lang="en-US">
                <a:latin typeface="Times New Roman"/>
                <a:cs typeface="Times New Roman"/>
              </a:rPr>
              <a:t> to a complex subsystem. It hides the complexities of the system and provides a unified interface to the client.</a:t>
            </a:r>
            <a:endParaRPr lang="en-US"/>
          </a:p>
          <a:p>
            <a:pPr>
              <a:buNone/>
            </a:pPr>
            <a:r>
              <a:rPr lang="en-US" b="1">
                <a:latin typeface="Times New Roman"/>
                <a:cs typeface="Times New Roman"/>
              </a:rPr>
              <a:t>Example:</a:t>
            </a:r>
            <a:endParaRPr lang="en-US"/>
          </a:p>
          <a:p>
            <a:pPr>
              <a:buNone/>
            </a:pPr>
            <a:r>
              <a:rPr lang="en-US">
                <a:latin typeface="Times New Roman"/>
                <a:cs typeface="Times New Roman"/>
              </a:rPr>
              <a:t>   Think of it like the front desk at a hotel—you don’t need to know how housekeeping, kitchen, or maintenance works. You just talk to the front desk. </a:t>
            </a:r>
            <a:endParaRPr lang="en-US"/>
          </a:p>
          <a:p>
            <a:pPr marL="0" indent="0">
              <a:buNone/>
            </a:pPr>
            <a:endParaRPr lang="en-US"/>
          </a:p>
        </p:txBody>
      </p:sp>
    </p:spTree>
    <p:extLst>
      <p:ext uri="{BB962C8B-B14F-4D97-AF65-F5344CB8AC3E}">
        <p14:creationId xmlns:p14="http://schemas.microsoft.com/office/powerpoint/2010/main" val="1150477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FDA05-612E-938B-183A-306340D4F9E3}"/>
              </a:ext>
            </a:extLst>
          </p:cNvPr>
          <p:cNvSpPr>
            <a:spLocks noGrp="1"/>
          </p:cNvSpPr>
          <p:nvPr>
            <p:ph type="title"/>
          </p:nvPr>
        </p:nvSpPr>
        <p:spPr>
          <a:xfrm>
            <a:off x="841248" y="256032"/>
            <a:ext cx="10506456" cy="1014984"/>
          </a:xfrm>
        </p:spPr>
        <p:txBody>
          <a:bodyPr anchor="b">
            <a:normAutofit/>
          </a:bodyPr>
          <a:lstStyle/>
          <a:p>
            <a:r>
              <a:rPr lang="en-US" b="1">
                <a:latin typeface="Times New Roman"/>
                <a:cs typeface="Times New Roman"/>
              </a:rPr>
              <a:t>Key Components</a:t>
            </a:r>
            <a:endParaRPr lang="en-US"/>
          </a:p>
        </p:txBody>
      </p:sp>
      <p:sp>
        <p:nvSpPr>
          <p:cNvPr id="26" name="Rectangle 25">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8" name="Content Placeholder 7">
            <a:extLst>
              <a:ext uri="{FF2B5EF4-FFF2-40B4-BE49-F238E27FC236}">
                <a16:creationId xmlns:a16="http://schemas.microsoft.com/office/drawing/2014/main" id="{BC29C84A-0832-86E6-F4F2-B24BCFCFB5C7}"/>
              </a:ext>
            </a:extLst>
          </p:cNvPr>
          <p:cNvGraphicFramePr>
            <a:graphicFrameLocks noGrp="1"/>
          </p:cNvGraphicFramePr>
          <p:nvPr>
            <p:ph idx="1"/>
            <p:extLst>
              <p:ext uri="{D42A27DB-BD31-4B8C-83A1-F6EECF244321}">
                <p14:modId xmlns:p14="http://schemas.microsoft.com/office/powerpoint/2010/main" val="2347328950"/>
              </p:ext>
            </p:extLst>
          </p:nvPr>
        </p:nvGraphicFramePr>
        <p:xfrm>
          <a:off x="1164566" y="2099094"/>
          <a:ext cx="10105106" cy="4201808"/>
        </p:xfrm>
        <a:graphic>
          <a:graphicData uri="http://schemas.openxmlformats.org/drawingml/2006/table">
            <a:tbl>
              <a:tblPr bandRow="1">
                <a:tableStyleId>{5C22544A-7EE6-4342-B048-85BDC9FD1C3A}</a:tableStyleId>
              </a:tblPr>
              <a:tblGrid>
                <a:gridCol w="4350705">
                  <a:extLst>
                    <a:ext uri="{9D8B030D-6E8A-4147-A177-3AD203B41FA5}">
                      <a16:colId xmlns:a16="http://schemas.microsoft.com/office/drawing/2014/main" val="3504354802"/>
                    </a:ext>
                  </a:extLst>
                </a:gridCol>
                <a:gridCol w="5754401">
                  <a:extLst>
                    <a:ext uri="{9D8B030D-6E8A-4147-A177-3AD203B41FA5}">
                      <a16:colId xmlns:a16="http://schemas.microsoft.com/office/drawing/2014/main" val="3561070616"/>
                    </a:ext>
                  </a:extLst>
                </a:gridCol>
              </a:tblGrid>
              <a:tr h="623849">
                <a:tc>
                  <a:txBody>
                    <a:bodyPr/>
                    <a:lstStyle/>
                    <a:p>
                      <a:pPr marL="0" algn="l" rtl="0" eaLnBrk="1" latinLnBrk="0" hangingPunct="1">
                        <a:buNone/>
                      </a:pPr>
                      <a:r>
                        <a:rPr lang="en-US" sz="2800" b="1" kern="1200">
                          <a:solidFill>
                            <a:schemeClr val="tx1"/>
                          </a:solidFill>
                          <a:effectLst/>
                          <a:latin typeface="Times New Roman"/>
                          <a:cs typeface="Times New Roman"/>
                        </a:rPr>
                        <a:t>Component</a:t>
                      </a:r>
                      <a:endParaRPr lang="en-US" sz="2800">
                        <a:solidFill>
                          <a:schemeClr val="tx1"/>
                        </a:solidFill>
                        <a:effectLst/>
                        <a:latin typeface="Times New Roman"/>
                        <a:cs typeface="Times New Roman"/>
                      </a:endParaRPr>
                    </a:p>
                  </a:txBody>
                  <a:tcPr marL="0" marR="0" marT="0" marB="0" anchor="ctr">
                    <a:lnL>
                      <a:noFill/>
                    </a:lnL>
                    <a:lnR>
                      <a:noFill/>
                    </a:lnR>
                    <a:lnT>
                      <a:noFill/>
                    </a:lnT>
                    <a:lnB>
                      <a:noFill/>
                    </a:lnB>
                    <a:noFill/>
                  </a:tcPr>
                </a:tc>
                <a:tc>
                  <a:txBody>
                    <a:bodyPr/>
                    <a:lstStyle/>
                    <a:p>
                      <a:pPr marL="0" algn="l" rtl="0" eaLnBrk="1" latinLnBrk="0" hangingPunct="1">
                        <a:buNone/>
                      </a:pPr>
                      <a:r>
                        <a:rPr lang="en-US" sz="2800" b="1" kern="1200">
                          <a:solidFill>
                            <a:schemeClr val="tx1"/>
                          </a:solidFill>
                          <a:effectLst/>
                          <a:latin typeface="Times New Roman"/>
                          <a:cs typeface="Times New Roman"/>
                        </a:rPr>
                        <a:t>Role</a:t>
                      </a:r>
                      <a:endParaRPr lang="en-US" sz="2800">
                        <a:solidFill>
                          <a:schemeClr val="tx1"/>
                        </a:solidFill>
                        <a:effectLst/>
                        <a:latin typeface="Times New Roman"/>
                        <a:cs typeface="Times New Roman"/>
                      </a:endParaRPr>
                    </a:p>
                  </a:txBody>
                  <a:tcPr marL="0" marR="0" marT="0" marB="0" anchor="ctr">
                    <a:lnL>
                      <a:noFill/>
                    </a:lnL>
                    <a:lnR>
                      <a:noFill/>
                    </a:lnR>
                    <a:lnT>
                      <a:noFill/>
                    </a:lnT>
                    <a:lnB>
                      <a:noFill/>
                    </a:lnB>
                    <a:noFill/>
                  </a:tcPr>
                </a:tc>
                <a:extLst>
                  <a:ext uri="{0D108BD9-81ED-4DB2-BD59-A6C34878D82A}">
                    <a16:rowId xmlns:a16="http://schemas.microsoft.com/office/drawing/2014/main" val="2348924937"/>
                  </a:ext>
                </a:extLst>
              </a:tr>
              <a:tr h="1192653">
                <a:tc>
                  <a:txBody>
                    <a:bodyPr/>
                    <a:lstStyle/>
                    <a:p>
                      <a:pPr marL="0" algn="l" rtl="0" eaLnBrk="1" latinLnBrk="0" hangingPunct="1">
                        <a:buNone/>
                      </a:pPr>
                      <a:r>
                        <a:rPr lang="en-US" sz="2800" kern="1200">
                          <a:solidFill>
                            <a:schemeClr val="tx1"/>
                          </a:solidFill>
                          <a:effectLst/>
                          <a:latin typeface="Times New Roman"/>
                          <a:cs typeface="Times New Roman"/>
                        </a:rPr>
                        <a:t>Facade</a:t>
                      </a:r>
                      <a:endParaRPr lang="en-US" sz="2800">
                        <a:solidFill>
                          <a:schemeClr val="tx1"/>
                        </a:solidFill>
                        <a:effectLst/>
                        <a:latin typeface="Times New Roman"/>
                        <a:cs typeface="Times New Roman"/>
                      </a:endParaRPr>
                    </a:p>
                  </a:txBody>
                  <a:tcPr marL="0" marR="0" marT="0" marB="0" anchor="ctr">
                    <a:lnL>
                      <a:noFill/>
                    </a:lnL>
                    <a:lnR>
                      <a:noFill/>
                    </a:lnR>
                    <a:lnT>
                      <a:noFill/>
                    </a:lnT>
                    <a:lnB>
                      <a:noFill/>
                    </a:lnB>
                    <a:noFill/>
                  </a:tcPr>
                </a:tc>
                <a:tc>
                  <a:txBody>
                    <a:bodyPr/>
                    <a:lstStyle/>
                    <a:p>
                      <a:pPr marL="0" algn="l" rtl="0" eaLnBrk="1" latinLnBrk="0" hangingPunct="1">
                        <a:buNone/>
                      </a:pPr>
                      <a:r>
                        <a:rPr lang="en-US" sz="2800" kern="1200">
                          <a:solidFill>
                            <a:schemeClr val="tx1"/>
                          </a:solidFill>
                          <a:effectLst/>
                          <a:latin typeface="Times New Roman"/>
                          <a:cs typeface="Times New Roman"/>
                        </a:rPr>
                        <a:t>The simplified interface exposed to the client</a:t>
                      </a:r>
                      <a:endParaRPr lang="en-US" sz="2800">
                        <a:solidFill>
                          <a:schemeClr val="tx1"/>
                        </a:solidFill>
                        <a:effectLst/>
                        <a:latin typeface="Times New Roman"/>
                        <a:cs typeface="Times New Roman"/>
                      </a:endParaRPr>
                    </a:p>
                  </a:txBody>
                  <a:tcPr marL="0" marR="0" marT="0" marB="0" anchor="ctr">
                    <a:lnL>
                      <a:noFill/>
                    </a:lnL>
                    <a:lnR>
                      <a:noFill/>
                    </a:lnR>
                    <a:lnT>
                      <a:noFill/>
                    </a:lnT>
                    <a:lnB>
                      <a:noFill/>
                    </a:lnB>
                    <a:noFill/>
                  </a:tcPr>
                </a:tc>
                <a:extLst>
                  <a:ext uri="{0D108BD9-81ED-4DB2-BD59-A6C34878D82A}">
                    <a16:rowId xmlns:a16="http://schemas.microsoft.com/office/drawing/2014/main" val="1343758441"/>
                  </a:ext>
                </a:extLst>
              </a:tr>
              <a:tr h="1192653">
                <a:tc>
                  <a:txBody>
                    <a:bodyPr/>
                    <a:lstStyle/>
                    <a:p>
                      <a:pPr marL="0" algn="l" rtl="0" eaLnBrk="1" latinLnBrk="0" hangingPunct="1">
                        <a:buNone/>
                      </a:pPr>
                      <a:r>
                        <a:rPr lang="en-US" sz="2800" kern="1200">
                          <a:solidFill>
                            <a:schemeClr val="tx1"/>
                          </a:solidFill>
                          <a:effectLst/>
                          <a:latin typeface="Times New Roman"/>
                          <a:cs typeface="Times New Roman"/>
                        </a:rPr>
                        <a:t>Subsystems</a:t>
                      </a:r>
                      <a:endParaRPr lang="en-US" sz="2800">
                        <a:solidFill>
                          <a:schemeClr val="tx1"/>
                        </a:solidFill>
                        <a:effectLst/>
                        <a:latin typeface="Times New Roman"/>
                        <a:cs typeface="Times New Roman"/>
                      </a:endParaRPr>
                    </a:p>
                  </a:txBody>
                  <a:tcPr marL="0" marR="0" marT="0" marB="0" anchor="ctr">
                    <a:lnL>
                      <a:noFill/>
                    </a:lnL>
                    <a:lnR>
                      <a:noFill/>
                    </a:lnR>
                    <a:lnT>
                      <a:noFill/>
                    </a:lnT>
                    <a:lnB>
                      <a:noFill/>
                    </a:lnB>
                    <a:noFill/>
                  </a:tcPr>
                </a:tc>
                <a:tc>
                  <a:txBody>
                    <a:bodyPr/>
                    <a:lstStyle/>
                    <a:p>
                      <a:pPr marL="0" algn="l" rtl="0" eaLnBrk="1" latinLnBrk="0" hangingPunct="1">
                        <a:buNone/>
                      </a:pPr>
                      <a:r>
                        <a:rPr lang="en-US" sz="2800" kern="1200">
                          <a:solidFill>
                            <a:schemeClr val="tx1"/>
                          </a:solidFill>
                          <a:effectLst/>
                          <a:latin typeface="Times New Roman"/>
                          <a:cs typeface="Times New Roman"/>
                        </a:rPr>
                        <a:t>The complex components doing the actual work</a:t>
                      </a:r>
                      <a:endParaRPr lang="en-US" sz="2800">
                        <a:solidFill>
                          <a:schemeClr val="tx1"/>
                        </a:solidFill>
                        <a:effectLst/>
                        <a:latin typeface="Times New Roman"/>
                        <a:cs typeface="Times New Roman"/>
                      </a:endParaRPr>
                    </a:p>
                  </a:txBody>
                  <a:tcPr marL="0" marR="0" marT="0" marB="0" anchor="ctr">
                    <a:lnL>
                      <a:noFill/>
                    </a:lnL>
                    <a:lnR>
                      <a:noFill/>
                    </a:lnR>
                    <a:lnT>
                      <a:noFill/>
                    </a:lnT>
                    <a:lnB>
                      <a:noFill/>
                    </a:lnB>
                    <a:noFill/>
                  </a:tcPr>
                </a:tc>
                <a:extLst>
                  <a:ext uri="{0D108BD9-81ED-4DB2-BD59-A6C34878D82A}">
                    <a16:rowId xmlns:a16="http://schemas.microsoft.com/office/drawing/2014/main" val="1104167725"/>
                  </a:ext>
                </a:extLst>
              </a:tr>
              <a:tr h="1192653">
                <a:tc>
                  <a:txBody>
                    <a:bodyPr/>
                    <a:lstStyle/>
                    <a:p>
                      <a:pPr marL="0" algn="l" rtl="0" eaLnBrk="1" latinLnBrk="0" hangingPunct="1">
                        <a:buNone/>
                      </a:pPr>
                      <a:r>
                        <a:rPr lang="en-US" sz="2800" kern="1200">
                          <a:solidFill>
                            <a:schemeClr val="tx1"/>
                          </a:solidFill>
                          <a:effectLst/>
                          <a:latin typeface="Times New Roman"/>
                          <a:cs typeface="Times New Roman"/>
                        </a:rPr>
                        <a:t>Client</a:t>
                      </a:r>
                      <a:endParaRPr lang="en-US" sz="2800">
                        <a:solidFill>
                          <a:schemeClr val="tx1"/>
                        </a:solidFill>
                        <a:effectLst/>
                        <a:latin typeface="Times New Roman"/>
                        <a:cs typeface="Times New Roman"/>
                      </a:endParaRPr>
                    </a:p>
                  </a:txBody>
                  <a:tcPr marL="0" marR="0" marT="0" marB="0" anchor="ctr">
                    <a:lnL>
                      <a:noFill/>
                    </a:lnL>
                    <a:lnR>
                      <a:noFill/>
                    </a:lnR>
                    <a:lnT>
                      <a:noFill/>
                    </a:lnT>
                    <a:lnB>
                      <a:noFill/>
                    </a:lnB>
                    <a:noFill/>
                  </a:tcPr>
                </a:tc>
                <a:tc>
                  <a:txBody>
                    <a:bodyPr/>
                    <a:lstStyle/>
                    <a:p>
                      <a:pPr marL="0" algn="l" rtl="0" eaLnBrk="1" latinLnBrk="0" hangingPunct="1">
                        <a:buNone/>
                      </a:pPr>
                      <a:r>
                        <a:rPr lang="en-US" sz="2800" kern="1200">
                          <a:solidFill>
                            <a:schemeClr val="tx1"/>
                          </a:solidFill>
                          <a:effectLst/>
                          <a:latin typeface="Times New Roman"/>
                          <a:cs typeface="Times New Roman"/>
                        </a:rPr>
                        <a:t>The code that interacts with the system via the facade</a:t>
                      </a:r>
                      <a:endParaRPr lang="en-US" sz="2800">
                        <a:solidFill>
                          <a:schemeClr val="tx1"/>
                        </a:solidFill>
                        <a:effectLst/>
                        <a:latin typeface="Times New Roman"/>
                        <a:cs typeface="Times New Roman"/>
                      </a:endParaRPr>
                    </a:p>
                  </a:txBody>
                  <a:tcPr marL="0" marR="0" marT="0" marB="0" anchor="ctr">
                    <a:lnL>
                      <a:noFill/>
                    </a:lnL>
                    <a:lnR>
                      <a:noFill/>
                    </a:lnR>
                    <a:lnT>
                      <a:noFill/>
                    </a:lnT>
                    <a:lnB>
                      <a:noFill/>
                    </a:lnB>
                    <a:noFill/>
                  </a:tcPr>
                </a:tc>
                <a:extLst>
                  <a:ext uri="{0D108BD9-81ED-4DB2-BD59-A6C34878D82A}">
                    <a16:rowId xmlns:a16="http://schemas.microsoft.com/office/drawing/2014/main" val="402533974"/>
                  </a:ext>
                </a:extLst>
              </a:tr>
            </a:tbl>
          </a:graphicData>
        </a:graphic>
      </p:graphicFrame>
    </p:spTree>
    <p:extLst>
      <p:ext uri="{BB962C8B-B14F-4D97-AF65-F5344CB8AC3E}">
        <p14:creationId xmlns:p14="http://schemas.microsoft.com/office/powerpoint/2010/main" val="3361004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2993A-2538-EADB-A1BD-EDDB3BBC6D6A}"/>
              </a:ext>
            </a:extLst>
          </p:cNvPr>
          <p:cNvSpPr>
            <a:spLocks noGrp="1"/>
          </p:cNvSpPr>
          <p:nvPr>
            <p:ph type="title"/>
          </p:nvPr>
        </p:nvSpPr>
        <p:spPr/>
        <p:txBody>
          <a:bodyPr/>
          <a:lstStyle/>
          <a:p>
            <a:r>
              <a:rPr lang="en-US" sz="3600" b="1">
                <a:latin typeface="Times New Roman"/>
                <a:cs typeface="Times New Roman"/>
              </a:rPr>
              <a:t>When to Use It</a:t>
            </a:r>
            <a:endParaRPr lang="en-US"/>
          </a:p>
        </p:txBody>
      </p:sp>
      <p:sp>
        <p:nvSpPr>
          <p:cNvPr id="3" name="Content Placeholder 2">
            <a:extLst>
              <a:ext uri="{FF2B5EF4-FFF2-40B4-BE49-F238E27FC236}">
                <a16:creationId xmlns:a16="http://schemas.microsoft.com/office/drawing/2014/main" id="{7DF755D6-9076-52D8-9B09-250DD1E7083C}"/>
              </a:ext>
            </a:extLst>
          </p:cNvPr>
          <p:cNvSpPr>
            <a:spLocks noGrp="1"/>
          </p:cNvSpPr>
          <p:nvPr>
            <p:ph idx="1"/>
          </p:nvPr>
        </p:nvSpPr>
        <p:spPr>
          <a:xfrm>
            <a:off x="1571445" y="1825625"/>
            <a:ext cx="7668884" cy="4351338"/>
          </a:xfrm>
        </p:spPr>
        <p:txBody>
          <a:bodyPr vert="horz" lIns="91440" tIns="45720" rIns="91440" bIns="45720" rtlCol="0" anchor="t">
            <a:normAutofit/>
          </a:bodyPr>
          <a:lstStyle/>
          <a:p>
            <a:pPr>
              <a:buNone/>
            </a:pPr>
            <a:r>
              <a:rPr lang="en-US">
                <a:latin typeface="Arial"/>
                <a:cs typeface="Arial"/>
              </a:rPr>
              <a:t>• </a:t>
            </a:r>
            <a:r>
              <a:rPr lang="en-US">
                <a:latin typeface="Times New Roman"/>
                <a:cs typeface="Times New Roman"/>
              </a:rPr>
              <a:t>When you want to provide a simple interface to a complex system</a:t>
            </a:r>
            <a:endParaRPr lang="en-US"/>
          </a:p>
          <a:p>
            <a:pPr>
              <a:buNone/>
            </a:pPr>
            <a:r>
              <a:rPr lang="en-US">
                <a:latin typeface="Arial"/>
                <a:cs typeface="Arial"/>
              </a:rPr>
              <a:t>• </a:t>
            </a:r>
            <a:r>
              <a:rPr lang="en-US">
                <a:latin typeface="Times New Roman"/>
                <a:cs typeface="Times New Roman"/>
              </a:rPr>
              <a:t>To reduce dependencies between clients and subsystems</a:t>
            </a:r>
            <a:endParaRPr lang="en-US"/>
          </a:p>
          <a:p>
            <a:pPr>
              <a:buNone/>
            </a:pPr>
            <a:r>
              <a:rPr lang="en-US">
                <a:latin typeface="Arial"/>
                <a:cs typeface="Arial"/>
              </a:rPr>
              <a:t>• </a:t>
            </a:r>
            <a:r>
              <a:rPr lang="en-US">
                <a:latin typeface="Times New Roman"/>
                <a:cs typeface="Times New Roman"/>
              </a:rPr>
              <a:t>To improve code readability and maintainability</a:t>
            </a:r>
            <a:endParaRPr lang="en-US"/>
          </a:p>
          <a:p>
            <a:pPr>
              <a:buNone/>
            </a:pPr>
            <a:endParaRPr lang="en-US">
              <a:latin typeface="Arial"/>
              <a:cs typeface="Arial"/>
            </a:endParaRPr>
          </a:p>
          <a:p>
            <a:pPr marL="0" indent="0">
              <a:buNone/>
            </a:pPr>
            <a:endParaRPr lang="en-US"/>
          </a:p>
        </p:txBody>
      </p:sp>
    </p:spTree>
    <p:extLst>
      <p:ext uri="{BB962C8B-B14F-4D97-AF65-F5344CB8AC3E}">
        <p14:creationId xmlns:p14="http://schemas.microsoft.com/office/powerpoint/2010/main" val="1358137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37DB3-C0DC-3CB4-0DFD-9DB6F25E3CAB}"/>
              </a:ext>
            </a:extLst>
          </p:cNvPr>
          <p:cNvSpPr>
            <a:spLocks noGrp="1"/>
          </p:cNvSpPr>
          <p:nvPr>
            <p:ph type="title"/>
          </p:nvPr>
        </p:nvSpPr>
        <p:spPr/>
        <p:txBody>
          <a:bodyPr/>
          <a:lstStyle/>
          <a:p>
            <a:r>
              <a:rPr lang="en-US" sz="3600" b="1">
                <a:latin typeface="Times New Roman"/>
                <a:cs typeface="Times New Roman"/>
              </a:rPr>
              <a:t>Real-World Analogy</a:t>
            </a:r>
            <a:endParaRPr lang="en-US"/>
          </a:p>
        </p:txBody>
      </p:sp>
      <p:sp>
        <p:nvSpPr>
          <p:cNvPr id="3" name="Content Placeholder 2">
            <a:extLst>
              <a:ext uri="{FF2B5EF4-FFF2-40B4-BE49-F238E27FC236}">
                <a16:creationId xmlns:a16="http://schemas.microsoft.com/office/drawing/2014/main" id="{C49FF5C2-EEEC-14E3-1E8B-818FFD1850A8}"/>
              </a:ext>
            </a:extLst>
          </p:cNvPr>
          <p:cNvSpPr>
            <a:spLocks noGrp="1"/>
          </p:cNvSpPr>
          <p:nvPr>
            <p:ph idx="1"/>
          </p:nvPr>
        </p:nvSpPr>
        <p:spPr>
          <a:xfrm>
            <a:off x="838200" y="1552456"/>
            <a:ext cx="10515600" cy="4624507"/>
          </a:xfrm>
        </p:spPr>
        <p:txBody>
          <a:bodyPr vert="horz" lIns="91440" tIns="45720" rIns="91440" bIns="45720" rtlCol="0" anchor="t">
            <a:normAutofit/>
          </a:bodyPr>
          <a:lstStyle/>
          <a:p>
            <a:pPr>
              <a:buNone/>
            </a:pPr>
            <a:r>
              <a:rPr lang="en-US" b="1">
                <a:latin typeface="Times New Roman"/>
                <a:cs typeface="Times New Roman"/>
              </a:rPr>
              <a:t>Home Theater System</a:t>
            </a:r>
            <a:r>
              <a:rPr lang="en-US">
                <a:latin typeface="Times New Roman"/>
                <a:cs typeface="Times New Roman"/>
              </a:rPr>
              <a:t> </a:t>
            </a:r>
            <a:endParaRPr lang="en-US"/>
          </a:p>
          <a:p>
            <a:pPr>
              <a:buNone/>
            </a:pPr>
            <a:r>
              <a:rPr lang="en-US" b="1">
                <a:latin typeface="Times New Roman"/>
                <a:cs typeface="Times New Roman"/>
              </a:rPr>
              <a:t>Without Facade:</a:t>
            </a:r>
            <a:endParaRPr lang="en-US"/>
          </a:p>
          <a:p>
            <a:r>
              <a:rPr lang="en-US">
                <a:latin typeface="Times New Roman"/>
                <a:cs typeface="Times New Roman"/>
              </a:rPr>
              <a:t>You turn on the projector</a:t>
            </a:r>
            <a:endParaRPr lang="en-US"/>
          </a:p>
          <a:p>
            <a:r>
              <a:rPr lang="en-US">
                <a:latin typeface="Times New Roman"/>
                <a:cs typeface="Times New Roman"/>
              </a:rPr>
              <a:t>Start the DVD player</a:t>
            </a:r>
            <a:endParaRPr lang="en-US"/>
          </a:p>
          <a:p>
            <a:r>
              <a:rPr lang="en-US">
                <a:latin typeface="Times New Roman"/>
                <a:cs typeface="Times New Roman"/>
              </a:rPr>
              <a:t>Adjust the sound system</a:t>
            </a:r>
            <a:endParaRPr lang="en-US"/>
          </a:p>
          <a:p>
            <a:r>
              <a:rPr lang="en-US">
                <a:latin typeface="Times New Roman"/>
                <a:cs typeface="Times New Roman"/>
              </a:rPr>
              <a:t>Dim the lights</a:t>
            </a:r>
            <a:endParaRPr lang="en-US"/>
          </a:p>
          <a:p>
            <a:pPr>
              <a:buNone/>
            </a:pPr>
            <a:r>
              <a:rPr lang="en-US" b="1">
                <a:latin typeface="Times New Roman"/>
                <a:cs typeface="Times New Roman"/>
              </a:rPr>
              <a:t>With Facade:</a:t>
            </a:r>
            <a:endParaRPr lang="en-US"/>
          </a:p>
          <a:p>
            <a:r>
              <a:rPr lang="en-US">
                <a:latin typeface="Times New Roman"/>
                <a:cs typeface="Times New Roman"/>
              </a:rPr>
              <a:t>You call </a:t>
            </a:r>
            <a:r>
              <a:rPr lang="en-US" err="1">
                <a:latin typeface="Times New Roman"/>
                <a:cs typeface="Times New Roman"/>
              </a:rPr>
              <a:t>homeTheater.watchMovie</a:t>
            </a:r>
            <a:r>
              <a:rPr lang="en-US">
                <a:latin typeface="Times New Roman"/>
                <a:cs typeface="Times New Roman"/>
              </a:rPr>
              <a:t>() and everything is handled behind the scenes.</a:t>
            </a:r>
            <a:endParaRPr lang="en-US"/>
          </a:p>
          <a:p>
            <a:pPr marL="0" indent="0">
              <a:buNone/>
            </a:pPr>
            <a:endParaRPr lang="en-US">
              <a:latin typeface="Aptos" panose="020B0004020202020204"/>
              <a:cs typeface="Arial"/>
            </a:endParaRPr>
          </a:p>
        </p:txBody>
      </p:sp>
    </p:spTree>
    <p:extLst>
      <p:ext uri="{BB962C8B-B14F-4D97-AF65-F5344CB8AC3E}">
        <p14:creationId xmlns:p14="http://schemas.microsoft.com/office/powerpoint/2010/main" val="986738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3174F-45D2-F209-5B12-8AACA070E0B8}"/>
              </a:ext>
            </a:extLst>
          </p:cNvPr>
          <p:cNvSpPr>
            <a:spLocks noGrp="1"/>
          </p:cNvSpPr>
          <p:nvPr>
            <p:ph type="title"/>
          </p:nvPr>
        </p:nvSpPr>
        <p:spPr>
          <a:xfrm>
            <a:off x="838200" y="5692"/>
            <a:ext cx="10515600" cy="635450"/>
          </a:xfrm>
        </p:spPr>
        <p:txBody>
          <a:bodyPr/>
          <a:lstStyle/>
          <a:p>
            <a:r>
              <a:rPr lang="en-US" sz="2800" b="1">
                <a:latin typeface="Times New Roman"/>
                <a:cs typeface="Times New Roman"/>
              </a:rPr>
              <a:t>Example Program</a:t>
            </a:r>
            <a:endParaRPr lang="en-US"/>
          </a:p>
        </p:txBody>
      </p:sp>
      <p:sp>
        <p:nvSpPr>
          <p:cNvPr id="3" name="Content Placeholder 2">
            <a:extLst>
              <a:ext uri="{FF2B5EF4-FFF2-40B4-BE49-F238E27FC236}">
                <a16:creationId xmlns:a16="http://schemas.microsoft.com/office/drawing/2014/main" id="{142424A1-B377-2A74-34AA-AC0628A66A21}"/>
              </a:ext>
            </a:extLst>
          </p:cNvPr>
          <p:cNvSpPr>
            <a:spLocks noGrp="1"/>
          </p:cNvSpPr>
          <p:nvPr>
            <p:ph idx="1"/>
          </p:nvPr>
        </p:nvSpPr>
        <p:spPr>
          <a:xfrm>
            <a:off x="838200" y="646683"/>
            <a:ext cx="10515600" cy="5530280"/>
          </a:xfrm>
        </p:spPr>
        <p:txBody>
          <a:bodyPr vert="horz" lIns="91440" tIns="45720" rIns="91440" bIns="45720" rtlCol="0" anchor="t">
            <a:noAutofit/>
          </a:bodyPr>
          <a:lstStyle/>
          <a:p>
            <a:pPr>
              <a:buNone/>
            </a:pPr>
            <a:r>
              <a:rPr lang="en-US" sz="2400">
                <a:latin typeface="Times New Roman"/>
                <a:cs typeface="Times New Roman"/>
              </a:rPr>
              <a:t>class </a:t>
            </a:r>
            <a:r>
              <a:rPr lang="en-US" sz="2400" err="1">
                <a:latin typeface="Times New Roman"/>
                <a:cs typeface="Times New Roman"/>
              </a:rPr>
              <a:t>DVDPlayer</a:t>
            </a:r>
            <a:r>
              <a:rPr lang="en-US" sz="2400">
                <a:latin typeface="Times New Roman"/>
                <a:cs typeface="Times New Roman"/>
              </a:rPr>
              <a:t> {</a:t>
            </a:r>
          </a:p>
          <a:p>
            <a:pPr>
              <a:buNone/>
            </a:pPr>
            <a:r>
              <a:rPr lang="en-US" sz="2400">
                <a:latin typeface="Times New Roman"/>
                <a:cs typeface="Times New Roman"/>
              </a:rPr>
              <a:t>    void on() </a:t>
            </a:r>
          </a:p>
          <a:p>
            <a:pPr>
              <a:buNone/>
            </a:pPr>
            <a:r>
              <a:rPr lang="en-US" sz="2400">
                <a:latin typeface="Times New Roman"/>
                <a:cs typeface="Times New Roman"/>
              </a:rPr>
              <a:t>    { </a:t>
            </a:r>
            <a:r>
              <a:rPr lang="en-US" sz="2400" err="1">
                <a:latin typeface="Times New Roman"/>
                <a:cs typeface="Times New Roman"/>
              </a:rPr>
              <a:t>System.out.println</a:t>
            </a:r>
            <a:r>
              <a:rPr lang="en-US" sz="2400">
                <a:latin typeface="Times New Roman"/>
                <a:cs typeface="Times New Roman"/>
              </a:rPr>
              <a:t>("DVD Player ON"); }</a:t>
            </a:r>
          </a:p>
          <a:p>
            <a:pPr>
              <a:buNone/>
            </a:pPr>
            <a:r>
              <a:rPr lang="en-US" sz="2400">
                <a:latin typeface="Times New Roman"/>
                <a:cs typeface="Times New Roman"/>
              </a:rPr>
              <a:t>    void play()</a:t>
            </a:r>
          </a:p>
          <a:p>
            <a:pPr>
              <a:buNone/>
            </a:pPr>
            <a:r>
              <a:rPr lang="en-US" sz="2400">
                <a:latin typeface="Times New Roman"/>
                <a:cs typeface="Times New Roman"/>
              </a:rPr>
              <a:t>    { </a:t>
            </a:r>
            <a:r>
              <a:rPr lang="en-US" sz="2400" err="1">
                <a:latin typeface="Times New Roman"/>
                <a:cs typeface="Times New Roman"/>
              </a:rPr>
              <a:t>System.out.println</a:t>
            </a:r>
            <a:r>
              <a:rPr lang="en-US" sz="2400">
                <a:latin typeface="Times New Roman"/>
                <a:cs typeface="Times New Roman"/>
              </a:rPr>
              <a:t>("Playing movie"); }</a:t>
            </a:r>
          </a:p>
          <a:p>
            <a:pPr>
              <a:buNone/>
            </a:pPr>
            <a:r>
              <a:rPr lang="en-US" sz="2400">
                <a:latin typeface="Times New Roman"/>
                <a:cs typeface="Times New Roman"/>
              </a:rPr>
              <a:t>}</a:t>
            </a:r>
          </a:p>
          <a:p>
            <a:pPr>
              <a:buNone/>
            </a:pPr>
            <a:r>
              <a:rPr lang="en-US" sz="2400">
                <a:latin typeface="Times New Roman"/>
                <a:cs typeface="Times New Roman"/>
              </a:rPr>
              <a:t>class Projector {</a:t>
            </a:r>
          </a:p>
          <a:p>
            <a:pPr>
              <a:buNone/>
            </a:pPr>
            <a:r>
              <a:rPr lang="en-US" sz="2400">
                <a:latin typeface="Times New Roman"/>
                <a:cs typeface="Times New Roman"/>
              </a:rPr>
              <a:t>    void on() </a:t>
            </a:r>
          </a:p>
          <a:p>
            <a:pPr>
              <a:buNone/>
            </a:pPr>
            <a:r>
              <a:rPr lang="en-US" sz="2400">
                <a:latin typeface="Times New Roman"/>
                <a:cs typeface="Times New Roman"/>
              </a:rPr>
              <a:t>    { </a:t>
            </a:r>
            <a:r>
              <a:rPr lang="en-US" sz="2400" err="1">
                <a:latin typeface="Times New Roman"/>
                <a:cs typeface="Times New Roman"/>
              </a:rPr>
              <a:t>System.out.println</a:t>
            </a:r>
            <a:r>
              <a:rPr lang="en-US" sz="2400">
                <a:latin typeface="Times New Roman"/>
                <a:cs typeface="Times New Roman"/>
              </a:rPr>
              <a:t>("Projector ON"); }</a:t>
            </a:r>
          </a:p>
          <a:p>
            <a:pPr>
              <a:buNone/>
            </a:pPr>
            <a:r>
              <a:rPr lang="en-US" sz="2400">
                <a:latin typeface="Times New Roman"/>
                <a:cs typeface="Times New Roman"/>
              </a:rPr>
              <a:t>}</a:t>
            </a:r>
          </a:p>
          <a:p>
            <a:pPr>
              <a:buNone/>
            </a:pPr>
            <a:r>
              <a:rPr lang="en-US" sz="2400">
                <a:latin typeface="Times New Roman"/>
                <a:cs typeface="Times New Roman"/>
              </a:rPr>
              <a:t>class </a:t>
            </a:r>
            <a:r>
              <a:rPr lang="en-US" sz="2400" err="1">
                <a:latin typeface="Times New Roman"/>
                <a:cs typeface="Times New Roman"/>
              </a:rPr>
              <a:t>SoundSystem</a:t>
            </a:r>
            <a:r>
              <a:rPr lang="en-US" sz="2400">
                <a:latin typeface="Times New Roman"/>
                <a:cs typeface="Times New Roman"/>
              </a:rPr>
              <a:t> {</a:t>
            </a:r>
          </a:p>
          <a:p>
            <a:pPr>
              <a:buNone/>
            </a:pPr>
            <a:r>
              <a:rPr lang="en-US" sz="2400">
                <a:latin typeface="Times New Roman"/>
                <a:cs typeface="Times New Roman"/>
              </a:rPr>
              <a:t>    void on() </a:t>
            </a:r>
          </a:p>
          <a:p>
            <a:pPr>
              <a:buNone/>
            </a:pPr>
            <a:r>
              <a:rPr lang="en-US" sz="2400">
                <a:latin typeface="Times New Roman"/>
                <a:cs typeface="Times New Roman"/>
              </a:rPr>
              <a:t>    { </a:t>
            </a:r>
            <a:r>
              <a:rPr lang="en-US" sz="2400" err="1">
                <a:latin typeface="Times New Roman"/>
                <a:cs typeface="Times New Roman"/>
              </a:rPr>
              <a:t>System.out.println</a:t>
            </a:r>
            <a:r>
              <a:rPr lang="en-US" sz="2400">
                <a:latin typeface="Times New Roman"/>
                <a:cs typeface="Times New Roman"/>
              </a:rPr>
              <a:t>("Sound System ON"); }</a:t>
            </a:r>
          </a:p>
          <a:p>
            <a:pPr>
              <a:buNone/>
            </a:pPr>
            <a:r>
              <a:rPr lang="en-US" sz="2400">
                <a:latin typeface="Times New Roman"/>
                <a:cs typeface="Times New Roman"/>
              </a:rPr>
              <a:t>}</a:t>
            </a:r>
          </a:p>
          <a:p>
            <a:pPr marL="0" indent="0">
              <a:buNone/>
            </a:pPr>
            <a:endParaRPr lang="en-US" sz="2400">
              <a:latin typeface="Times New Roman"/>
              <a:cs typeface="Times New Roman"/>
            </a:endParaRPr>
          </a:p>
        </p:txBody>
      </p:sp>
    </p:spTree>
    <p:extLst>
      <p:ext uri="{BB962C8B-B14F-4D97-AF65-F5344CB8AC3E}">
        <p14:creationId xmlns:p14="http://schemas.microsoft.com/office/powerpoint/2010/main" val="967133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35</Slides>
  <Notes>0</Notes>
  <HiddenSlides>0</HiddenSlide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office theme</vt:lpstr>
      <vt:lpstr>DEPARTMENT OF INFORMATION TECHNOLOGY  UNIVERSITY COLLEGE OF ENGINEERING, SCIENCE AND TECHNOLOGY HYDERABAD </vt:lpstr>
      <vt:lpstr>STRUCTURAL PATTERNS</vt:lpstr>
      <vt:lpstr>GOALS</vt:lpstr>
      <vt:lpstr>TYPES OF STRUCTURAL DESIGN PATTERNS</vt:lpstr>
      <vt:lpstr>Facade Design Pattern</vt:lpstr>
      <vt:lpstr>Key Components</vt:lpstr>
      <vt:lpstr>When to Use It</vt:lpstr>
      <vt:lpstr>Real-World Analogy</vt:lpstr>
      <vt:lpstr>Example Program</vt:lpstr>
      <vt:lpstr>PowerPoint Presentation</vt:lpstr>
      <vt:lpstr>PowerPoint Presentation</vt:lpstr>
      <vt:lpstr>BENEFITS AND DRAWBACKS</vt:lpstr>
      <vt:lpstr>FLYWEIGHT</vt:lpstr>
      <vt:lpstr>Definition</vt:lpstr>
      <vt:lpstr>Here’s how it works</vt:lpstr>
      <vt:lpstr>Structure</vt:lpstr>
      <vt:lpstr>Components</vt:lpstr>
      <vt:lpstr>PowerPoint Presentation</vt:lpstr>
      <vt:lpstr>Problem (before flyweight)</vt:lpstr>
      <vt:lpstr>Solution (After flyweight)</vt:lpstr>
      <vt:lpstr>Example</vt:lpstr>
      <vt:lpstr>PowerPoint Presentation</vt:lpstr>
      <vt:lpstr>PowerPoint Presentation</vt:lpstr>
      <vt:lpstr>Conclusion</vt:lpstr>
      <vt:lpstr>      Proxy</vt:lpstr>
      <vt:lpstr>PowerPoint Presentation</vt:lpstr>
      <vt:lpstr>Types of Proxy </vt:lpstr>
      <vt:lpstr>PowerPoint Presentation</vt:lpstr>
      <vt:lpstr>Real-World Analogy </vt:lpstr>
      <vt:lpstr>PowerPoint Presentation</vt:lpstr>
      <vt:lpstr>Advantages and Disadvantages</vt:lpstr>
      <vt:lpstr>Summary </vt:lpstr>
      <vt:lpstr>CONCLUSION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Mounika Kathi</cp:lastModifiedBy>
  <cp:revision>34</cp:revision>
  <dcterms:created xsi:type="dcterms:W3CDTF">2025-07-02T17:09:19Z</dcterms:created>
  <dcterms:modified xsi:type="dcterms:W3CDTF">2025-07-22T13:26:51Z</dcterms:modified>
</cp:coreProperties>
</file>