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CD120-444B-AC24-79C5-C5085C004100}" v="105" dt="2025-07-22T13:11:59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5768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414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5756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9144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418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320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801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31225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7922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1302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965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109377"/>
            <a:ext cx="1092708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8CE8F14-5473-B891-160D-41C3E185C457}"/>
              </a:ext>
            </a:extLst>
          </p:cNvPr>
          <p:cNvSpPr>
            <a:spLocks noGrp="1"/>
          </p:cNvSpPr>
          <p:nvPr/>
        </p:nvSpPr>
        <p:spPr>
          <a:xfrm>
            <a:off x="941522" y="2470042"/>
            <a:ext cx="10182063" cy="165605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latin typeface="Times New Roman"/>
                <a:cs typeface="Times New Roman"/>
              </a:rPr>
              <a:t>CANDIDATE</a:t>
            </a:r>
            <a:r>
              <a:rPr lang="en-US" sz="3600" b="1">
                <a:latin typeface="Times New Roman"/>
                <a:ea typeface="+mj-lt"/>
                <a:cs typeface="+mj-lt"/>
              </a:rPr>
              <a:t> ELIMINATION ALGORITHM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latin typeface="Times New Roman"/>
                <a:ea typeface="+mj-lt"/>
                <a:cs typeface="+mj-lt"/>
              </a:rPr>
              <a:t>A Concept Learning Approach in Machine Learning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840D6F1-60C2-5D99-0308-2BC884F9EA04}"/>
              </a:ext>
            </a:extLst>
          </p:cNvPr>
          <p:cNvSpPr>
            <a:spLocks noGrp="1"/>
          </p:cNvSpPr>
          <p:nvPr/>
        </p:nvSpPr>
        <p:spPr>
          <a:xfrm>
            <a:off x="9224687" y="4126960"/>
            <a:ext cx="2278106" cy="198809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Times New Roman"/>
                <a:cs typeface="Times New Roman"/>
              </a:rPr>
              <a:t>       By</a:t>
            </a:r>
            <a:endParaRPr lang="en-US" dirty="0"/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Kathi Mounika</a:t>
            </a: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24011D2519</a:t>
            </a:r>
          </a:p>
          <a:p>
            <a:pPr algn="l"/>
            <a:r>
              <a:rPr lang="en-US" sz="2000" dirty="0">
                <a:latin typeface="Times New Roman"/>
                <a:cs typeface="Times New Roman"/>
              </a:rPr>
              <a:t>MTECH(SE)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DB25BE5-D6BA-F25D-27F8-3CD792FD61C1}"/>
              </a:ext>
            </a:extLst>
          </p:cNvPr>
          <p:cNvSpPr txBox="1">
            <a:spLocks/>
          </p:cNvSpPr>
          <p:nvPr/>
        </p:nvSpPr>
        <p:spPr>
          <a:xfrm>
            <a:off x="252710" y="654940"/>
            <a:ext cx="11716333" cy="125394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>
                <a:latin typeface="Times New Roman"/>
                <a:cs typeface="Times New Roman"/>
              </a:rPr>
              <a:t>UNIVERSITY COLLEGE OF ENGINEERING SCIENCE AND TECHNOLOGY</a:t>
            </a:r>
            <a:endParaRPr lang="en-US"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latin typeface="Times New Roman"/>
                <a:cs typeface="Times New Roman"/>
              </a:rPr>
              <a:t>DEPARTMENT OF INFORMATION TECHNOLOGY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E318CA-7FB6-D5CC-A453-C62DD369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E82D-37EE-9500-82ED-9F555ED5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ea typeface="+mj-lt"/>
                <a:cs typeface="+mj-lt"/>
              </a:rPr>
              <a:t>APPLICATIONS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1795C-DECF-7B05-9379-EC40D29E4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094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Educational tools for ML theory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Rule-based systems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Concept learning in AI agents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Data consistency checking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46DA0-1BD5-9BBA-7A09-47A6C0F9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5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8BDBC-579F-B7E6-D53C-C902237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784642-7700-BC78-ABAC-61E10D64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0D65-C1FA-362C-2740-72E37BD2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INTRODUCTION TO CONCEPT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21BF7-B342-34E9-D4ED-4C573D49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Concept Learning: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Finding a general function from specific training examples.</a:t>
            </a: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Goal: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Identify a hypothesis that correctly classifies unseen instances.</a:t>
            </a:r>
            <a:endParaRPr lang="en-US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Candidate Elimination: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A method to find all hypotheses consistent with training data.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DFD55-D7BA-FB79-7713-5717349A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98E6-0DC2-1768-68CB-2665BD69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/>
                <a:ea typeface="+mj-lt"/>
                <a:cs typeface="+mj-lt"/>
              </a:rPr>
              <a:t>KEY TERMINOLOGY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91966-4DDF-022C-C584-10483FAEB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Hypothesis (h):</a:t>
            </a:r>
            <a:r>
              <a:rPr lang="en-US" dirty="0">
                <a:latin typeface="Times New Roman"/>
                <a:ea typeface="+mn-lt"/>
                <a:cs typeface="+mn-lt"/>
              </a:rPr>
              <a:t> A possible explanation of the data.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Hypothesis Space (H):</a:t>
            </a:r>
            <a:r>
              <a:rPr lang="en-US" dirty="0">
                <a:latin typeface="Times New Roman"/>
                <a:ea typeface="+mn-lt"/>
                <a:cs typeface="+mn-lt"/>
              </a:rPr>
              <a:t> Set of all possible hypotheses.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Version Space (VS):</a:t>
            </a:r>
            <a:r>
              <a:rPr lang="en-US" dirty="0">
                <a:latin typeface="Times New Roman"/>
                <a:ea typeface="+mn-lt"/>
                <a:cs typeface="+mn-lt"/>
              </a:rPr>
              <a:t> Subset of H consistent with all training examples.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Specific Boundary (S):</a:t>
            </a:r>
            <a:r>
              <a:rPr lang="en-US" dirty="0">
                <a:latin typeface="Times New Roman"/>
                <a:ea typeface="+mn-lt"/>
                <a:cs typeface="+mn-lt"/>
              </a:rPr>
              <a:t> Most specific hypotheses in VS.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General Boundary (G):</a:t>
            </a:r>
            <a:r>
              <a:rPr lang="en-US" dirty="0">
                <a:latin typeface="Times New Roman"/>
                <a:ea typeface="+mn-lt"/>
                <a:cs typeface="+mn-lt"/>
              </a:rPr>
              <a:t> Most general hypotheses in VS.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116C0-DB7C-443D-D5D3-C4779EF0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2A14-AD4E-55D1-22DD-DB981E34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HOW THE ALGORITHM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2FC9E-E1C6-ADFD-EA5E-24835635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19719"/>
            <a:ext cx="10168128" cy="3952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Start with: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S</a:t>
            </a:r>
            <a:r>
              <a:rPr lang="en-US" dirty="0">
                <a:latin typeface="Times New Roman"/>
                <a:ea typeface="+mn-lt"/>
                <a:cs typeface="+mn-lt"/>
              </a:rPr>
              <a:t> = most specific hypothesis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G</a:t>
            </a:r>
            <a:r>
              <a:rPr lang="en-US" dirty="0">
                <a:latin typeface="Times New Roman"/>
                <a:ea typeface="+mn-lt"/>
                <a:cs typeface="+mn-lt"/>
              </a:rPr>
              <a:t> = most general hypothesis</a:t>
            </a:r>
            <a:endParaRPr lang="en-US">
              <a:latin typeface="Times New Roman"/>
              <a:ea typeface="+mj-lt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each training example: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Positive:</a:t>
            </a:r>
            <a:r>
              <a:rPr lang="en-US" dirty="0">
                <a:latin typeface="Times New Roman"/>
                <a:ea typeface="+mn-lt"/>
                <a:cs typeface="+mn-lt"/>
              </a:rPr>
              <a:t> Generalize S, prune G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Negative:</a:t>
            </a:r>
            <a:r>
              <a:rPr lang="en-US" dirty="0">
                <a:latin typeface="Times New Roman"/>
                <a:ea typeface="+mn-lt"/>
                <a:cs typeface="+mn-lt"/>
              </a:rPr>
              <a:t> Specialize G, prune S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Continue until all examples are processed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70014-8E3F-0945-FDDC-A9DE8AC5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085-2721-EDFC-5AF5-512D0905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ea typeface="+mj-lt"/>
                <a:cs typeface="+mj-lt"/>
              </a:rPr>
              <a:t>ALGORITHM STEPS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1120-DBA7-A08A-8D50-AE72C6461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8058"/>
            <a:ext cx="10168128" cy="439159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Initialize S to the most specific hypothesis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Initialize G to the most general hypothesis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For each training example: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If </a:t>
            </a:r>
            <a:r>
              <a:rPr lang="en-US" b="1" dirty="0">
                <a:latin typeface="Times New Roman"/>
                <a:ea typeface="+mn-lt"/>
                <a:cs typeface="+mn-lt"/>
              </a:rPr>
              <a:t>positive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Remove inconsistent hypotheses from G</a:t>
            </a:r>
            <a:endParaRPr lang="en-US" sz="240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Generalize S minimally to include the example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If </a:t>
            </a:r>
            <a:r>
              <a:rPr lang="en-US" b="1" dirty="0">
                <a:latin typeface="Times New Roman"/>
                <a:ea typeface="+mn-lt"/>
                <a:cs typeface="+mn-lt"/>
              </a:rPr>
              <a:t>negative</a:t>
            </a:r>
            <a:r>
              <a:rPr lang="en-US" dirty="0">
                <a:latin typeface="Times New Roman"/>
                <a:ea typeface="+mn-lt"/>
                <a:cs typeface="+mn-lt"/>
              </a:rPr>
              <a:t>:</a:t>
            </a:r>
            <a:endParaRPr lang="en-US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Remove inconsistent hypotheses from S</a:t>
            </a:r>
            <a:endParaRPr lang="en-US" sz="240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Specialize G minimally to exclude the example</a:t>
            </a:r>
            <a:endParaRPr lang="en-US" sz="2400">
              <a:latin typeface="Times New Roman"/>
              <a:cs typeface="Times New Roman"/>
            </a:endParaRPr>
          </a:p>
          <a:p>
            <a:pPr lvl="1"/>
            <a:r>
              <a:rPr lang="en-US" sz="2400" dirty="0">
                <a:latin typeface="Times New Roman"/>
                <a:ea typeface="+mn-lt"/>
                <a:cs typeface="+mn-lt"/>
              </a:rPr>
              <a:t>Final version space = hypotheses between S and G</a:t>
            </a:r>
            <a:endParaRPr lang="en-US" sz="240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7653-6413-0044-07B2-F6E8E2D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3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59DCCC-C4D9-2B91-530A-3A585D0F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1312"/>
            <a:ext cx="10506456" cy="10102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EXAMPLE DATASET – </a:t>
            </a:r>
            <a:r>
              <a:rPr lang="en-US" sz="3600" dirty="0" err="1">
                <a:latin typeface="Times New Roman"/>
                <a:cs typeface="Times New Roman"/>
              </a:rPr>
              <a:t>EnjoySport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128016" cy="631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38086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C665FF-12DF-0096-5A81-521AC4B78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678366"/>
              </p:ext>
            </p:extLst>
          </p:nvPr>
        </p:nvGraphicFramePr>
        <p:xfrm>
          <a:off x="838200" y="2210330"/>
          <a:ext cx="10506459" cy="34647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88362">
                  <a:extLst>
                    <a:ext uri="{9D8B030D-6E8A-4147-A177-3AD203B41FA5}">
                      <a16:colId xmlns:a16="http://schemas.microsoft.com/office/drawing/2014/main" val="2264338716"/>
                    </a:ext>
                  </a:extLst>
                </a:gridCol>
                <a:gridCol w="1566292">
                  <a:extLst>
                    <a:ext uri="{9D8B030D-6E8A-4147-A177-3AD203B41FA5}">
                      <a16:colId xmlns:a16="http://schemas.microsoft.com/office/drawing/2014/main" val="550174820"/>
                    </a:ext>
                  </a:extLst>
                </a:gridCol>
                <a:gridCol w="1600074">
                  <a:extLst>
                    <a:ext uri="{9D8B030D-6E8A-4147-A177-3AD203B41FA5}">
                      <a16:colId xmlns:a16="http://schemas.microsoft.com/office/drawing/2014/main" val="3702481462"/>
                    </a:ext>
                  </a:extLst>
                </a:gridCol>
                <a:gridCol w="1320608">
                  <a:extLst>
                    <a:ext uri="{9D8B030D-6E8A-4147-A177-3AD203B41FA5}">
                      <a16:colId xmlns:a16="http://schemas.microsoft.com/office/drawing/2014/main" val="1256594337"/>
                    </a:ext>
                  </a:extLst>
                </a:gridCol>
                <a:gridCol w="1237690">
                  <a:extLst>
                    <a:ext uri="{9D8B030D-6E8A-4147-A177-3AD203B41FA5}">
                      <a16:colId xmlns:a16="http://schemas.microsoft.com/office/drawing/2014/main" val="3566500098"/>
                    </a:ext>
                  </a:extLst>
                </a:gridCol>
                <a:gridCol w="1598538">
                  <a:extLst>
                    <a:ext uri="{9D8B030D-6E8A-4147-A177-3AD203B41FA5}">
                      <a16:colId xmlns:a16="http://schemas.microsoft.com/office/drawing/2014/main" val="506897914"/>
                    </a:ext>
                  </a:extLst>
                </a:gridCol>
                <a:gridCol w="1894895">
                  <a:extLst>
                    <a:ext uri="{9D8B030D-6E8A-4147-A177-3AD203B41FA5}">
                      <a16:colId xmlns:a16="http://schemas.microsoft.com/office/drawing/2014/main" val="796750654"/>
                    </a:ext>
                  </a:extLst>
                </a:gridCol>
              </a:tblGrid>
              <a:tr h="692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Sky</a:t>
                      </a:r>
                    </a:p>
                  </a:txBody>
                  <a:tcPr marL="125086" marR="178695" marT="35739" marB="26804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AirTemp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Humidity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Wind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Water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Forecast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EnjoySport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969366"/>
                  </a:ext>
                </a:extLst>
              </a:tr>
              <a:tr h="692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125086" marR="178695" marT="35739" marB="26804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Normal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Strong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Same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77909"/>
                  </a:ext>
                </a:extLst>
              </a:tr>
              <a:tr h="692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125086" marR="178695" marT="35739" marB="26804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Strong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Same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809571"/>
                  </a:ext>
                </a:extLst>
              </a:tr>
              <a:tr h="692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Rainy</a:t>
                      </a:r>
                    </a:p>
                  </a:txBody>
                  <a:tcPr marL="125086" marR="178695" marT="35739" marB="26804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Cold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Strong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Change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No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04482"/>
                  </a:ext>
                </a:extLst>
              </a:tr>
              <a:tr h="6929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Sunny</a:t>
                      </a:r>
                    </a:p>
                  </a:txBody>
                  <a:tcPr marL="125086" marR="178695" marT="35739" marB="268043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Warm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High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Strong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Cool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Change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cap="none" spc="0" dirty="0">
                          <a:solidFill>
                            <a:schemeClr val="tx1"/>
                          </a:solidFill>
                          <a:latin typeface="Times New Roman"/>
                        </a:rPr>
                        <a:t>Yes</a:t>
                      </a:r>
                    </a:p>
                  </a:txBody>
                  <a:tcPr marL="125086" marR="178695" marT="35739" marB="2680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919848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BE8167-4575-A037-BCA8-BAAAACBF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8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BCBD-A863-7D40-92B8-1806678C9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/>
                <a:ea typeface="+mj-lt"/>
                <a:cs typeface="+mj-lt"/>
              </a:rPr>
              <a:t>STEP-BY-STEP EXECUTION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F1E3-066A-DA1C-6CC4-97A883607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Initial S:</a:t>
            </a:r>
            <a:r>
              <a:rPr lang="en-US" dirty="0">
                <a:latin typeface="Times New Roman"/>
                <a:ea typeface="+mn-lt"/>
                <a:cs typeface="+mn-lt"/>
              </a:rPr>
              <a:t> [Ø, Ø, Ø, Ø, Ø, Ø]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Initial G:</a:t>
            </a:r>
            <a:r>
              <a:rPr lang="en-US" dirty="0">
                <a:latin typeface="Times New Roman"/>
                <a:ea typeface="+mn-lt"/>
                <a:cs typeface="+mn-lt"/>
              </a:rPr>
              <a:t> [?, ?, ?, ?, ?, ?]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After Instance 1 (Positive):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 = [Sunny, Warm, Normal, Strong, Warm, Same]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G = [?, ?, ?, ?, ?, ?]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After Instance 2 (Positive):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 = [Sunny, Warm, ?, Strong, Warm, Same]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A11B-0E13-2D6B-D586-9B5965C2D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23CE0-5509-28B9-6451-CE9975DC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08FA-C8FC-959C-E57F-B625B3104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06804"/>
            <a:ext cx="10168128" cy="43270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After Instance 3 (Negative):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G = [ [Sunny, ?, ?, ?, ?, ?], [?, Warm, ?, ?, ?, ?], [?, ?, ?, ?, ?, Same] ]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After Instance 4 (Positive):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 = [Sunny, Warm, ?, Strong, ?, ?]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G = [ [Sunny, ?, ?, ?, ?, ?], [?, Warm, ?, ?, ?, ?] ]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524F-7E75-D9CD-1C22-793F10C2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2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2A56-8FBE-3708-646D-2607155D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Times New Roman"/>
                <a:ea typeface="+mj-lt"/>
                <a:cs typeface="+mj-lt"/>
              </a:rPr>
              <a:t>ADVANTAGES &amp; LIMITATIONS</a:t>
            </a:r>
            <a:endParaRPr lang="en-US" sz="360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4248A-3D33-24F1-452F-A931DED1A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29313"/>
            <a:ext cx="10168128" cy="4456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Advantages: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Considers both positive and negative examples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More accurate than Find-S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Maintains a consistent hypothesis space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b="1" dirty="0">
                <a:latin typeface="Times New Roman"/>
                <a:ea typeface="+mn-lt"/>
                <a:cs typeface="+mn-lt"/>
              </a:rPr>
              <a:t>Limitations: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Assumes noise-free data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Computationally expensive for large hypothesis spaces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4A644-9FFC-403C-8252-75D8AD59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670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AccentBoxVTI</vt:lpstr>
      <vt:lpstr>PowerPoint Presentation</vt:lpstr>
      <vt:lpstr>INTRODUCTION TO CONCEPT LEARNING</vt:lpstr>
      <vt:lpstr>KEY TERMINOLOGY</vt:lpstr>
      <vt:lpstr>HOW THE ALGORITHM WORKS</vt:lpstr>
      <vt:lpstr>ALGORITHM STEPS</vt:lpstr>
      <vt:lpstr>EXAMPLE DATASET – EnjoySport</vt:lpstr>
      <vt:lpstr>STEP-BY-STEP EXECUTION</vt:lpstr>
      <vt:lpstr>CONTINUATION...</vt:lpstr>
      <vt:lpstr>ADVANTAGES &amp; LIMITATIONS</vt:lpstr>
      <vt:lpstr>APPLICATIONS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165</cp:revision>
  <dcterms:created xsi:type="dcterms:W3CDTF">2025-07-08T13:49:35Z</dcterms:created>
  <dcterms:modified xsi:type="dcterms:W3CDTF">2025-07-22T13:21:36Z</dcterms:modified>
</cp:coreProperties>
</file>