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51CB9-72A0-8E37-1587-E72E12A368DD}" v="3" dt="2024-11-28T16:40:55.332"/>
    <p1510:client id="{819E70B9-E807-1604-77CB-1B2C443E51A6}" v="421" dt="2024-11-28T17:17:51.9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9565"/>
            <a:ext cx="10515600" cy="3340343"/>
          </a:xfrm>
        </p:spPr>
        <p:txBody>
          <a:bodyPr>
            <a:normAutofit/>
          </a:bodyPr>
          <a:lstStyle/>
          <a:p>
            <a:pPr algn="ctr"/>
            <a:r>
              <a:rPr lang="en-US" sz="3600" b="1" dirty="0">
                <a:latin typeface="Times New Roman"/>
                <a:ea typeface="Calibri"/>
                <a:cs typeface="Calibri"/>
              </a:rPr>
              <a:t>SOFTWARE PROJECT MANAGEMENT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4000" b="-4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6E9135-AE61-0B86-A494-B8612BC29AE7}"/>
              </a:ext>
            </a:extLst>
          </p:cNvPr>
          <p:cNvSpPr>
            <a:spLocks noGrp="1"/>
          </p:cNvSpPr>
          <p:nvPr>
            <p:ph type="title"/>
          </p:nvPr>
        </p:nvSpPr>
        <p:spPr>
          <a:xfrm>
            <a:off x="838200" y="365125"/>
            <a:ext cx="10515600" cy="6063215"/>
          </a:xfrm>
        </p:spPr>
        <p:txBody>
          <a:bodyPr>
            <a:normAutofit/>
          </a:bodyPr>
          <a:lstStyle/>
          <a:p>
            <a:pPr algn="ctr"/>
            <a:r>
              <a:rPr lang="en-US" sz="8000" dirty="0">
                <a:solidFill>
                  <a:schemeClr val="bg1"/>
                </a:solidFill>
                <a:latin typeface="Times New Roman"/>
                <a:cs typeface="Times New Roman"/>
              </a:rPr>
              <a:t>Questions</a:t>
            </a:r>
            <a:endParaRPr lang="en-US" sz="8000">
              <a:solidFill>
                <a:schemeClr val="bg1"/>
              </a:solidFill>
            </a:endParaRPr>
          </a:p>
        </p:txBody>
      </p:sp>
    </p:spTree>
    <p:extLst>
      <p:ext uri="{BB962C8B-B14F-4D97-AF65-F5344CB8AC3E}">
        <p14:creationId xmlns:p14="http://schemas.microsoft.com/office/powerpoint/2010/main" val="1071086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4DD9-A585-F153-609B-D3A2FA46FC50}"/>
              </a:ext>
            </a:extLst>
          </p:cNvPr>
          <p:cNvSpPr>
            <a:spLocks noGrp="1"/>
          </p:cNvSpPr>
          <p:nvPr>
            <p:ph type="title"/>
          </p:nvPr>
        </p:nvSpPr>
        <p:spPr>
          <a:xfrm>
            <a:off x="838200" y="365125"/>
            <a:ext cx="10515600" cy="6217823"/>
          </a:xfrm>
        </p:spPr>
        <p:txBody>
          <a:bodyPr>
            <a:normAutofit/>
          </a:bodyPr>
          <a:lstStyle/>
          <a:p>
            <a:pPr algn="ctr"/>
            <a:r>
              <a:rPr lang="en-US" sz="8000" dirty="0">
                <a:latin typeface="Times New Roman"/>
                <a:cs typeface="Times New Roman"/>
              </a:rPr>
              <a:t>Thank You</a:t>
            </a:r>
            <a:endParaRPr lang="en-US"/>
          </a:p>
        </p:txBody>
      </p:sp>
    </p:spTree>
    <p:extLst>
      <p:ext uri="{BB962C8B-B14F-4D97-AF65-F5344CB8AC3E}">
        <p14:creationId xmlns:p14="http://schemas.microsoft.com/office/powerpoint/2010/main" val="4209389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9993-4217-6D17-0598-E9238F89CB09}"/>
              </a:ext>
            </a:extLst>
          </p:cNvPr>
          <p:cNvSpPr>
            <a:spLocks noGrp="1"/>
          </p:cNvSpPr>
          <p:nvPr>
            <p:ph type="ctrTitle"/>
          </p:nvPr>
        </p:nvSpPr>
        <p:spPr>
          <a:xfrm>
            <a:off x="1524000" y="890451"/>
            <a:ext cx="9144000" cy="2133600"/>
          </a:xfrm>
        </p:spPr>
        <p:txBody>
          <a:bodyPr>
            <a:normAutofit/>
          </a:bodyPr>
          <a:lstStyle/>
          <a:p>
            <a:r>
              <a:rPr lang="en-US" sz="3600" b="1" dirty="0">
                <a:latin typeface="Times New Roman"/>
                <a:cs typeface="Times New Roman"/>
              </a:rPr>
              <a:t>ENGINEERING AND PRODUCTION STAGES</a:t>
            </a:r>
          </a:p>
        </p:txBody>
      </p:sp>
      <p:sp>
        <p:nvSpPr>
          <p:cNvPr id="3" name="Subtitle 2">
            <a:extLst>
              <a:ext uri="{FF2B5EF4-FFF2-40B4-BE49-F238E27FC236}">
                <a16:creationId xmlns:a16="http://schemas.microsoft.com/office/drawing/2014/main" id="{A1D7D9A5-819D-AEDD-FCCF-2B4D50653785}"/>
              </a:ext>
            </a:extLst>
          </p:cNvPr>
          <p:cNvSpPr>
            <a:spLocks noGrp="1"/>
          </p:cNvSpPr>
          <p:nvPr>
            <p:ph type="subTitle" idx="1"/>
          </p:nvPr>
        </p:nvSpPr>
        <p:spPr>
          <a:xfrm>
            <a:off x="1524000" y="3800821"/>
            <a:ext cx="9144000" cy="1456979"/>
          </a:xfrm>
        </p:spPr>
        <p:txBody>
          <a:bodyPr vert="horz" lIns="91440" tIns="45720" rIns="91440" bIns="45720" rtlCol="0" anchor="t">
            <a:normAutofit/>
          </a:bodyPr>
          <a:lstStyle/>
          <a:p>
            <a:r>
              <a:rPr lang="en-US" dirty="0">
                <a:latin typeface="Times New Roman"/>
                <a:cs typeface="Times New Roman"/>
              </a:rPr>
              <a:t>By</a:t>
            </a:r>
          </a:p>
          <a:p>
            <a:r>
              <a:rPr lang="en-US" dirty="0">
                <a:latin typeface="Times New Roman"/>
                <a:cs typeface="Times New Roman"/>
              </a:rPr>
              <a:t>K. Mounika</a:t>
            </a:r>
          </a:p>
          <a:p>
            <a:r>
              <a:rPr lang="en-US" dirty="0">
                <a:latin typeface="Times New Roman"/>
                <a:cs typeface="Times New Roman"/>
              </a:rPr>
              <a:t>24011D2519</a:t>
            </a:r>
          </a:p>
        </p:txBody>
      </p:sp>
    </p:spTree>
    <p:extLst>
      <p:ext uri="{BB962C8B-B14F-4D97-AF65-F5344CB8AC3E}">
        <p14:creationId xmlns:p14="http://schemas.microsoft.com/office/powerpoint/2010/main" val="907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8A6B-0F0A-0264-7DBA-9FF71AF85291}"/>
              </a:ext>
            </a:extLst>
          </p:cNvPr>
          <p:cNvSpPr>
            <a:spLocks noGrp="1"/>
          </p:cNvSpPr>
          <p:nvPr>
            <p:ph type="title"/>
          </p:nvPr>
        </p:nvSpPr>
        <p:spPr>
          <a:xfrm>
            <a:off x="839788" y="729169"/>
            <a:ext cx="4513423" cy="1129449"/>
          </a:xfrm>
        </p:spPr>
        <p:txBody>
          <a:bodyPr>
            <a:normAutofit/>
          </a:bodyPr>
          <a:lstStyle/>
          <a:p>
            <a:r>
              <a:rPr lang="en-US" sz="3600" b="1" dirty="0">
                <a:latin typeface="Times New Roman"/>
                <a:cs typeface="Times New Roman"/>
              </a:rPr>
              <a:t>Life Cycle Phases:</a:t>
            </a:r>
          </a:p>
        </p:txBody>
      </p:sp>
      <p:pic>
        <p:nvPicPr>
          <p:cNvPr id="5" name="Picture Placeholder 4" descr="A diagram of a life cycle&#10;&#10;Description automatically generated">
            <a:extLst>
              <a:ext uri="{FF2B5EF4-FFF2-40B4-BE49-F238E27FC236}">
                <a16:creationId xmlns:a16="http://schemas.microsoft.com/office/drawing/2014/main" id="{E99CD424-2203-E44A-1F14-4119C1F0B2E1}"/>
              </a:ext>
            </a:extLst>
          </p:cNvPr>
          <p:cNvPicPr>
            <a:picLocks noGrp="1" noChangeAspect="1"/>
          </p:cNvPicPr>
          <p:nvPr>
            <p:ph type="pic" idx="1"/>
          </p:nvPr>
        </p:nvPicPr>
        <p:blipFill>
          <a:blip r:embed="rId2"/>
          <a:srcRect l="10164" r="10164"/>
          <a:stretch/>
        </p:blipFill>
        <p:spPr>
          <a:xfrm>
            <a:off x="5649913" y="1711837"/>
            <a:ext cx="5471224" cy="3825174"/>
          </a:xfrm>
        </p:spPr>
      </p:pic>
      <p:sp>
        <p:nvSpPr>
          <p:cNvPr id="3" name="Content Placeholder 2">
            <a:extLst>
              <a:ext uri="{FF2B5EF4-FFF2-40B4-BE49-F238E27FC236}">
                <a16:creationId xmlns:a16="http://schemas.microsoft.com/office/drawing/2014/main" id="{9FC6025A-4A03-9E55-E589-5DB4A95EDC30}"/>
              </a:ext>
            </a:extLst>
          </p:cNvPr>
          <p:cNvSpPr>
            <a:spLocks noGrp="1"/>
          </p:cNvSpPr>
          <p:nvPr>
            <p:ph type="body" sz="half" idx="2"/>
          </p:nvPr>
        </p:nvSpPr>
        <p:spPr/>
        <p:txBody>
          <a:bodyPr vert="horz" lIns="91440" tIns="45720" rIns="91440" bIns="45720" rtlCol="0" anchor="t">
            <a:noAutofit/>
          </a:bodyPr>
          <a:lstStyle/>
          <a:p>
            <a:pPr marL="0" indent="0">
              <a:buNone/>
            </a:pPr>
            <a:r>
              <a:rPr lang="en-US" sz="2800" dirty="0">
                <a:solidFill>
                  <a:srgbClr val="273239"/>
                </a:solidFill>
                <a:latin typeface="Times New Roman"/>
                <a:cs typeface="Times New Roman"/>
              </a:rPr>
              <a:t>Lifecycle phases consist of various separated modules with defined functionalities.</a:t>
            </a:r>
            <a:endParaRPr lang="en-US" sz="2800" dirty="0"/>
          </a:p>
          <a:p>
            <a:pPr marL="0" indent="0">
              <a:buNone/>
            </a:pPr>
            <a:r>
              <a:rPr lang="en-US" sz="2800" dirty="0">
                <a:solidFill>
                  <a:srgbClr val="273239"/>
                </a:solidFill>
                <a:latin typeface="Times New Roman"/>
                <a:cs typeface="Times New Roman"/>
              </a:rPr>
              <a:t>Lifecycle phases are mainly divided into two broad categories:</a:t>
            </a:r>
          </a:p>
          <a:p>
            <a:pPr marL="457200" indent="-457200">
              <a:buChar char="•"/>
            </a:pPr>
            <a:r>
              <a:rPr lang="en-US" sz="2800" b="1" dirty="0">
                <a:solidFill>
                  <a:srgbClr val="273239"/>
                </a:solidFill>
                <a:latin typeface="Times New Roman"/>
                <a:cs typeface="Times New Roman"/>
              </a:rPr>
              <a:t>Engineering Phase</a:t>
            </a:r>
            <a:endParaRPr lang="en-US" sz="2800">
              <a:latin typeface="Times New Roman"/>
              <a:cs typeface="Times New Roman"/>
            </a:endParaRPr>
          </a:p>
          <a:p>
            <a:pPr marL="457200" indent="-457200">
              <a:buChar char="•"/>
            </a:pPr>
            <a:r>
              <a:rPr lang="en-US" sz="2800" b="1" dirty="0">
                <a:solidFill>
                  <a:srgbClr val="273239"/>
                </a:solidFill>
                <a:latin typeface="Times New Roman"/>
                <a:cs typeface="Times New Roman"/>
              </a:rPr>
              <a:t>Production Phase</a:t>
            </a:r>
            <a:endParaRPr lang="en-US" sz="2800">
              <a:latin typeface="Times New Roman"/>
              <a:cs typeface="Times New Roman"/>
            </a:endParaRPr>
          </a:p>
          <a:p>
            <a:endParaRPr lang="en-US" sz="2800" dirty="0">
              <a:solidFill>
                <a:srgbClr val="273239"/>
              </a:solidFill>
              <a:latin typeface="Times New Roman"/>
              <a:cs typeface="Times New Roman"/>
            </a:endParaRPr>
          </a:p>
        </p:txBody>
      </p:sp>
    </p:spTree>
    <p:extLst>
      <p:ext uri="{BB962C8B-B14F-4D97-AF65-F5344CB8AC3E}">
        <p14:creationId xmlns:p14="http://schemas.microsoft.com/office/powerpoint/2010/main" val="960715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5080-CA50-0D96-FF8E-6A6702810252}"/>
              </a:ext>
            </a:extLst>
          </p:cNvPr>
          <p:cNvSpPr>
            <a:spLocks noGrp="1"/>
          </p:cNvSpPr>
          <p:nvPr>
            <p:ph type="title"/>
          </p:nvPr>
        </p:nvSpPr>
        <p:spPr>
          <a:xfrm>
            <a:off x="839788" y="446156"/>
            <a:ext cx="4340845" cy="1048027"/>
          </a:xfrm>
        </p:spPr>
        <p:txBody>
          <a:bodyPr/>
          <a:lstStyle/>
          <a:p>
            <a:r>
              <a:rPr lang="en-US" sz="3600" b="1" dirty="0">
                <a:solidFill>
                  <a:srgbClr val="273239"/>
                </a:solidFill>
                <a:latin typeface="Times New Roman"/>
                <a:cs typeface="Times New Roman"/>
              </a:rPr>
              <a:t>Engineering Phase:</a:t>
            </a:r>
            <a:r>
              <a:rPr lang="en-US" sz="3600" dirty="0">
                <a:solidFill>
                  <a:srgbClr val="273239"/>
                </a:solidFill>
                <a:latin typeface="Times New Roman"/>
                <a:cs typeface="Times New Roman"/>
              </a:rPr>
              <a:t> </a:t>
            </a:r>
            <a:endParaRPr lang="en-US" sz="3600">
              <a:latin typeface="Times New Roman"/>
              <a:cs typeface="Times New Roman"/>
            </a:endParaRPr>
          </a:p>
        </p:txBody>
      </p:sp>
      <p:pic>
        <p:nvPicPr>
          <p:cNvPr id="5" name="Picture Placeholder 4" descr="Diagram of a diagram of a phase&#10;&#10;Description automatically generated">
            <a:extLst>
              <a:ext uri="{FF2B5EF4-FFF2-40B4-BE49-F238E27FC236}">
                <a16:creationId xmlns:a16="http://schemas.microsoft.com/office/drawing/2014/main" id="{58A93AAA-FD3B-3127-41E6-096DE47901BE}"/>
              </a:ext>
            </a:extLst>
          </p:cNvPr>
          <p:cNvPicPr>
            <a:picLocks noGrp="1" noChangeAspect="1"/>
          </p:cNvPicPr>
          <p:nvPr>
            <p:ph type="pic" idx="1"/>
          </p:nvPr>
        </p:nvPicPr>
        <p:blipFill>
          <a:blip r:embed="rId2"/>
          <a:srcRect l="5898" r="5898"/>
          <a:stretch/>
        </p:blipFill>
        <p:spPr>
          <a:xfrm>
            <a:off x="5711825" y="1500995"/>
            <a:ext cx="5114925" cy="4350179"/>
          </a:xfrm>
        </p:spPr>
      </p:pic>
      <p:sp>
        <p:nvSpPr>
          <p:cNvPr id="4" name="Text Placeholder 3">
            <a:extLst>
              <a:ext uri="{FF2B5EF4-FFF2-40B4-BE49-F238E27FC236}">
                <a16:creationId xmlns:a16="http://schemas.microsoft.com/office/drawing/2014/main" id="{C3048442-17E3-2520-C99A-4A55CDA2B326}"/>
              </a:ext>
            </a:extLst>
          </p:cNvPr>
          <p:cNvSpPr>
            <a:spLocks noGrp="1"/>
          </p:cNvSpPr>
          <p:nvPr>
            <p:ph type="body" sz="half" idx="2"/>
          </p:nvPr>
        </p:nvSpPr>
        <p:spPr>
          <a:xfrm>
            <a:off x="839788" y="1505228"/>
            <a:ext cx="4340846" cy="4363760"/>
          </a:xfrm>
        </p:spPr>
        <p:txBody>
          <a:bodyPr vert="horz" lIns="91440" tIns="45720" rIns="91440" bIns="45720" rtlCol="0" anchor="t">
            <a:noAutofit/>
          </a:bodyPr>
          <a:lstStyle/>
          <a:p>
            <a:r>
              <a:rPr lang="en-US" sz="2800" dirty="0">
                <a:solidFill>
                  <a:srgbClr val="273239"/>
                </a:solidFill>
                <a:latin typeface="Times New Roman"/>
                <a:cs typeface="Times New Roman"/>
              </a:rPr>
              <a:t>The engineering phase involves establishing the goal and defining the overall scope of the project. The engineering phase involves a small team size and it is usually less predicted. The engineering phase is further divided into 2 Phases: </a:t>
            </a:r>
            <a:endParaRPr lang="en-US" sz="2800" dirty="0">
              <a:solidFill>
                <a:srgbClr val="000000"/>
              </a:solidFill>
              <a:latin typeface="Times New Roman"/>
              <a:cs typeface="Times New Roman"/>
            </a:endParaRPr>
          </a:p>
          <a:p>
            <a:pPr marL="457200" indent="-457200">
              <a:buChar char="•"/>
            </a:pPr>
            <a:r>
              <a:rPr lang="en-US" sz="2800" b="1" dirty="0">
                <a:solidFill>
                  <a:srgbClr val="273239"/>
                </a:solidFill>
                <a:latin typeface="Times New Roman"/>
                <a:cs typeface="Times New Roman"/>
              </a:rPr>
              <a:t>Inception </a:t>
            </a:r>
            <a:r>
              <a:rPr lang="en-US" sz="2800" b="1">
                <a:solidFill>
                  <a:srgbClr val="273239"/>
                </a:solidFill>
                <a:latin typeface="Times New Roman"/>
                <a:cs typeface="Times New Roman"/>
              </a:rPr>
              <a:t>Phase</a:t>
            </a:r>
            <a:endParaRPr lang="en-US" sz="2800">
              <a:solidFill>
                <a:srgbClr val="273239"/>
              </a:solidFill>
              <a:latin typeface="Times New Roman"/>
              <a:cs typeface="Times New Roman"/>
            </a:endParaRPr>
          </a:p>
          <a:p>
            <a:pPr marL="457200" indent="-457200">
              <a:buChar char="•"/>
            </a:pPr>
            <a:r>
              <a:rPr lang="en-US" sz="2800" b="1" dirty="0">
                <a:solidFill>
                  <a:srgbClr val="273239"/>
                </a:solidFill>
                <a:latin typeface="Times New Roman"/>
                <a:cs typeface="Times New Roman"/>
              </a:rPr>
              <a:t>Elaboration Phase</a:t>
            </a:r>
            <a:endParaRPr lang="en-US" sz="2800" dirty="0">
              <a:solidFill>
                <a:srgbClr val="273239"/>
              </a:solidFill>
              <a:latin typeface="Times New Roman"/>
              <a:cs typeface="Times New Roman"/>
            </a:endParaRPr>
          </a:p>
        </p:txBody>
      </p:sp>
    </p:spTree>
    <p:extLst>
      <p:ext uri="{BB962C8B-B14F-4D97-AF65-F5344CB8AC3E}">
        <p14:creationId xmlns:p14="http://schemas.microsoft.com/office/powerpoint/2010/main" val="356160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79550-885B-DE54-EF96-8B6558D45346}"/>
              </a:ext>
            </a:extLst>
          </p:cNvPr>
          <p:cNvSpPr>
            <a:spLocks noGrp="1"/>
          </p:cNvSpPr>
          <p:nvPr>
            <p:ph type="title"/>
          </p:nvPr>
        </p:nvSpPr>
        <p:spPr/>
        <p:txBody>
          <a:bodyPr>
            <a:normAutofit/>
          </a:bodyPr>
          <a:lstStyle/>
          <a:p>
            <a:r>
              <a:rPr lang="en-US" sz="3600" b="1" dirty="0">
                <a:solidFill>
                  <a:srgbClr val="273239"/>
                </a:solidFill>
                <a:latin typeface="Times New Roman"/>
                <a:cs typeface="Times New Roman"/>
              </a:rPr>
              <a:t>Inception Phase: </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69AC087A-3205-7D23-F89D-5CB38685000B}"/>
              </a:ext>
            </a:extLst>
          </p:cNvPr>
          <p:cNvSpPr>
            <a:spLocks noGrp="1"/>
          </p:cNvSpPr>
          <p:nvPr>
            <p:ph idx="1"/>
          </p:nvPr>
        </p:nvSpPr>
        <p:spPr>
          <a:xfrm>
            <a:off x="838200" y="1825625"/>
            <a:ext cx="10515600" cy="2606469"/>
          </a:xfrm>
        </p:spPr>
        <p:txBody>
          <a:bodyPr vert="horz" lIns="91440" tIns="45720" rIns="91440" bIns="45720" rtlCol="0" anchor="t">
            <a:normAutofit/>
          </a:bodyPr>
          <a:lstStyle/>
          <a:p>
            <a:pPr marL="0" indent="0">
              <a:buNone/>
            </a:pPr>
            <a:r>
              <a:rPr lang="en-US" dirty="0">
                <a:solidFill>
                  <a:srgbClr val="273239"/>
                </a:solidFill>
                <a:latin typeface="Times New Roman"/>
                <a:cs typeface="Times New Roman"/>
              </a:rPr>
              <a:t>The inception Phase involves establishing goals and gathering the requirements needed for the software development. It involves cost estimation and identifying the risk factors. In the inception phase, we mainly work on the scope of the project and architecture. Feasibility analysis is also an important part of the inception phase.</a:t>
            </a:r>
            <a:endParaRPr lang="en-US" dirty="0">
              <a:latin typeface="Times New Roman"/>
              <a:cs typeface="Times New Roman"/>
            </a:endParaRPr>
          </a:p>
        </p:txBody>
      </p:sp>
    </p:spTree>
    <p:extLst>
      <p:ext uri="{BB962C8B-B14F-4D97-AF65-F5344CB8AC3E}">
        <p14:creationId xmlns:p14="http://schemas.microsoft.com/office/powerpoint/2010/main" val="1436277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94869-3E35-E473-F3BC-9228C9EBC625}"/>
              </a:ext>
            </a:extLst>
          </p:cNvPr>
          <p:cNvSpPr>
            <a:spLocks noGrp="1"/>
          </p:cNvSpPr>
          <p:nvPr>
            <p:ph type="title"/>
          </p:nvPr>
        </p:nvSpPr>
        <p:spPr/>
        <p:txBody>
          <a:bodyPr>
            <a:normAutofit/>
          </a:bodyPr>
          <a:lstStyle/>
          <a:p>
            <a:r>
              <a:rPr lang="en-US" sz="3600" b="1" dirty="0">
                <a:solidFill>
                  <a:srgbClr val="273239"/>
                </a:solidFill>
                <a:latin typeface="Times New Roman"/>
                <a:cs typeface="Times New Roman"/>
              </a:rPr>
              <a:t>Elaboration Phase:</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6EF78581-75C0-0F55-C217-01902E63AD73}"/>
              </a:ext>
            </a:extLst>
          </p:cNvPr>
          <p:cNvSpPr>
            <a:spLocks noGrp="1"/>
          </p:cNvSpPr>
          <p:nvPr>
            <p:ph idx="1"/>
          </p:nvPr>
        </p:nvSpPr>
        <p:spPr>
          <a:xfrm>
            <a:off x="838200" y="1825625"/>
            <a:ext cx="10515600" cy="3602254"/>
          </a:xfrm>
        </p:spPr>
        <p:txBody>
          <a:bodyPr vert="horz" lIns="91440" tIns="45720" rIns="91440" bIns="45720" rtlCol="0" anchor="t">
            <a:normAutofit/>
          </a:bodyPr>
          <a:lstStyle/>
          <a:p>
            <a:pPr marL="0" indent="0">
              <a:buNone/>
            </a:pPr>
            <a:r>
              <a:rPr lang="en-US" dirty="0">
                <a:solidFill>
                  <a:srgbClr val="273239"/>
                </a:solidFill>
                <a:latin typeface="Times New Roman"/>
                <a:cs typeface="Times New Roman"/>
              </a:rPr>
              <a:t>The elaboration phase involves in-depth evaluation and study as well as establishing a strong architecture and infrastructure. In the elaboration phase, we work on the efficiency of our architecture. In this phase, we also analyze use cases and other software diagrams. We reduce the risk to a certain extent and a preliminary user module is prepared in this phase.</a:t>
            </a:r>
            <a:endParaRPr lang="en-US" dirty="0">
              <a:latin typeface="Times New Roman"/>
              <a:cs typeface="Times New Roman"/>
            </a:endParaRPr>
          </a:p>
        </p:txBody>
      </p:sp>
    </p:spTree>
    <p:extLst>
      <p:ext uri="{BB962C8B-B14F-4D97-AF65-F5344CB8AC3E}">
        <p14:creationId xmlns:p14="http://schemas.microsoft.com/office/powerpoint/2010/main" val="312269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1D9E-4B8D-9FA1-5789-A2AE9C08150A}"/>
              </a:ext>
            </a:extLst>
          </p:cNvPr>
          <p:cNvSpPr>
            <a:spLocks noGrp="1"/>
          </p:cNvSpPr>
          <p:nvPr>
            <p:ph type="title"/>
          </p:nvPr>
        </p:nvSpPr>
        <p:spPr>
          <a:xfrm>
            <a:off x="839788" y="457200"/>
            <a:ext cx="3932237" cy="904461"/>
          </a:xfrm>
        </p:spPr>
        <p:txBody>
          <a:bodyPr/>
          <a:lstStyle/>
          <a:p>
            <a:r>
              <a:rPr lang="en-US" sz="3600" b="1" dirty="0">
                <a:solidFill>
                  <a:srgbClr val="273239"/>
                </a:solidFill>
                <a:latin typeface="Times New Roman"/>
                <a:cs typeface="Times New Roman"/>
              </a:rPr>
              <a:t>Production Phase:</a:t>
            </a:r>
            <a:r>
              <a:rPr lang="en-US" sz="3600" dirty="0">
                <a:solidFill>
                  <a:srgbClr val="273239"/>
                </a:solidFill>
                <a:latin typeface="Times New Roman"/>
                <a:cs typeface="Times New Roman"/>
              </a:rPr>
              <a:t> </a:t>
            </a:r>
            <a:endParaRPr lang="en-US" sz="3600">
              <a:latin typeface="Times New Roman"/>
              <a:cs typeface="Times New Roman"/>
            </a:endParaRPr>
          </a:p>
        </p:txBody>
      </p:sp>
      <p:pic>
        <p:nvPicPr>
          <p:cNvPr id="5" name="Picture Placeholder 4" descr="Diagram of a diagram of a production phase&#10;&#10;Description automatically generated">
            <a:extLst>
              <a:ext uri="{FF2B5EF4-FFF2-40B4-BE49-F238E27FC236}">
                <a16:creationId xmlns:a16="http://schemas.microsoft.com/office/drawing/2014/main" id="{8E348DD3-3ACD-C0EC-7CC2-F311BB925BAF}"/>
              </a:ext>
            </a:extLst>
          </p:cNvPr>
          <p:cNvPicPr>
            <a:picLocks noGrp="1" noChangeAspect="1"/>
          </p:cNvPicPr>
          <p:nvPr>
            <p:ph type="pic" idx="1"/>
          </p:nvPr>
        </p:nvPicPr>
        <p:blipFill>
          <a:blip r:embed="rId2"/>
          <a:srcRect l="5427" r="5427"/>
          <a:stretch/>
        </p:blipFill>
        <p:spPr>
          <a:xfrm>
            <a:off x="6363390" y="1701315"/>
            <a:ext cx="5258490" cy="3523147"/>
          </a:xfrm>
        </p:spPr>
      </p:pic>
      <p:sp>
        <p:nvSpPr>
          <p:cNvPr id="3" name="Content Placeholder 2">
            <a:extLst>
              <a:ext uri="{FF2B5EF4-FFF2-40B4-BE49-F238E27FC236}">
                <a16:creationId xmlns:a16="http://schemas.microsoft.com/office/drawing/2014/main" id="{11EEE66B-1BCA-4AEA-B49D-7B5AB1C50E58}"/>
              </a:ext>
            </a:extLst>
          </p:cNvPr>
          <p:cNvSpPr>
            <a:spLocks noGrp="1"/>
          </p:cNvSpPr>
          <p:nvPr>
            <p:ph type="body" sz="half" idx="2"/>
          </p:nvPr>
        </p:nvSpPr>
        <p:spPr>
          <a:xfrm>
            <a:off x="839788" y="1361663"/>
            <a:ext cx="5257453" cy="5070542"/>
          </a:xfrm>
        </p:spPr>
        <p:txBody>
          <a:bodyPr vert="horz" lIns="91440" tIns="45720" rIns="91440" bIns="45720" rtlCol="0" anchor="t">
            <a:noAutofit/>
          </a:bodyPr>
          <a:lstStyle/>
          <a:p>
            <a:r>
              <a:rPr lang="en-US" sz="2800" dirty="0">
                <a:solidFill>
                  <a:srgbClr val="273239"/>
                </a:solidFill>
                <a:latin typeface="Times New Roman"/>
                <a:cs typeface="Times New Roman"/>
              </a:rPr>
              <a:t>In the Production phase, we mainly focus on the Implementation of the Project and optimization including the reduced cost and risk factors of our project. It also involves various testing for efficient deployment of the project. It involves a large team size and most of the time it is predictable. It is broadly divided into 2 Phases:</a:t>
            </a:r>
            <a:endParaRPr lang="en-US" dirty="0">
              <a:solidFill>
                <a:srgbClr val="000000"/>
              </a:solidFill>
              <a:latin typeface="Aptos" panose="020B0004020202020204"/>
              <a:cs typeface="Times New Roman"/>
            </a:endParaRPr>
          </a:p>
          <a:p>
            <a:pPr marL="457200" indent="-457200">
              <a:buChar char="•"/>
            </a:pPr>
            <a:r>
              <a:rPr lang="en-US" sz="2800" b="1" dirty="0">
                <a:solidFill>
                  <a:srgbClr val="273239"/>
                </a:solidFill>
                <a:latin typeface="Times New Roman"/>
                <a:cs typeface="Times New Roman"/>
              </a:rPr>
              <a:t>Construction Phase</a:t>
            </a:r>
            <a:endParaRPr lang="en-US" dirty="0">
              <a:solidFill>
                <a:srgbClr val="000000"/>
              </a:solidFill>
              <a:latin typeface="Aptos" panose="020B0004020202020204"/>
              <a:cs typeface="Times New Roman"/>
            </a:endParaRPr>
          </a:p>
          <a:p>
            <a:pPr marL="457200" indent="-457200">
              <a:buChar char="•"/>
            </a:pPr>
            <a:r>
              <a:rPr lang="en-US" sz="2800" b="1" dirty="0">
                <a:solidFill>
                  <a:srgbClr val="273239"/>
                </a:solidFill>
                <a:latin typeface="Times New Roman"/>
                <a:cs typeface="Times New Roman"/>
              </a:rPr>
              <a:t>Transition Phase</a:t>
            </a:r>
            <a:endParaRPr lang="en-US" dirty="0"/>
          </a:p>
        </p:txBody>
      </p:sp>
    </p:spTree>
    <p:extLst>
      <p:ext uri="{BB962C8B-B14F-4D97-AF65-F5344CB8AC3E}">
        <p14:creationId xmlns:p14="http://schemas.microsoft.com/office/powerpoint/2010/main" val="200736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8553-EF78-14F6-8D53-EFFEF3B7DF31}"/>
              </a:ext>
            </a:extLst>
          </p:cNvPr>
          <p:cNvSpPr>
            <a:spLocks noGrp="1"/>
          </p:cNvSpPr>
          <p:nvPr>
            <p:ph type="title"/>
          </p:nvPr>
        </p:nvSpPr>
        <p:spPr/>
        <p:txBody>
          <a:bodyPr>
            <a:normAutofit/>
          </a:bodyPr>
          <a:lstStyle/>
          <a:p>
            <a:r>
              <a:rPr lang="en-US" sz="3600" b="1" dirty="0">
                <a:solidFill>
                  <a:srgbClr val="273239"/>
                </a:solidFill>
                <a:latin typeface="Times New Roman"/>
                <a:cs typeface="Times New Roman"/>
              </a:rPr>
              <a:t>Construction Phase: </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360A00F2-F666-FAE7-0B5A-7975E4133C36}"/>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73239"/>
                </a:solidFill>
                <a:latin typeface="Times New Roman"/>
                <a:cs typeface="Times New Roman"/>
              </a:rPr>
              <a:t>In the construction phase, we perform the implementation of our software. In this phase, we minimize the risk and eliminate it. All the features and components are integrated into an application. In this phase, we perform strict testing, and process optimization is done. We minimize the development cost and work to improve its efficiency. The construction phase mainly focuses on the implementation and testing of our software.</a:t>
            </a:r>
            <a:endParaRPr lang="en-US" dirty="0">
              <a:latin typeface="Times New Roman"/>
              <a:cs typeface="Times New Roman"/>
            </a:endParaRPr>
          </a:p>
        </p:txBody>
      </p:sp>
    </p:spTree>
    <p:extLst>
      <p:ext uri="{BB962C8B-B14F-4D97-AF65-F5344CB8AC3E}">
        <p14:creationId xmlns:p14="http://schemas.microsoft.com/office/powerpoint/2010/main" val="144387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948F-46CC-4D2F-1F14-87AA0147AB1F}"/>
              </a:ext>
            </a:extLst>
          </p:cNvPr>
          <p:cNvSpPr>
            <a:spLocks noGrp="1"/>
          </p:cNvSpPr>
          <p:nvPr>
            <p:ph type="title"/>
          </p:nvPr>
        </p:nvSpPr>
        <p:spPr/>
        <p:txBody>
          <a:bodyPr>
            <a:normAutofit/>
          </a:bodyPr>
          <a:lstStyle/>
          <a:p>
            <a:r>
              <a:rPr lang="en-US" sz="3600" b="1" dirty="0">
                <a:solidFill>
                  <a:srgbClr val="273239"/>
                </a:solidFill>
                <a:latin typeface="Times New Roman"/>
                <a:cs typeface="Times New Roman"/>
              </a:rPr>
              <a:t>Transition Phase:</a:t>
            </a:r>
            <a:endParaRPr lang="en-US" sz="3600" dirty="0">
              <a:latin typeface="Times New Roman"/>
              <a:cs typeface="Times New Roman"/>
            </a:endParaRPr>
          </a:p>
        </p:txBody>
      </p:sp>
      <p:sp>
        <p:nvSpPr>
          <p:cNvPr id="3" name="Content Placeholder 2">
            <a:extLst>
              <a:ext uri="{FF2B5EF4-FFF2-40B4-BE49-F238E27FC236}">
                <a16:creationId xmlns:a16="http://schemas.microsoft.com/office/drawing/2014/main" id="{DFFC2D26-DEC1-BF4A-47B0-42D5A9AEBBAF}"/>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273239"/>
                </a:solidFill>
                <a:latin typeface="Times New Roman"/>
                <a:cs typeface="Times New Roman"/>
              </a:rPr>
              <a:t>In the Transition phase, we perform strict testing mainly beta testing and deployment of software or project. After receiving the feedback from the user, we performed some changes in our software to make it more efficient. In this phase, the developer works on a project with a user’s view to make the software more supportable and user-friendly.</a:t>
            </a:r>
            <a:endParaRPr lang="en-US" dirty="0">
              <a:latin typeface="Times New Roman"/>
              <a:cs typeface="Times New Roman"/>
            </a:endParaRPr>
          </a:p>
        </p:txBody>
      </p:sp>
    </p:spTree>
    <p:extLst>
      <p:ext uri="{BB962C8B-B14F-4D97-AF65-F5344CB8AC3E}">
        <p14:creationId xmlns:p14="http://schemas.microsoft.com/office/powerpoint/2010/main" val="4016311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SOFTWARE PROJECT MANAGEMENT</vt:lpstr>
      <vt:lpstr>ENGINEERING AND PRODUCTION STAGES</vt:lpstr>
      <vt:lpstr>Life Cycle Phases:</vt:lpstr>
      <vt:lpstr>Engineering Phase: </vt:lpstr>
      <vt:lpstr>Inception Phase: </vt:lpstr>
      <vt:lpstr>Elaboration Phase:</vt:lpstr>
      <vt:lpstr>Production Phase: </vt:lpstr>
      <vt:lpstr>Construction Phase: </vt:lpstr>
      <vt:lpstr>Transition Phase:</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175</cp:revision>
  <dcterms:created xsi:type="dcterms:W3CDTF">2024-11-28T16:35:31Z</dcterms:created>
  <dcterms:modified xsi:type="dcterms:W3CDTF">2025-07-22T13:28:53Z</dcterms:modified>
</cp:coreProperties>
</file>