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14"/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4A7DC-8539-775F-A6CE-FC5050700A43}" v="286" dt="2024-12-16T14:38:19.911"/>
    <p1510:client id="{588FD892-943A-A9A6-9D10-AACACCDEC43F}" v="822" dt="2024-12-15T17:18:41.269"/>
    <p1510:client id="{630F70DC-EF1E-CC4B-4CF8-99C8B0C60361}" v="434" dt="2024-12-16T15:48:48.320"/>
    <p1510:client id="{A1E9150E-3E4E-3151-7915-3E47CF751531}" v="1" dt="2024-12-15T15:41:2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EC9A0-B100-4CA4-9CAC-2B7358F5E6CD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1103A1-06F1-435A-82C3-EE52D1DA89AB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Collect vast amounts of data (training data) Transform data into tokens (parts of words).</a:t>
          </a:r>
        </a:p>
      </dgm:t>
    </dgm:pt>
    <dgm:pt modelId="{81A5552D-08D3-4C38-9144-1FCFCFBAAA01}" type="parTrans" cxnId="{C44734D4-29C4-440C-90ED-5DA9712CDC41}">
      <dgm:prSet/>
      <dgm:spPr/>
      <dgm:t>
        <a:bodyPr/>
        <a:lstStyle/>
        <a:p>
          <a:endParaRPr lang="en-US"/>
        </a:p>
      </dgm:t>
    </dgm:pt>
    <dgm:pt modelId="{318D517C-BCBF-4A7B-8B3F-3D0A49BDB225}" type="sibTrans" cxnId="{C44734D4-29C4-440C-90ED-5DA9712CDC41}">
      <dgm:prSet/>
      <dgm:spPr/>
      <dgm:t>
        <a:bodyPr/>
        <a:lstStyle/>
        <a:p>
          <a:endParaRPr lang="en-US"/>
        </a:p>
      </dgm:t>
    </dgm:pt>
    <dgm:pt modelId="{52FE3989-5E85-40E4-B5B9-B2ECD891DBB2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Unsupervised learning:</a:t>
          </a:r>
          <a:r>
            <a:rPr lang="en-US" dirty="0">
              <a:latin typeface="Times New Roman"/>
              <a:cs typeface="Times New Roman"/>
            </a:rPr>
            <a:t> training the model (weeks to months). It creates a huge mathematical representation of human language.</a:t>
          </a:r>
        </a:p>
      </dgm:t>
    </dgm:pt>
    <dgm:pt modelId="{FE99C7ED-6EBF-499B-B3D6-79102FDCF5C7}" type="parTrans" cxnId="{9FEE6FD9-23AF-4E9E-9759-C0F9C971A057}">
      <dgm:prSet/>
      <dgm:spPr/>
      <dgm:t>
        <a:bodyPr/>
        <a:lstStyle/>
        <a:p>
          <a:endParaRPr lang="en-US"/>
        </a:p>
      </dgm:t>
    </dgm:pt>
    <dgm:pt modelId="{E12565D6-7275-4675-B26F-60380936B947}" type="sibTrans" cxnId="{9FEE6FD9-23AF-4E9E-9759-C0F9C971A057}">
      <dgm:prSet/>
      <dgm:spPr/>
      <dgm:t>
        <a:bodyPr/>
        <a:lstStyle/>
        <a:p>
          <a:endParaRPr lang="en-US"/>
        </a:p>
      </dgm:t>
    </dgm:pt>
    <dgm:pt modelId="{B1D149C7-1408-4175-BAFB-E8957081B041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Fine-tuning:</a:t>
          </a:r>
          <a:r>
            <a:rPr lang="en-US" dirty="0">
              <a:latin typeface="Times New Roman"/>
              <a:cs typeface="Times New Roman"/>
            </a:rPr>
            <a:t> Expose it to new tasks and give it more guidelines. </a:t>
          </a:r>
        </a:p>
      </dgm:t>
    </dgm:pt>
    <dgm:pt modelId="{CCFC500E-CC99-4008-BA6E-E4494A28BD04}" type="parTrans" cxnId="{10E9BE90-8764-4E82-A0EB-64BA7FDB783F}">
      <dgm:prSet/>
      <dgm:spPr/>
      <dgm:t>
        <a:bodyPr/>
        <a:lstStyle/>
        <a:p>
          <a:endParaRPr lang="en-US"/>
        </a:p>
      </dgm:t>
    </dgm:pt>
    <dgm:pt modelId="{AFA7B002-500C-4610-95C4-46E0AE10DCDC}" type="sibTrans" cxnId="{10E9BE90-8764-4E82-A0EB-64BA7FDB783F}">
      <dgm:prSet/>
      <dgm:spPr/>
      <dgm:t>
        <a:bodyPr/>
        <a:lstStyle/>
        <a:p>
          <a:endParaRPr lang="en-US"/>
        </a:p>
      </dgm:t>
    </dgm:pt>
    <dgm:pt modelId="{2E3BD618-130C-45EE-9747-5A0F313FA556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Reinforcement learning with human feedback (RLHF):</a:t>
          </a:r>
          <a:r>
            <a:rPr lang="en-US" dirty="0">
              <a:latin typeface="Times New Roman"/>
              <a:cs typeface="Times New Roman"/>
            </a:rPr>
            <a:t> Use human reviewers to rate responses to improve quality. The model learns from those ratings. </a:t>
          </a:r>
        </a:p>
      </dgm:t>
    </dgm:pt>
    <dgm:pt modelId="{29E3B872-FE1B-4253-B0F2-0C04C054821D}" type="parTrans" cxnId="{6382007C-A97E-486E-84A5-1DA7B3A87547}">
      <dgm:prSet/>
      <dgm:spPr/>
      <dgm:t>
        <a:bodyPr/>
        <a:lstStyle/>
        <a:p>
          <a:endParaRPr lang="en-US"/>
        </a:p>
      </dgm:t>
    </dgm:pt>
    <dgm:pt modelId="{E71C2339-812D-4935-9B64-C643A7DE754D}" type="sibTrans" cxnId="{6382007C-A97E-486E-84A5-1DA7B3A87547}">
      <dgm:prSet/>
      <dgm:spPr/>
      <dgm:t>
        <a:bodyPr/>
        <a:lstStyle/>
        <a:p>
          <a:endParaRPr lang="en-US"/>
        </a:p>
      </dgm:t>
    </dgm:pt>
    <dgm:pt modelId="{5420A237-82C6-47BC-B178-10D6F2A3924D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Deploy to the public: </a:t>
          </a:r>
          <a:r>
            <a:rPr lang="en-US" dirty="0">
              <a:latin typeface="Times New Roman"/>
              <a:cs typeface="Times New Roman"/>
            </a:rPr>
            <a:t>Learn from more people using it so it can be improved. </a:t>
          </a:r>
        </a:p>
      </dgm:t>
    </dgm:pt>
    <dgm:pt modelId="{68D35767-5A74-413D-B019-2EBE38549B52}" type="parTrans" cxnId="{904D8880-1BD8-4113-80D0-2F08CE303D40}">
      <dgm:prSet/>
      <dgm:spPr/>
      <dgm:t>
        <a:bodyPr/>
        <a:lstStyle/>
        <a:p>
          <a:endParaRPr lang="en-US"/>
        </a:p>
      </dgm:t>
    </dgm:pt>
    <dgm:pt modelId="{9359CAD3-3790-4141-8A43-C996EE918EBA}" type="sibTrans" cxnId="{904D8880-1BD8-4113-80D0-2F08CE303D40}">
      <dgm:prSet/>
      <dgm:spPr/>
      <dgm:t>
        <a:bodyPr/>
        <a:lstStyle/>
        <a:p>
          <a:endParaRPr lang="en-US"/>
        </a:p>
      </dgm:t>
    </dgm:pt>
    <dgm:pt modelId="{42584F74-BAB0-4A86-98BE-F25D9E103418}" type="pres">
      <dgm:prSet presAssocID="{7B8EC9A0-B100-4CA4-9CAC-2B7358F5E6CD}" presName="outerComposite" presStyleCnt="0">
        <dgm:presLayoutVars>
          <dgm:chMax val="5"/>
          <dgm:dir/>
          <dgm:resizeHandles val="exact"/>
        </dgm:presLayoutVars>
      </dgm:prSet>
      <dgm:spPr/>
    </dgm:pt>
    <dgm:pt modelId="{3AC873F8-E96F-4B73-B61A-AE03D19CFC3A}" type="pres">
      <dgm:prSet presAssocID="{7B8EC9A0-B100-4CA4-9CAC-2B7358F5E6CD}" presName="dummyMaxCanvas" presStyleCnt="0">
        <dgm:presLayoutVars/>
      </dgm:prSet>
      <dgm:spPr/>
    </dgm:pt>
    <dgm:pt modelId="{297CA769-5E38-4BD2-8B79-C7B3F6FB6277}" type="pres">
      <dgm:prSet presAssocID="{7B8EC9A0-B100-4CA4-9CAC-2B7358F5E6CD}" presName="FiveNodes_1" presStyleLbl="node1" presStyleIdx="0" presStyleCnt="5">
        <dgm:presLayoutVars>
          <dgm:bulletEnabled val="1"/>
        </dgm:presLayoutVars>
      </dgm:prSet>
      <dgm:spPr/>
    </dgm:pt>
    <dgm:pt modelId="{8AD42564-8633-40AD-B1E7-EF61ED85387F}" type="pres">
      <dgm:prSet presAssocID="{7B8EC9A0-B100-4CA4-9CAC-2B7358F5E6CD}" presName="FiveNodes_2" presStyleLbl="node1" presStyleIdx="1" presStyleCnt="5">
        <dgm:presLayoutVars>
          <dgm:bulletEnabled val="1"/>
        </dgm:presLayoutVars>
      </dgm:prSet>
      <dgm:spPr/>
    </dgm:pt>
    <dgm:pt modelId="{31D50601-C906-4B75-B48C-F9C00FDE88E8}" type="pres">
      <dgm:prSet presAssocID="{7B8EC9A0-B100-4CA4-9CAC-2B7358F5E6CD}" presName="FiveNodes_3" presStyleLbl="node1" presStyleIdx="2" presStyleCnt="5">
        <dgm:presLayoutVars>
          <dgm:bulletEnabled val="1"/>
        </dgm:presLayoutVars>
      </dgm:prSet>
      <dgm:spPr/>
    </dgm:pt>
    <dgm:pt modelId="{6D3ECBBC-EA81-4871-A108-6F4D2FD10324}" type="pres">
      <dgm:prSet presAssocID="{7B8EC9A0-B100-4CA4-9CAC-2B7358F5E6CD}" presName="FiveNodes_4" presStyleLbl="node1" presStyleIdx="3" presStyleCnt="5">
        <dgm:presLayoutVars>
          <dgm:bulletEnabled val="1"/>
        </dgm:presLayoutVars>
      </dgm:prSet>
      <dgm:spPr/>
    </dgm:pt>
    <dgm:pt modelId="{720D7EF3-9E1A-4E3B-A405-F32D1E23172E}" type="pres">
      <dgm:prSet presAssocID="{7B8EC9A0-B100-4CA4-9CAC-2B7358F5E6CD}" presName="FiveNodes_5" presStyleLbl="node1" presStyleIdx="4" presStyleCnt="5">
        <dgm:presLayoutVars>
          <dgm:bulletEnabled val="1"/>
        </dgm:presLayoutVars>
      </dgm:prSet>
      <dgm:spPr/>
    </dgm:pt>
    <dgm:pt modelId="{DBC5D61F-5E2F-46CC-8DA4-1BBDFC695CDD}" type="pres">
      <dgm:prSet presAssocID="{7B8EC9A0-B100-4CA4-9CAC-2B7358F5E6CD}" presName="FiveConn_1-2" presStyleLbl="fgAccFollowNode1" presStyleIdx="0" presStyleCnt="4">
        <dgm:presLayoutVars>
          <dgm:bulletEnabled val="1"/>
        </dgm:presLayoutVars>
      </dgm:prSet>
      <dgm:spPr/>
    </dgm:pt>
    <dgm:pt modelId="{12C18BD4-6736-429E-8F93-F7FFE848C055}" type="pres">
      <dgm:prSet presAssocID="{7B8EC9A0-B100-4CA4-9CAC-2B7358F5E6CD}" presName="FiveConn_2-3" presStyleLbl="fgAccFollowNode1" presStyleIdx="1" presStyleCnt="4">
        <dgm:presLayoutVars>
          <dgm:bulletEnabled val="1"/>
        </dgm:presLayoutVars>
      </dgm:prSet>
      <dgm:spPr/>
    </dgm:pt>
    <dgm:pt modelId="{537535D8-5D0D-40E1-AD94-AE024DECDC04}" type="pres">
      <dgm:prSet presAssocID="{7B8EC9A0-B100-4CA4-9CAC-2B7358F5E6CD}" presName="FiveConn_3-4" presStyleLbl="fgAccFollowNode1" presStyleIdx="2" presStyleCnt="4">
        <dgm:presLayoutVars>
          <dgm:bulletEnabled val="1"/>
        </dgm:presLayoutVars>
      </dgm:prSet>
      <dgm:spPr/>
    </dgm:pt>
    <dgm:pt modelId="{BC5D8FEC-2153-4043-98DB-C9BEAA96AEC4}" type="pres">
      <dgm:prSet presAssocID="{7B8EC9A0-B100-4CA4-9CAC-2B7358F5E6CD}" presName="FiveConn_4-5" presStyleLbl="fgAccFollowNode1" presStyleIdx="3" presStyleCnt="4">
        <dgm:presLayoutVars>
          <dgm:bulletEnabled val="1"/>
        </dgm:presLayoutVars>
      </dgm:prSet>
      <dgm:spPr/>
    </dgm:pt>
    <dgm:pt modelId="{BFC54E9E-861B-4596-A63F-5ECAC6C39D17}" type="pres">
      <dgm:prSet presAssocID="{7B8EC9A0-B100-4CA4-9CAC-2B7358F5E6CD}" presName="FiveNodes_1_text" presStyleLbl="node1" presStyleIdx="4" presStyleCnt="5">
        <dgm:presLayoutVars>
          <dgm:bulletEnabled val="1"/>
        </dgm:presLayoutVars>
      </dgm:prSet>
      <dgm:spPr/>
    </dgm:pt>
    <dgm:pt modelId="{2203EF97-45B6-4264-AD22-A2B57199A631}" type="pres">
      <dgm:prSet presAssocID="{7B8EC9A0-B100-4CA4-9CAC-2B7358F5E6CD}" presName="FiveNodes_2_text" presStyleLbl="node1" presStyleIdx="4" presStyleCnt="5">
        <dgm:presLayoutVars>
          <dgm:bulletEnabled val="1"/>
        </dgm:presLayoutVars>
      </dgm:prSet>
      <dgm:spPr/>
    </dgm:pt>
    <dgm:pt modelId="{AD69558D-9FF7-4AE0-8DF8-5D02DB03D05C}" type="pres">
      <dgm:prSet presAssocID="{7B8EC9A0-B100-4CA4-9CAC-2B7358F5E6CD}" presName="FiveNodes_3_text" presStyleLbl="node1" presStyleIdx="4" presStyleCnt="5">
        <dgm:presLayoutVars>
          <dgm:bulletEnabled val="1"/>
        </dgm:presLayoutVars>
      </dgm:prSet>
      <dgm:spPr/>
    </dgm:pt>
    <dgm:pt modelId="{EF3630EC-FF65-4781-8316-C31992DBD870}" type="pres">
      <dgm:prSet presAssocID="{7B8EC9A0-B100-4CA4-9CAC-2B7358F5E6CD}" presName="FiveNodes_4_text" presStyleLbl="node1" presStyleIdx="4" presStyleCnt="5">
        <dgm:presLayoutVars>
          <dgm:bulletEnabled val="1"/>
        </dgm:presLayoutVars>
      </dgm:prSet>
      <dgm:spPr/>
    </dgm:pt>
    <dgm:pt modelId="{4111E4C9-CEF1-441A-B6A4-487CF96A6298}" type="pres">
      <dgm:prSet presAssocID="{7B8EC9A0-B100-4CA4-9CAC-2B7358F5E6C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4D90115-A049-46A8-9251-9C3BCA2A836B}" type="presOf" srcId="{E71C2339-812D-4935-9B64-C643A7DE754D}" destId="{BC5D8FEC-2153-4043-98DB-C9BEAA96AEC4}" srcOrd="0" destOrd="0" presId="urn:microsoft.com/office/officeart/2005/8/layout/vProcess5"/>
    <dgm:cxn modelId="{9394C826-7E0E-4AAD-A151-BA06750B1B30}" type="presOf" srcId="{52FE3989-5E85-40E4-B5B9-B2ECD891DBB2}" destId="{8AD42564-8633-40AD-B1E7-EF61ED85387F}" srcOrd="0" destOrd="0" presId="urn:microsoft.com/office/officeart/2005/8/layout/vProcess5"/>
    <dgm:cxn modelId="{4F9EC02D-9B1D-459F-BA4D-D19C8581E68E}" type="presOf" srcId="{318D517C-BCBF-4A7B-8B3F-3D0A49BDB225}" destId="{DBC5D61F-5E2F-46CC-8DA4-1BBDFC695CDD}" srcOrd="0" destOrd="0" presId="urn:microsoft.com/office/officeart/2005/8/layout/vProcess5"/>
    <dgm:cxn modelId="{CA456542-DF71-4F24-B278-AE8E92C9D7A9}" type="presOf" srcId="{AFA7B002-500C-4610-95C4-46E0AE10DCDC}" destId="{537535D8-5D0D-40E1-AD94-AE024DECDC04}" srcOrd="0" destOrd="0" presId="urn:microsoft.com/office/officeart/2005/8/layout/vProcess5"/>
    <dgm:cxn modelId="{7365814C-7160-4886-A2F6-E6087296A298}" type="presOf" srcId="{E12565D6-7275-4675-B26F-60380936B947}" destId="{12C18BD4-6736-429E-8F93-F7FFE848C055}" srcOrd="0" destOrd="0" presId="urn:microsoft.com/office/officeart/2005/8/layout/vProcess5"/>
    <dgm:cxn modelId="{68FA5A4F-4494-4233-8F94-6A0F73BE4043}" type="presOf" srcId="{2E3BD618-130C-45EE-9747-5A0F313FA556}" destId="{EF3630EC-FF65-4781-8316-C31992DBD870}" srcOrd="1" destOrd="0" presId="urn:microsoft.com/office/officeart/2005/8/layout/vProcess5"/>
    <dgm:cxn modelId="{993EAB6F-EE91-4729-85C6-ABC83EC431CA}" type="presOf" srcId="{5420A237-82C6-47BC-B178-10D6F2A3924D}" destId="{4111E4C9-CEF1-441A-B6A4-487CF96A6298}" srcOrd="1" destOrd="0" presId="urn:microsoft.com/office/officeart/2005/8/layout/vProcess5"/>
    <dgm:cxn modelId="{1B951B77-5CD2-4505-8246-7875FCC0AECB}" type="presOf" srcId="{B1D149C7-1408-4175-BAFB-E8957081B041}" destId="{AD69558D-9FF7-4AE0-8DF8-5D02DB03D05C}" srcOrd="1" destOrd="0" presId="urn:microsoft.com/office/officeart/2005/8/layout/vProcess5"/>
    <dgm:cxn modelId="{D03BB178-17C5-4175-AC04-74D226D63AE5}" type="presOf" srcId="{7B8EC9A0-B100-4CA4-9CAC-2B7358F5E6CD}" destId="{42584F74-BAB0-4A86-98BE-F25D9E103418}" srcOrd="0" destOrd="0" presId="urn:microsoft.com/office/officeart/2005/8/layout/vProcess5"/>
    <dgm:cxn modelId="{6382007C-A97E-486E-84A5-1DA7B3A87547}" srcId="{7B8EC9A0-B100-4CA4-9CAC-2B7358F5E6CD}" destId="{2E3BD618-130C-45EE-9747-5A0F313FA556}" srcOrd="3" destOrd="0" parTransId="{29E3B872-FE1B-4253-B0F2-0C04C054821D}" sibTransId="{E71C2339-812D-4935-9B64-C643A7DE754D}"/>
    <dgm:cxn modelId="{904D8880-1BD8-4113-80D0-2F08CE303D40}" srcId="{7B8EC9A0-B100-4CA4-9CAC-2B7358F5E6CD}" destId="{5420A237-82C6-47BC-B178-10D6F2A3924D}" srcOrd="4" destOrd="0" parTransId="{68D35767-5A74-413D-B019-2EBE38549B52}" sibTransId="{9359CAD3-3790-4141-8A43-C996EE918EBA}"/>
    <dgm:cxn modelId="{EA985685-0F5F-4517-8A0C-89D86515F0C5}" type="presOf" srcId="{52FE3989-5E85-40E4-B5B9-B2ECD891DBB2}" destId="{2203EF97-45B6-4264-AD22-A2B57199A631}" srcOrd="1" destOrd="0" presId="urn:microsoft.com/office/officeart/2005/8/layout/vProcess5"/>
    <dgm:cxn modelId="{09C88C87-7A66-423B-AC8F-CC7C952641EF}" type="presOf" srcId="{B1D149C7-1408-4175-BAFB-E8957081B041}" destId="{31D50601-C906-4B75-B48C-F9C00FDE88E8}" srcOrd="0" destOrd="0" presId="urn:microsoft.com/office/officeart/2005/8/layout/vProcess5"/>
    <dgm:cxn modelId="{10E9BE90-8764-4E82-A0EB-64BA7FDB783F}" srcId="{7B8EC9A0-B100-4CA4-9CAC-2B7358F5E6CD}" destId="{B1D149C7-1408-4175-BAFB-E8957081B041}" srcOrd="2" destOrd="0" parTransId="{CCFC500E-CC99-4008-BA6E-E4494A28BD04}" sibTransId="{AFA7B002-500C-4610-95C4-46E0AE10DCDC}"/>
    <dgm:cxn modelId="{65D6DBA2-ECFD-4E12-A2D8-B4EB53E299AA}" type="presOf" srcId="{2E3BD618-130C-45EE-9747-5A0F313FA556}" destId="{6D3ECBBC-EA81-4871-A108-6F4D2FD10324}" srcOrd="0" destOrd="0" presId="urn:microsoft.com/office/officeart/2005/8/layout/vProcess5"/>
    <dgm:cxn modelId="{3F0721A4-F882-4E11-BD19-5D8DD31FAE4E}" type="presOf" srcId="{701103A1-06F1-435A-82C3-EE52D1DA89AB}" destId="{297CA769-5E38-4BD2-8B79-C7B3F6FB6277}" srcOrd="0" destOrd="0" presId="urn:microsoft.com/office/officeart/2005/8/layout/vProcess5"/>
    <dgm:cxn modelId="{A5F8FAC5-94A4-4497-A432-97437DD28679}" type="presOf" srcId="{5420A237-82C6-47BC-B178-10D6F2A3924D}" destId="{720D7EF3-9E1A-4E3B-A405-F32D1E23172E}" srcOrd="0" destOrd="0" presId="urn:microsoft.com/office/officeart/2005/8/layout/vProcess5"/>
    <dgm:cxn modelId="{C44734D4-29C4-440C-90ED-5DA9712CDC41}" srcId="{7B8EC9A0-B100-4CA4-9CAC-2B7358F5E6CD}" destId="{701103A1-06F1-435A-82C3-EE52D1DA89AB}" srcOrd="0" destOrd="0" parTransId="{81A5552D-08D3-4C38-9144-1FCFCFBAAA01}" sibTransId="{318D517C-BCBF-4A7B-8B3F-3D0A49BDB225}"/>
    <dgm:cxn modelId="{9FEE6FD9-23AF-4E9E-9759-C0F9C971A057}" srcId="{7B8EC9A0-B100-4CA4-9CAC-2B7358F5E6CD}" destId="{52FE3989-5E85-40E4-B5B9-B2ECD891DBB2}" srcOrd="1" destOrd="0" parTransId="{FE99C7ED-6EBF-499B-B3D6-79102FDCF5C7}" sibTransId="{E12565D6-7275-4675-B26F-60380936B947}"/>
    <dgm:cxn modelId="{D8DBAEE9-C1BC-4A00-BDDD-59D1F8A1D489}" type="presOf" srcId="{701103A1-06F1-435A-82C3-EE52D1DA89AB}" destId="{BFC54E9E-861B-4596-A63F-5ECAC6C39D17}" srcOrd="1" destOrd="0" presId="urn:microsoft.com/office/officeart/2005/8/layout/vProcess5"/>
    <dgm:cxn modelId="{308C2AA8-AD22-46EC-AF1D-9B673EAA3B30}" type="presParOf" srcId="{42584F74-BAB0-4A86-98BE-F25D9E103418}" destId="{3AC873F8-E96F-4B73-B61A-AE03D19CFC3A}" srcOrd="0" destOrd="0" presId="urn:microsoft.com/office/officeart/2005/8/layout/vProcess5"/>
    <dgm:cxn modelId="{1A649C82-66F6-4358-8DC4-B14A9357A493}" type="presParOf" srcId="{42584F74-BAB0-4A86-98BE-F25D9E103418}" destId="{297CA769-5E38-4BD2-8B79-C7B3F6FB6277}" srcOrd="1" destOrd="0" presId="urn:microsoft.com/office/officeart/2005/8/layout/vProcess5"/>
    <dgm:cxn modelId="{86499A30-0DBF-45B4-8F03-8A4AD9679ED9}" type="presParOf" srcId="{42584F74-BAB0-4A86-98BE-F25D9E103418}" destId="{8AD42564-8633-40AD-B1E7-EF61ED85387F}" srcOrd="2" destOrd="0" presId="urn:microsoft.com/office/officeart/2005/8/layout/vProcess5"/>
    <dgm:cxn modelId="{868DA929-64BA-4631-88FD-2A1316BEFE14}" type="presParOf" srcId="{42584F74-BAB0-4A86-98BE-F25D9E103418}" destId="{31D50601-C906-4B75-B48C-F9C00FDE88E8}" srcOrd="3" destOrd="0" presId="urn:microsoft.com/office/officeart/2005/8/layout/vProcess5"/>
    <dgm:cxn modelId="{5E25E77F-1AB9-414B-9A78-4894B19E6C3C}" type="presParOf" srcId="{42584F74-BAB0-4A86-98BE-F25D9E103418}" destId="{6D3ECBBC-EA81-4871-A108-6F4D2FD10324}" srcOrd="4" destOrd="0" presId="urn:microsoft.com/office/officeart/2005/8/layout/vProcess5"/>
    <dgm:cxn modelId="{8E687EA8-13A0-45FB-AB5C-568B2C963390}" type="presParOf" srcId="{42584F74-BAB0-4A86-98BE-F25D9E103418}" destId="{720D7EF3-9E1A-4E3B-A405-F32D1E23172E}" srcOrd="5" destOrd="0" presId="urn:microsoft.com/office/officeart/2005/8/layout/vProcess5"/>
    <dgm:cxn modelId="{27D22133-4088-4258-BE43-12A45E74E8CA}" type="presParOf" srcId="{42584F74-BAB0-4A86-98BE-F25D9E103418}" destId="{DBC5D61F-5E2F-46CC-8DA4-1BBDFC695CDD}" srcOrd="6" destOrd="0" presId="urn:microsoft.com/office/officeart/2005/8/layout/vProcess5"/>
    <dgm:cxn modelId="{AA4207D7-AC9A-4D05-AC18-A848ADB29B71}" type="presParOf" srcId="{42584F74-BAB0-4A86-98BE-F25D9E103418}" destId="{12C18BD4-6736-429E-8F93-F7FFE848C055}" srcOrd="7" destOrd="0" presId="urn:microsoft.com/office/officeart/2005/8/layout/vProcess5"/>
    <dgm:cxn modelId="{DB3B13A4-53F3-4FC1-B831-A1B029C40BEC}" type="presParOf" srcId="{42584F74-BAB0-4A86-98BE-F25D9E103418}" destId="{537535D8-5D0D-40E1-AD94-AE024DECDC04}" srcOrd="8" destOrd="0" presId="urn:microsoft.com/office/officeart/2005/8/layout/vProcess5"/>
    <dgm:cxn modelId="{3E010EE3-FBA9-4CFD-A288-D6837F6BE6AA}" type="presParOf" srcId="{42584F74-BAB0-4A86-98BE-F25D9E103418}" destId="{BC5D8FEC-2153-4043-98DB-C9BEAA96AEC4}" srcOrd="9" destOrd="0" presId="urn:microsoft.com/office/officeart/2005/8/layout/vProcess5"/>
    <dgm:cxn modelId="{D332897B-5153-4C11-A1AE-1100AA2F2D35}" type="presParOf" srcId="{42584F74-BAB0-4A86-98BE-F25D9E103418}" destId="{BFC54E9E-861B-4596-A63F-5ECAC6C39D17}" srcOrd="10" destOrd="0" presId="urn:microsoft.com/office/officeart/2005/8/layout/vProcess5"/>
    <dgm:cxn modelId="{6D50A20E-A89E-4D36-B3C7-0200DB2A9640}" type="presParOf" srcId="{42584F74-BAB0-4A86-98BE-F25D9E103418}" destId="{2203EF97-45B6-4264-AD22-A2B57199A631}" srcOrd="11" destOrd="0" presId="urn:microsoft.com/office/officeart/2005/8/layout/vProcess5"/>
    <dgm:cxn modelId="{97940A42-59E2-40F9-8ACB-C9B6E760A65A}" type="presParOf" srcId="{42584F74-BAB0-4A86-98BE-F25D9E103418}" destId="{AD69558D-9FF7-4AE0-8DF8-5D02DB03D05C}" srcOrd="12" destOrd="0" presId="urn:microsoft.com/office/officeart/2005/8/layout/vProcess5"/>
    <dgm:cxn modelId="{9CFB5FB9-A03B-46E3-9C77-712B26ECDEF6}" type="presParOf" srcId="{42584F74-BAB0-4A86-98BE-F25D9E103418}" destId="{EF3630EC-FF65-4781-8316-C31992DBD870}" srcOrd="13" destOrd="0" presId="urn:microsoft.com/office/officeart/2005/8/layout/vProcess5"/>
    <dgm:cxn modelId="{35BE9A99-D563-4304-9E4C-C3C42C23586F}" type="presParOf" srcId="{42584F74-BAB0-4A86-98BE-F25D9E103418}" destId="{4111E4C9-CEF1-441A-B6A4-487CF96A629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CA769-5E38-4BD2-8B79-C7B3F6FB6277}">
      <dsp:nvSpPr>
        <dsp:cNvPr id="0" name=""/>
        <dsp:cNvSpPr/>
      </dsp:nvSpPr>
      <dsp:spPr>
        <a:xfrm>
          <a:off x="0" y="0"/>
          <a:ext cx="4900452" cy="992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Collect vast amounts of data (training data) Transform data into tokens (parts of words).</a:t>
          </a:r>
        </a:p>
      </dsp:txBody>
      <dsp:txXfrm>
        <a:off x="29069" y="29069"/>
        <a:ext cx="3713357" cy="934351"/>
      </dsp:txXfrm>
    </dsp:sp>
    <dsp:sp modelId="{8AD42564-8633-40AD-B1E7-EF61ED85387F}">
      <dsp:nvSpPr>
        <dsp:cNvPr id="0" name=""/>
        <dsp:cNvSpPr/>
      </dsp:nvSpPr>
      <dsp:spPr>
        <a:xfrm>
          <a:off x="365942" y="1130335"/>
          <a:ext cx="4900452" cy="992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/>
              <a:cs typeface="Times New Roman"/>
            </a:rPr>
            <a:t>Unsupervised learning:</a:t>
          </a:r>
          <a:r>
            <a:rPr lang="en-US" sz="1600" kern="1200" dirty="0">
              <a:latin typeface="Times New Roman"/>
              <a:cs typeface="Times New Roman"/>
            </a:rPr>
            <a:t> training the model (weeks to months). It creates a huge mathematical representation of human language.</a:t>
          </a:r>
        </a:p>
      </dsp:txBody>
      <dsp:txXfrm>
        <a:off x="395011" y="1159404"/>
        <a:ext cx="3831253" cy="934351"/>
      </dsp:txXfrm>
    </dsp:sp>
    <dsp:sp modelId="{31D50601-C906-4B75-B48C-F9C00FDE88E8}">
      <dsp:nvSpPr>
        <dsp:cNvPr id="0" name=""/>
        <dsp:cNvSpPr/>
      </dsp:nvSpPr>
      <dsp:spPr>
        <a:xfrm>
          <a:off x="731885" y="2260671"/>
          <a:ext cx="4900452" cy="992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/>
              <a:cs typeface="Times New Roman"/>
            </a:rPr>
            <a:t>Fine-tuning:</a:t>
          </a:r>
          <a:r>
            <a:rPr lang="en-US" sz="1600" kern="1200" dirty="0">
              <a:latin typeface="Times New Roman"/>
              <a:cs typeface="Times New Roman"/>
            </a:rPr>
            <a:t> Expose it to new tasks and give it more guidelines. </a:t>
          </a:r>
        </a:p>
      </dsp:txBody>
      <dsp:txXfrm>
        <a:off x="760954" y="2289740"/>
        <a:ext cx="3831253" cy="934351"/>
      </dsp:txXfrm>
    </dsp:sp>
    <dsp:sp modelId="{6D3ECBBC-EA81-4871-A108-6F4D2FD10324}">
      <dsp:nvSpPr>
        <dsp:cNvPr id="0" name=""/>
        <dsp:cNvSpPr/>
      </dsp:nvSpPr>
      <dsp:spPr>
        <a:xfrm>
          <a:off x="1097828" y="3391006"/>
          <a:ext cx="4900452" cy="992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/>
              <a:cs typeface="Times New Roman"/>
            </a:rPr>
            <a:t>Reinforcement learning with human feedback (RLHF):</a:t>
          </a:r>
          <a:r>
            <a:rPr lang="en-US" sz="1600" kern="1200" dirty="0">
              <a:latin typeface="Times New Roman"/>
              <a:cs typeface="Times New Roman"/>
            </a:rPr>
            <a:t> Use human reviewers to rate responses to improve quality. The model learns from those ratings. </a:t>
          </a:r>
        </a:p>
      </dsp:txBody>
      <dsp:txXfrm>
        <a:off x="1126897" y="3420075"/>
        <a:ext cx="3831253" cy="934351"/>
      </dsp:txXfrm>
    </dsp:sp>
    <dsp:sp modelId="{720D7EF3-9E1A-4E3B-A405-F32D1E23172E}">
      <dsp:nvSpPr>
        <dsp:cNvPr id="0" name=""/>
        <dsp:cNvSpPr/>
      </dsp:nvSpPr>
      <dsp:spPr>
        <a:xfrm>
          <a:off x="1463771" y="4521342"/>
          <a:ext cx="4900452" cy="992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/>
              <a:cs typeface="Times New Roman"/>
            </a:rPr>
            <a:t>Deploy to the public: </a:t>
          </a:r>
          <a:r>
            <a:rPr lang="en-US" sz="1600" kern="1200" dirty="0">
              <a:latin typeface="Times New Roman"/>
              <a:cs typeface="Times New Roman"/>
            </a:rPr>
            <a:t>Learn from more people using it so it can be improved. </a:t>
          </a:r>
        </a:p>
      </dsp:txBody>
      <dsp:txXfrm>
        <a:off x="1492840" y="4550411"/>
        <a:ext cx="3831253" cy="934351"/>
      </dsp:txXfrm>
    </dsp:sp>
    <dsp:sp modelId="{DBC5D61F-5E2F-46CC-8DA4-1BBDFC695CDD}">
      <dsp:nvSpPr>
        <dsp:cNvPr id="0" name=""/>
        <dsp:cNvSpPr/>
      </dsp:nvSpPr>
      <dsp:spPr>
        <a:xfrm>
          <a:off x="4255334" y="725068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400486" y="725068"/>
        <a:ext cx="354814" cy="485451"/>
      </dsp:txXfrm>
    </dsp:sp>
    <dsp:sp modelId="{12C18BD4-6736-429E-8F93-F7FFE848C055}">
      <dsp:nvSpPr>
        <dsp:cNvPr id="0" name=""/>
        <dsp:cNvSpPr/>
      </dsp:nvSpPr>
      <dsp:spPr>
        <a:xfrm>
          <a:off x="4621277" y="1855404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766429" y="1855404"/>
        <a:ext cx="354814" cy="485451"/>
      </dsp:txXfrm>
    </dsp:sp>
    <dsp:sp modelId="{537535D8-5D0D-40E1-AD94-AE024DECDC04}">
      <dsp:nvSpPr>
        <dsp:cNvPr id="0" name=""/>
        <dsp:cNvSpPr/>
      </dsp:nvSpPr>
      <dsp:spPr>
        <a:xfrm>
          <a:off x="4987219" y="2969198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132371" y="2969198"/>
        <a:ext cx="354814" cy="485451"/>
      </dsp:txXfrm>
    </dsp:sp>
    <dsp:sp modelId="{BC5D8FEC-2153-4043-98DB-C9BEAA96AEC4}">
      <dsp:nvSpPr>
        <dsp:cNvPr id="0" name=""/>
        <dsp:cNvSpPr/>
      </dsp:nvSpPr>
      <dsp:spPr>
        <a:xfrm>
          <a:off x="5353162" y="4110561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98314" y="4110561"/>
        <a:ext cx="354814" cy="485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315059"/>
            <a:ext cx="10182063" cy="1656059"/>
          </a:xfrm>
          <a:solidFill>
            <a:srgbClr val="FF821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kern="1200" dirty="0">
                <a:solidFill>
                  <a:srgbClr val="FFFFFF"/>
                </a:solidFill>
                <a:latin typeface="Times New Roman"/>
                <a:cs typeface="Times New Roman"/>
              </a:rPr>
              <a:t>INTRODUCTION TO GENERTATIVE AI</a:t>
            </a:r>
            <a:br>
              <a:rPr lang="en-US" sz="3600" b="1" kern="1200" dirty="0">
                <a:solidFill>
                  <a:srgbClr val="FFFFFF"/>
                </a:solidFill>
                <a:latin typeface="Times New Roman"/>
              </a:rPr>
            </a:br>
            <a:r>
              <a:rPr lang="en-US" sz="2000" b="1" kern="1200" dirty="0">
                <a:solidFill>
                  <a:srgbClr val="FFFFFF"/>
                </a:solidFill>
                <a:latin typeface="Times New Roman"/>
                <a:cs typeface="Times New Roman"/>
              </a:rPr>
              <a:t>UNDERSTANDING THE POWER OF AI IN CONTENT CREATION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297" y="4126960"/>
            <a:ext cx="9342751" cy="1988090"/>
          </a:xfrm>
          <a:solidFill>
            <a:srgbClr val="FF821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</a:p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Kathi Mounika</a:t>
            </a:r>
          </a:p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24011D2519</a:t>
            </a:r>
          </a:p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Software Engineering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B25BE5-D6BA-F25D-27F8-3CD792FD61C1}"/>
              </a:ext>
            </a:extLst>
          </p:cNvPr>
          <p:cNvSpPr txBox="1">
            <a:spLocks/>
          </p:cNvSpPr>
          <p:nvPr/>
        </p:nvSpPr>
        <p:spPr>
          <a:xfrm>
            <a:off x="498100" y="332059"/>
            <a:ext cx="10773520" cy="1253941"/>
          </a:xfrm>
          <a:prstGeom prst="rect">
            <a:avLst/>
          </a:prstGeom>
          <a:solidFill>
            <a:srgbClr val="FF8214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JNTU COLLEGE OF ENGINEERING</a:t>
            </a:r>
            <a:endParaRPr lang="en-US" sz="36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rgbClr val="FF8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A7AE7-0980-748C-9375-4EB7713D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17" y="1396686"/>
            <a:ext cx="3825810" cy="406462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STRENGTHS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2CCA-E230-5E4F-3D4C-817B3BAD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532120"/>
            <a:ext cx="6320483" cy="57132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Generate ideas</a:t>
            </a:r>
            <a:endParaRPr lang="en-US" dirty="0"/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Brainstorm research topics 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Change citation styles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Editing and proofreading 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Can explain complex concepts 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Summarize information 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Automates content generation, saving time and resources.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Expands the possibilities for creative professionals.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Generates content customized for individual preferences.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448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DDF7-A67E-8F21-4C29-73387728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7" y="1153572"/>
            <a:ext cx="4481443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LIMITATIONS</a:t>
            </a:r>
            <a:endParaRPr lang="en-US" sz="3600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1B3A-D1AA-6037-797D-052B70E5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MISINFORMATION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 Sometimes AI makes stuff up, called hallucinations. </a:t>
            </a:r>
            <a:endParaRPr lang="en-US"/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 Remember: based on the probability of what the next word should be 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 Based on AI model’s inherent biases and training dataset limitations 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“These hallucinations are particularly problematic in domains that require multi-step reasoning since a single logical error is enough to derail a much larger solution.”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24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D425F-0EC5-1773-7C2E-49964FB0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BIAS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301B-4A60-1F3A-6052-C572DBB4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Bias exists in the training data itself (racism,  ableism, etc.)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Western, English focused (developed in the US)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Not enough information or nuance for certain types of content in the dataset 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Only humans have the skillset to think critically, conduct nuanced research, and fact-check! 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23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rgbClr val="FF8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0AF45-8A75-9619-9847-0E059F1E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17" y="1396686"/>
            <a:ext cx="3417202" cy="406462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ETHICAL  </a:t>
            </a:r>
            <a:br>
              <a:rPr lang="en-US" sz="3600" b="1" dirty="0">
                <a:latin typeface="Times New Roman"/>
                <a:cs typeface="Times New Roman"/>
              </a:rPr>
            </a:br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CONCERNS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C584-E503-FF6E-0D63-A2F905BD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Copyright 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Low wages to humans training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Dependency on AI 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31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8214"/>
          </a:solidFill>
          <a:ln>
            <a:solidFill>
              <a:srgbClr val="FF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6AFD4-D8B0-E992-0737-B8722FD3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/>
                <a:cs typeface="Times New Roman"/>
              </a:rPr>
              <a:t>  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rgbClr val="FF91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2702-E09D-CCFB-B1A1-87632A34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Generative AI is transforming the way we create and consume content, with vast applications in various fields.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While it opens up new creative possibilities, it also brings challenges that need to be addressed with ethical considerations and responsible use.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91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9D9DB-7C45-5BBA-32B5-6946AC93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075" y="1380754"/>
            <a:ext cx="6721501" cy="25356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dirty="0">
                <a:latin typeface="Times New Roman"/>
                <a:cs typeface="Times New Roman"/>
              </a:rPr>
              <a:t>THANK YOU</a:t>
            </a:r>
            <a:endParaRPr lang="en-US" sz="7200" b="1" kern="1200" dirty="0">
              <a:latin typeface="Times New Roman"/>
              <a:cs typeface="Times New Roman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rgbClr val="FF8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683EF-EE56-AD29-F5C1-F0FCB30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17" y="1396686"/>
            <a:ext cx="3615984" cy="406462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6532-042D-5B0D-3BDC-3B455BCE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Generative AI Definition</a:t>
            </a:r>
          </a:p>
          <a:p>
            <a:r>
              <a:rPr lang="en-US" sz="3200" dirty="0">
                <a:latin typeface="Times New Roman"/>
                <a:cs typeface="Times New Roman"/>
              </a:rPr>
              <a:t>Prompt Generation</a:t>
            </a:r>
          </a:p>
          <a:p>
            <a:r>
              <a:rPr lang="en-US" sz="3200" dirty="0">
                <a:latin typeface="Times New Roman"/>
                <a:cs typeface="Times New Roman"/>
              </a:rPr>
              <a:t>Benefits</a:t>
            </a:r>
          </a:p>
          <a:p>
            <a:r>
              <a:rPr lang="en-US" sz="3200" dirty="0">
                <a:latin typeface="Times New Roman"/>
                <a:cs typeface="Times New Roman"/>
              </a:rPr>
              <a:t>Limitations</a:t>
            </a:r>
          </a:p>
          <a:p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107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87EF2-B4AA-30D4-6228-12082F09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08" y="1153572"/>
            <a:ext cx="3962399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GENERATIVE </a:t>
            </a:r>
            <a:r>
              <a:rPr lang="en-US" sz="3600" b="1">
                <a:solidFill>
                  <a:srgbClr val="FFFFFF"/>
                </a:solidFill>
                <a:latin typeface="Times New Roman"/>
                <a:cs typeface="Times New Roman"/>
              </a:rPr>
              <a:t>ARTIFICIAL</a:t>
            </a:r>
            <a:br>
              <a:rPr lang="en-US" sz="3600" b="1" dirty="0">
                <a:latin typeface="Times New Roman"/>
                <a:cs typeface="Times New Roman"/>
              </a:rPr>
            </a:br>
            <a:r>
              <a:rPr lang="en-US" sz="3600" b="1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4C9C-C75E-ED2B-F1D2-33D61102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A type of AI system capable of generating text, images, or other media in response to prompts. E.g. using LLMs to predict and generate the most probable words in a sequence based on large data sets.</a:t>
            </a:r>
            <a:endParaRPr lang="en-US"/>
          </a:p>
          <a:p>
            <a:pPr marL="0" indent="0" algn="just">
              <a:buNone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Large Language Models (LLMs):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These models are built using deep learning techniques, which enable them to understand the nuances of language.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22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E09DB-0759-E6F4-76F4-401AF10C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HOW LARGE LANGUAGE MODELS (LLMs) ARE MADE?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A21E031-19BC-BB9A-6D70-021A51693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49609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EC519-9ADC-62F1-971D-FA2D57AD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3" y="1385485"/>
            <a:ext cx="3896137" cy="42292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PROMPT GENERATION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C01-94DE-6758-647E-6C086DCB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370317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Need good prompts to get good responses!</a:t>
            </a:r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PROMPT:</a:t>
            </a:r>
          </a:p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Prompts are inputs or queries that the user gives to an LLM AI Model, in order to get a specific response from the model. It can be a question, code syntax, or any combination of text and code. Depending upon the prompt, the model returns the response.</a:t>
            </a:r>
            <a:endParaRPr lang="en-US"/>
          </a:p>
          <a:p>
            <a:pPr marL="0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CLEAR</a:t>
            </a:r>
            <a:r>
              <a:rPr lang="en-US" dirty="0">
                <a:latin typeface="Times New Roman"/>
                <a:ea typeface="+mn-lt"/>
                <a:cs typeface="+mn-lt"/>
              </a:rPr>
              <a:t> Framework</a:t>
            </a:r>
          </a:p>
          <a:p>
            <a:pPr marL="457200" indent="-457200" algn="just"/>
            <a:r>
              <a:rPr lang="en-US" b="1" dirty="0">
                <a:latin typeface="Times New Roman"/>
                <a:ea typeface="+mn-lt"/>
                <a:cs typeface="+mn-lt"/>
              </a:rPr>
              <a:t>C</a:t>
            </a:r>
            <a:r>
              <a:rPr lang="en-US" dirty="0">
                <a:latin typeface="Times New Roman"/>
                <a:ea typeface="+mn-lt"/>
                <a:cs typeface="+mn-lt"/>
              </a:rPr>
              <a:t>oncise </a:t>
            </a:r>
          </a:p>
          <a:p>
            <a:pPr marL="457200" indent="-457200" algn="just"/>
            <a:r>
              <a:rPr lang="en-US" b="1" dirty="0">
                <a:latin typeface="Times New Roman"/>
                <a:ea typeface="+mn-lt"/>
                <a:cs typeface="+mn-lt"/>
              </a:rPr>
              <a:t>L</a:t>
            </a:r>
            <a:r>
              <a:rPr lang="en-US" dirty="0">
                <a:latin typeface="Times New Roman"/>
                <a:ea typeface="+mn-lt"/>
                <a:cs typeface="+mn-lt"/>
              </a:rPr>
              <a:t>ogical </a:t>
            </a:r>
          </a:p>
          <a:p>
            <a:pPr marL="457200" indent="-457200" algn="just"/>
            <a:r>
              <a:rPr lang="en-US" b="1" dirty="0">
                <a:latin typeface="Times New Roman"/>
                <a:ea typeface="+mn-lt"/>
                <a:cs typeface="+mn-lt"/>
              </a:rPr>
              <a:t>E</a:t>
            </a:r>
            <a:r>
              <a:rPr lang="en-US" dirty="0">
                <a:latin typeface="Times New Roman"/>
                <a:ea typeface="+mn-lt"/>
                <a:cs typeface="+mn-lt"/>
              </a:rPr>
              <a:t>xplicit </a:t>
            </a:r>
          </a:p>
          <a:p>
            <a:pPr marL="457200" indent="-457200" algn="just"/>
            <a:r>
              <a:rPr lang="en-US" b="1" dirty="0"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daptive </a:t>
            </a:r>
          </a:p>
          <a:p>
            <a:pPr marL="457200" indent="-457200" algn="just"/>
            <a:r>
              <a:rPr lang="en-US" b="1" dirty="0">
                <a:latin typeface="Times New Roman"/>
                <a:ea typeface="+mn-lt"/>
                <a:cs typeface="+mn-lt"/>
              </a:rPr>
              <a:t>R</a:t>
            </a:r>
            <a:r>
              <a:rPr lang="en-US" dirty="0">
                <a:latin typeface="Times New Roman"/>
                <a:ea typeface="+mn-lt"/>
                <a:cs typeface="+mn-lt"/>
              </a:rPr>
              <a:t>eflective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16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rgbClr val="FF8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A2D3E-512B-567E-21C8-7FA75338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CONCISE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0D91-CE69-E337-364B-33E7316B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918642"/>
            <a:ext cx="5536397" cy="45426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/>
            <a:r>
              <a:rPr lang="en-US" dirty="0">
                <a:latin typeface="Times New Roman"/>
                <a:ea typeface="+mn-lt"/>
                <a:cs typeface="+mn-lt"/>
              </a:rPr>
              <a:t> Be specific </a:t>
            </a:r>
            <a:endParaRPr lang="en-US"/>
          </a:p>
          <a:p>
            <a:pPr marL="457200" indent="-457200" algn="just"/>
            <a:r>
              <a:rPr lang="en-US" dirty="0">
                <a:latin typeface="Times New Roman"/>
                <a:ea typeface="+mn-lt"/>
                <a:cs typeface="+mn-lt"/>
              </a:rPr>
              <a:t> Use simple language </a:t>
            </a:r>
          </a:p>
          <a:p>
            <a:pPr marL="457200" indent="-457200" algn="just"/>
            <a:r>
              <a:rPr lang="en-US" dirty="0">
                <a:latin typeface="Times New Roman"/>
                <a:ea typeface="+mn-lt"/>
                <a:cs typeface="+mn-lt"/>
              </a:rPr>
              <a:t> Prioritize critical information </a:t>
            </a:r>
          </a:p>
          <a:p>
            <a:pPr marL="0" indent="0" algn="just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Instead of “What causes society to change?” go with, 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Example prompt: 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List three of the most significant social factors during the industrial revolution?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9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30A2C-468A-848F-F2AA-7167865A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DBD7-B51B-9C38-D498-ECA090CD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Structure info in order (logical flow)Conversational! </a:t>
            </a:r>
            <a:endParaRPr lang="en-US" sz="2400" dirty="0"/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 Establish context and relationships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 Avoid too many instructions in a single prompt [write them out one at a time]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Example prompts: </a:t>
            </a:r>
            <a:endParaRPr lang="en-US" sz="2400" b="1"/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Tell me about the history of the Eiffel Tower.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Were there any major controversies surrounding the project? </a:t>
            </a:r>
            <a:endParaRPr lang="en-US" sz="2400"/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What major construction materials were used? 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Tell me about its design and designers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 Explain its significance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 Let's talk about the budget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29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rgbClr val="FF8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DE175-33CB-5B01-7135-CE097617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EXPLICIT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9BE1-5327-5158-E95F-5A7FB32D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587338"/>
            <a:ext cx="5536397" cy="48739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Define instructions </a:t>
            </a:r>
            <a:endParaRPr lang="en-US"/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Set reading levels, output formats 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Assign a role for AI to play</a:t>
            </a:r>
            <a:endParaRPr lang="en-US" dirty="0"/>
          </a:p>
          <a:p>
            <a:pPr marL="0" indent="0" algn="just"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Example prompt: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Could you please explain the following passage?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“The value of the modulus of rigidity shows the resistance of a given material to shear deformation. Engineers consider the value of shear modulus when selecting materials for shafts or rods that are subjected to twisting torques."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10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094E5-BD98-1561-A730-98361CEC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ADAPTIVE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56A7-E29B-F904-A309-95B36DB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878474"/>
            <a:ext cx="7403447" cy="56850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 Be flexible (rephrase and restructure) 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 Try different approaches (be more creative with prompts)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Example Prompt: 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What are the ethical concerns with using AI?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Follow-up Prompt: 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Can you provide 3 more examples?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>
              <a:buNone/>
            </a:pPr>
            <a:r>
              <a:rPr lang="en-US" b="1" dirty="0">
                <a:solidFill>
                  <a:srgbClr val="FF9100"/>
                </a:solidFill>
                <a:latin typeface="Times New Roman"/>
                <a:cs typeface="Times New Roman"/>
              </a:rPr>
              <a:t>REFLECTIVE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Carefully evaluate AI responses 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 Identify areas for improvement (it takes time) 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 Use insights to further refine strategies for engagement</a:t>
            </a:r>
          </a:p>
          <a:p>
            <a:pPr marL="0" indent="0" algn="just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987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 GENERTATIVE AI UNDERSTANDING THE POWER OF AI IN CONTENT CREATION</vt:lpstr>
      <vt:lpstr>CONTENTS</vt:lpstr>
      <vt:lpstr>GENERATIVE ARTIFICIAL INTELLIGENCE </vt:lpstr>
      <vt:lpstr>HOW LARGE LANGUAGE MODELS (LLMs) ARE MADE?</vt:lpstr>
      <vt:lpstr>PROMPT GENERATION</vt:lpstr>
      <vt:lpstr>CONCISE</vt:lpstr>
      <vt:lpstr>LOGICAL</vt:lpstr>
      <vt:lpstr>EXPLICIT</vt:lpstr>
      <vt:lpstr>ADAPTIVE</vt:lpstr>
      <vt:lpstr>STRENGTHS</vt:lpstr>
      <vt:lpstr>LIMITATIONS</vt:lpstr>
      <vt:lpstr>BIAS</vt:lpstr>
      <vt:lpstr>ETHICAL   CONCERNS</vt:lpstr>
      <vt:lpstr> 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682</cp:revision>
  <dcterms:created xsi:type="dcterms:W3CDTF">2024-12-15T15:39:03Z</dcterms:created>
  <dcterms:modified xsi:type="dcterms:W3CDTF">2024-12-16T15:49:03Z</dcterms:modified>
</cp:coreProperties>
</file>