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99" r:id="rId10"/>
    <p:sldId id="265" r:id="rId11"/>
    <p:sldId id="266" r:id="rId12"/>
    <p:sldId id="300" r:id="rId13"/>
    <p:sldId id="301" r:id="rId14"/>
    <p:sldId id="302" r:id="rId15"/>
    <p:sldId id="303" r:id="rId16"/>
    <p:sldId id="304" r:id="rId17"/>
    <p:sldId id="305" r:id="rId18"/>
    <p:sldId id="306" r:id="rId19"/>
    <p:sldId id="267" r:id="rId20"/>
    <p:sldId id="307" r:id="rId21"/>
    <p:sldId id="288" r:id="rId22"/>
    <p:sldId id="309" r:id="rId23"/>
    <p:sldId id="308" r:id="rId24"/>
    <p:sldId id="295" r:id="rId25"/>
    <p:sldId id="296" r:id="rId26"/>
    <p:sldId id="297" r:id="rId27"/>
    <p:sldId id="298" r:id="rId28"/>
    <p:sldId id="31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6" d="100"/>
          <a:sy n="86" d="100"/>
        </p:scale>
        <p:origin x="7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795D-9CAE-4AF1-91EF-6B978BAA180D}"/>
              </a:ext>
            </a:extLst>
          </p:cNvPr>
          <p:cNvSpPr>
            <a:spLocks noGrp="1"/>
          </p:cNvSpPr>
          <p:nvPr>
            <p:ph type="ctrTitle"/>
          </p:nvPr>
        </p:nvSpPr>
        <p:spPr>
          <a:xfrm>
            <a:off x="400392" y="1108271"/>
            <a:ext cx="10993549" cy="1475013"/>
          </a:xfrm>
        </p:spPr>
        <p:txBody>
          <a:bodyPr>
            <a:normAutofit fontScale="90000"/>
          </a:bodyPr>
          <a:lstStyle/>
          <a:p>
            <a:r>
              <a:rPr lang="en-US" b="1" i="1" dirty="0"/>
              <a:t>Prediction on Diabetes Patient's Hospital Readmission by using naïve </a:t>
            </a:r>
            <a:r>
              <a:rPr lang="en-US" b="1" i="1" dirty="0" err="1"/>
              <a:t>bayes</a:t>
            </a:r>
            <a:r>
              <a:rPr lang="en-US" b="1" i="1" dirty="0"/>
              <a:t> classifier</a:t>
            </a:r>
            <a:br>
              <a:rPr lang="en-US" dirty="0"/>
            </a:br>
            <a:endParaRPr lang="en-US" dirty="0"/>
          </a:p>
        </p:txBody>
      </p:sp>
      <p:sp>
        <p:nvSpPr>
          <p:cNvPr id="3" name="Subtitle 2">
            <a:extLst>
              <a:ext uri="{FF2B5EF4-FFF2-40B4-BE49-F238E27FC236}">
                <a16:creationId xmlns:a16="http://schemas.microsoft.com/office/drawing/2014/main" id="{A6F82C80-7F9A-48C6-8062-74DBADF4230B}"/>
              </a:ext>
            </a:extLst>
          </p:cNvPr>
          <p:cNvSpPr>
            <a:spLocks noGrp="1"/>
          </p:cNvSpPr>
          <p:nvPr>
            <p:ph type="subTitle" idx="1"/>
          </p:nvPr>
        </p:nvSpPr>
        <p:spPr>
          <a:xfrm>
            <a:off x="599227" y="4966335"/>
            <a:ext cx="10993546" cy="590321"/>
          </a:xfrm>
        </p:spPr>
        <p:txBody>
          <a:bodyPr>
            <a:normAutofit fontScale="85000" lnSpcReduction="20000"/>
          </a:bodyPr>
          <a:lstStyle/>
          <a:p>
            <a:r>
              <a:rPr lang="en-US" sz="4000" dirty="0" err="1">
                <a:solidFill>
                  <a:schemeClr val="bg1"/>
                </a:solidFill>
              </a:rPr>
              <a:t>M.Mounika</a:t>
            </a:r>
            <a:endParaRPr lang="en-US" sz="4000" dirty="0">
              <a:solidFill>
                <a:schemeClr val="bg1"/>
              </a:solidFill>
            </a:endParaRPr>
          </a:p>
          <a:p>
            <a:endParaRPr lang="en-US" dirty="0"/>
          </a:p>
        </p:txBody>
      </p:sp>
      <p:pic>
        <p:nvPicPr>
          <p:cNvPr id="20482" name="Picture 2" descr="Visit to GP after hospital reduces risk of readmission • The Medical  Republic">
            <a:extLst>
              <a:ext uri="{FF2B5EF4-FFF2-40B4-BE49-F238E27FC236}">
                <a16:creationId xmlns:a16="http://schemas.microsoft.com/office/drawing/2014/main" id="{DD5C25D6-224B-45BF-8E94-2A36E49D6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1895" y="3108960"/>
            <a:ext cx="8250383" cy="32419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0" descr="TuringMinds Ai Off Campus Drive 2023 for Data Scientist - Off Campus Jobs,  Freshers Jobs, Jobs in India - JobsOrigin.com">
            <a:extLst>
              <a:ext uri="{FF2B5EF4-FFF2-40B4-BE49-F238E27FC236}">
                <a16:creationId xmlns:a16="http://schemas.microsoft.com/office/drawing/2014/main" id="{2845C9D1-8F92-4341-8001-0BCD85E16E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597" b="29201"/>
          <a:stretch/>
        </p:blipFill>
        <p:spPr bwMode="auto">
          <a:xfrm>
            <a:off x="883247" y="5556656"/>
            <a:ext cx="2143125" cy="794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01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2998-AD46-45B6-9D2F-C17ED8F57D3A}"/>
              </a:ext>
            </a:extLst>
          </p:cNvPr>
          <p:cNvSpPr>
            <a:spLocks noGrp="1"/>
          </p:cNvSpPr>
          <p:nvPr>
            <p:ph type="title"/>
          </p:nvPr>
        </p:nvSpPr>
        <p:spPr/>
        <p:txBody>
          <a:bodyPr/>
          <a:lstStyle/>
          <a:p>
            <a:r>
              <a:rPr lang="en-US" b="1" dirty="0"/>
              <a:t>Load the dataset</a:t>
            </a:r>
            <a:br>
              <a:rPr lang="en-US" b="1" dirty="0"/>
            </a:br>
            <a:endParaRPr lang="en-US" dirty="0"/>
          </a:p>
        </p:txBody>
      </p:sp>
      <p:sp>
        <p:nvSpPr>
          <p:cNvPr id="3" name="Content Placeholder 2">
            <a:extLst>
              <a:ext uri="{FF2B5EF4-FFF2-40B4-BE49-F238E27FC236}">
                <a16:creationId xmlns:a16="http://schemas.microsoft.com/office/drawing/2014/main" id="{245C97BC-9979-4F44-9183-404F45279E0D}"/>
              </a:ext>
            </a:extLst>
          </p:cNvPr>
          <p:cNvSpPr>
            <a:spLocks noGrp="1"/>
          </p:cNvSpPr>
          <p:nvPr>
            <p:ph idx="1"/>
          </p:nvPr>
        </p:nvSpPr>
        <p:spPr>
          <a:xfrm>
            <a:off x="581192" y="2180496"/>
            <a:ext cx="11029615" cy="1673749"/>
          </a:xfrm>
        </p:spPr>
        <p:txBody>
          <a:bodyPr/>
          <a:lstStyle/>
          <a:p>
            <a:r>
              <a:rPr lang="en-US" sz="2800" dirty="0">
                <a:latin typeface="source-serif-pro"/>
              </a:rPr>
              <a:t>In this dataset, we will utilize Python to build the predictive model. Let’s begin by loading the data and exploring some of the columns.</a:t>
            </a:r>
            <a:endParaRPr lang="en-US" sz="2800" dirty="0"/>
          </a:p>
          <a:p>
            <a:endParaRPr lang="en-US" dirty="0"/>
          </a:p>
        </p:txBody>
      </p:sp>
      <p:pic>
        <p:nvPicPr>
          <p:cNvPr id="4" name="Picture 2" descr="https://miro.medium.com/v2/resize:fit:473/1*cDoWkrNU-s-QVwOyuYQRWQ.png">
            <a:extLst>
              <a:ext uri="{FF2B5EF4-FFF2-40B4-BE49-F238E27FC236}">
                <a16:creationId xmlns:a16="http://schemas.microsoft.com/office/drawing/2014/main" id="{45D8201F-BA23-4BEC-A128-4F17BCA1A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872" y="3489177"/>
            <a:ext cx="4800000" cy="266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812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FADF92-5007-49B9-8FD8-0CD5569CD2DD}"/>
              </a:ext>
            </a:extLst>
          </p:cNvPr>
          <p:cNvSpPr>
            <a:spLocks noGrp="1"/>
          </p:cNvSpPr>
          <p:nvPr>
            <p:ph idx="4294967295"/>
          </p:nvPr>
        </p:nvSpPr>
        <p:spPr>
          <a:xfrm>
            <a:off x="319596" y="1195804"/>
            <a:ext cx="11029950" cy="1397000"/>
          </a:xfrm>
        </p:spPr>
        <p:txBody>
          <a:bodyPr/>
          <a:lstStyle/>
          <a:p>
            <a:r>
              <a:rPr lang="en-US" sz="2400" dirty="0"/>
              <a:t>From briefly, looking through the data columns, we can see there are some identification columns, some numerical columns, and some categorical (free-text) columns. These columns will be described in more detail below.</a:t>
            </a:r>
          </a:p>
          <a:p>
            <a:endParaRPr lang="en-US" dirty="0"/>
          </a:p>
        </p:txBody>
      </p:sp>
      <p:pic>
        <p:nvPicPr>
          <p:cNvPr id="4" name="Picture 2" descr="https://miro.medium.com/v2/resize:fit:875/1*WljEiVg-lQymM-Q2LbPDsQ.png">
            <a:extLst>
              <a:ext uri="{FF2B5EF4-FFF2-40B4-BE49-F238E27FC236}">
                <a16:creationId xmlns:a16="http://schemas.microsoft.com/office/drawing/2014/main" id="{A1FDA0F8-B2ED-4772-AD1A-859284717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383" y="3160000"/>
            <a:ext cx="8334375"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34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AAFBC-3300-47BD-8B6E-708128F5F103}"/>
              </a:ext>
            </a:extLst>
          </p:cNvPr>
          <p:cNvSpPr/>
          <p:nvPr/>
        </p:nvSpPr>
        <p:spPr>
          <a:xfrm>
            <a:off x="653934" y="911413"/>
            <a:ext cx="6096000" cy="3108543"/>
          </a:xfrm>
          <a:prstGeom prst="rect">
            <a:avLst/>
          </a:prstGeom>
        </p:spPr>
        <p:txBody>
          <a:bodyPr>
            <a:spAutoFit/>
          </a:bodyPr>
          <a:lstStyle/>
          <a:p>
            <a:r>
              <a:rPr lang="en-US" sz="2800" dirty="0">
                <a:solidFill>
                  <a:srgbClr val="212121"/>
                </a:solidFill>
                <a:latin typeface="source-serif-pro"/>
              </a:rPr>
              <a:t>The </a:t>
            </a:r>
            <a:r>
              <a:rPr lang="en-US" sz="2800" dirty="0" err="1">
                <a:solidFill>
                  <a:srgbClr val="212121"/>
                </a:solidFill>
                <a:latin typeface="source-serif-pro"/>
              </a:rPr>
              <a:t>dtypes</a:t>
            </a:r>
            <a:r>
              <a:rPr lang="en-US" sz="2800" dirty="0">
                <a:solidFill>
                  <a:srgbClr val="212121"/>
                </a:solidFill>
                <a:latin typeface="source-serif-pro"/>
              </a:rPr>
              <a:t> attribute of a pandas </a:t>
            </a:r>
            <a:r>
              <a:rPr lang="en-US" sz="2800" dirty="0" err="1">
                <a:solidFill>
                  <a:srgbClr val="212121"/>
                </a:solidFill>
                <a:latin typeface="source-serif-pro"/>
              </a:rPr>
              <a:t>DataFrame</a:t>
            </a:r>
            <a:r>
              <a:rPr lang="en-US" sz="2800" dirty="0">
                <a:solidFill>
                  <a:srgbClr val="212121"/>
                </a:solidFill>
                <a:latin typeface="source-serif-pro"/>
              </a:rPr>
              <a:t> returns the data type of each column in the </a:t>
            </a:r>
            <a:r>
              <a:rPr lang="en-US" sz="2800" dirty="0" err="1">
                <a:solidFill>
                  <a:srgbClr val="212121"/>
                </a:solidFill>
                <a:latin typeface="source-serif-pro"/>
              </a:rPr>
              <a:t>DataFrame</a:t>
            </a:r>
            <a:r>
              <a:rPr lang="en-US" sz="2800" dirty="0">
                <a:solidFill>
                  <a:srgbClr val="212121"/>
                </a:solidFill>
                <a:latin typeface="source-serif-pro"/>
              </a:rPr>
              <a:t>. You can use it to check the data types of the columns in df. To get the data types of the columns in df, you can use the following code:</a:t>
            </a:r>
            <a:endParaRPr lang="en-US" sz="2800" dirty="0">
              <a:latin typeface="source-serif-pro"/>
            </a:endParaRPr>
          </a:p>
        </p:txBody>
      </p:sp>
      <p:pic>
        <p:nvPicPr>
          <p:cNvPr id="5" name="Picture 4">
            <a:extLst>
              <a:ext uri="{FF2B5EF4-FFF2-40B4-BE49-F238E27FC236}">
                <a16:creationId xmlns:a16="http://schemas.microsoft.com/office/drawing/2014/main" id="{37F5FF1D-FF81-4D37-9929-F73320643615}"/>
              </a:ext>
            </a:extLst>
          </p:cNvPr>
          <p:cNvPicPr>
            <a:picLocks noChangeAspect="1"/>
          </p:cNvPicPr>
          <p:nvPr/>
        </p:nvPicPr>
        <p:blipFill rotWithShape="1">
          <a:blip r:embed="rId2"/>
          <a:srcRect l="3818" t="20848" r="72591" b="13290"/>
          <a:stretch/>
        </p:blipFill>
        <p:spPr>
          <a:xfrm>
            <a:off x="6749934" y="1041007"/>
            <a:ext cx="4389119" cy="4775986"/>
          </a:xfrm>
          <a:prstGeom prst="rect">
            <a:avLst/>
          </a:prstGeom>
        </p:spPr>
      </p:pic>
    </p:spTree>
    <p:extLst>
      <p:ext uri="{BB962C8B-B14F-4D97-AF65-F5344CB8AC3E}">
        <p14:creationId xmlns:p14="http://schemas.microsoft.com/office/powerpoint/2010/main" val="129687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AF864-FCCA-4F4A-B94E-D3B81E8C5088}"/>
              </a:ext>
            </a:extLst>
          </p:cNvPr>
          <p:cNvSpPr>
            <a:spLocks noGrp="1"/>
          </p:cNvSpPr>
          <p:nvPr>
            <p:ph type="title"/>
          </p:nvPr>
        </p:nvSpPr>
        <p:spPr/>
        <p:txBody>
          <a:bodyPr/>
          <a:lstStyle/>
          <a:p>
            <a:r>
              <a:rPr lang="en-US" dirty="0"/>
              <a:t>2: Preprocess Data</a:t>
            </a:r>
            <a:br>
              <a:rPr lang="en-US" dirty="0"/>
            </a:br>
            <a:endParaRPr lang="en-US" dirty="0"/>
          </a:p>
        </p:txBody>
      </p:sp>
      <p:sp>
        <p:nvSpPr>
          <p:cNvPr id="3" name="Content Placeholder 2">
            <a:extLst>
              <a:ext uri="{FF2B5EF4-FFF2-40B4-BE49-F238E27FC236}">
                <a16:creationId xmlns:a16="http://schemas.microsoft.com/office/drawing/2014/main" id="{7FF3E752-2B62-4A12-8FD8-F646BC28C878}"/>
              </a:ext>
            </a:extLst>
          </p:cNvPr>
          <p:cNvSpPr>
            <a:spLocks noGrp="1"/>
          </p:cNvSpPr>
          <p:nvPr>
            <p:ph idx="1"/>
          </p:nvPr>
        </p:nvSpPr>
        <p:spPr>
          <a:xfrm>
            <a:off x="581192" y="2180496"/>
            <a:ext cx="11029615" cy="3678303"/>
          </a:xfrm>
        </p:spPr>
        <p:txBody>
          <a:bodyPr/>
          <a:lstStyle/>
          <a:p>
            <a:r>
              <a:rPr lang="en-US" sz="3200" dirty="0">
                <a:latin typeface="source-serif-pro"/>
              </a:rPr>
              <a:t>2.1: Handling missing information</a:t>
            </a:r>
          </a:p>
          <a:p>
            <a:r>
              <a:rPr lang="en-US" sz="3200" dirty="0">
                <a:latin typeface="source-serif-pro"/>
              </a:rPr>
              <a:t>2.2: Handling irrelevant information</a:t>
            </a:r>
          </a:p>
          <a:p>
            <a:r>
              <a:rPr lang="en-US" sz="3200" dirty="0">
                <a:latin typeface="source-serif-pro"/>
              </a:rPr>
              <a:t>2.3: Simplifying categories</a:t>
            </a:r>
          </a:p>
          <a:p>
            <a:r>
              <a:rPr lang="en-US" sz="3200" dirty="0">
                <a:latin typeface="source-serif-pro"/>
              </a:rPr>
              <a:t>2.4: Reducing number of categories</a:t>
            </a:r>
          </a:p>
          <a:p>
            <a:endParaRPr lang="en-US" dirty="0"/>
          </a:p>
        </p:txBody>
      </p:sp>
    </p:spTree>
    <p:extLst>
      <p:ext uri="{BB962C8B-B14F-4D97-AF65-F5344CB8AC3E}">
        <p14:creationId xmlns:p14="http://schemas.microsoft.com/office/powerpoint/2010/main" val="3810530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AC7F-1D40-48C3-8F0D-34FFB1030D52}"/>
              </a:ext>
            </a:extLst>
          </p:cNvPr>
          <p:cNvSpPr>
            <a:spLocks noGrp="1"/>
          </p:cNvSpPr>
          <p:nvPr>
            <p:ph type="title"/>
          </p:nvPr>
        </p:nvSpPr>
        <p:spPr/>
        <p:txBody>
          <a:bodyPr/>
          <a:lstStyle/>
          <a:p>
            <a:r>
              <a:rPr lang="en-US" dirty="0"/>
              <a:t>2.1: Handling Missing Information</a:t>
            </a:r>
            <a:br>
              <a:rPr lang="en-US" dirty="0"/>
            </a:br>
            <a:endParaRPr lang="en-US" dirty="0"/>
          </a:p>
        </p:txBody>
      </p:sp>
      <p:sp>
        <p:nvSpPr>
          <p:cNvPr id="3" name="Content Placeholder 2">
            <a:extLst>
              <a:ext uri="{FF2B5EF4-FFF2-40B4-BE49-F238E27FC236}">
                <a16:creationId xmlns:a16="http://schemas.microsoft.com/office/drawing/2014/main" id="{B8EBEB18-415A-48EA-AAAA-F76CD94C7A25}"/>
              </a:ext>
            </a:extLst>
          </p:cNvPr>
          <p:cNvSpPr>
            <a:spLocks noGrp="1"/>
          </p:cNvSpPr>
          <p:nvPr>
            <p:ph idx="1"/>
          </p:nvPr>
        </p:nvSpPr>
        <p:spPr/>
        <p:txBody>
          <a:bodyPr/>
          <a:lstStyle/>
          <a:p>
            <a:r>
              <a:rPr lang="en-US" sz="2800" dirty="0">
                <a:latin typeface="source-serif-pro"/>
              </a:rPr>
              <a:t>Regarding the weight, </a:t>
            </a:r>
            <a:r>
              <a:rPr lang="en-US" sz="2800" dirty="0" err="1">
                <a:latin typeface="source-serif-pro"/>
              </a:rPr>
              <a:t>payer_code</a:t>
            </a:r>
            <a:r>
              <a:rPr lang="en-US" sz="2800" dirty="0">
                <a:latin typeface="source-serif-pro"/>
              </a:rPr>
              <a:t> and </a:t>
            </a:r>
            <a:r>
              <a:rPr lang="en-US" sz="2800" dirty="0" err="1">
                <a:latin typeface="source-serif-pro"/>
              </a:rPr>
              <a:t>medical_specialty</a:t>
            </a:r>
            <a:r>
              <a:rPr lang="en-US" sz="2800" dirty="0">
                <a:latin typeface="source-serif-pro"/>
              </a:rPr>
              <a:t> columns, we've decided to drop these columns because there is an overwhelming amount of missing information (close to 50% or more).</a:t>
            </a:r>
          </a:p>
          <a:p>
            <a:r>
              <a:rPr lang="en-US" sz="2800" dirty="0">
                <a:latin typeface="source-serif-pro"/>
              </a:rPr>
              <a:t>Regarding the gender column, we removed 3 rows with Unknown/Invalid data.</a:t>
            </a:r>
          </a:p>
          <a:p>
            <a:endParaRPr lang="en-US" dirty="0"/>
          </a:p>
        </p:txBody>
      </p:sp>
    </p:spTree>
    <p:extLst>
      <p:ext uri="{BB962C8B-B14F-4D97-AF65-F5344CB8AC3E}">
        <p14:creationId xmlns:p14="http://schemas.microsoft.com/office/powerpoint/2010/main" val="1184334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584E-2444-44F2-BCA8-6BCA90A485C1}"/>
              </a:ext>
            </a:extLst>
          </p:cNvPr>
          <p:cNvSpPr>
            <a:spLocks noGrp="1"/>
          </p:cNvSpPr>
          <p:nvPr>
            <p:ph type="title"/>
          </p:nvPr>
        </p:nvSpPr>
        <p:spPr/>
        <p:txBody>
          <a:bodyPr/>
          <a:lstStyle/>
          <a:p>
            <a:r>
              <a:rPr lang="en-US" dirty="0"/>
              <a:t>2.2 Handling Irrelevant Variables</a:t>
            </a:r>
            <a:br>
              <a:rPr lang="en-US" dirty="0"/>
            </a:br>
            <a:endParaRPr lang="en-US" dirty="0"/>
          </a:p>
        </p:txBody>
      </p:sp>
      <p:sp>
        <p:nvSpPr>
          <p:cNvPr id="3" name="Content Placeholder 2">
            <a:extLst>
              <a:ext uri="{FF2B5EF4-FFF2-40B4-BE49-F238E27FC236}">
                <a16:creationId xmlns:a16="http://schemas.microsoft.com/office/drawing/2014/main" id="{4B3D965B-AB7E-4CD6-ADFA-76AFA9AC157A}"/>
              </a:ext>
            </a:extLst>
          </p:cNvPr>
          <p:cNvSpPr>
            <a:spLocks noGrp="1"/>
          </p:cNvSpPr>
          <p:nvPr>
            <p:ph idx="1"/>
          </p:nvPr>
        </p:nvSpPr>
        <p:spPr/>
        <p:txBody>
          <a:bodyPr>
            <a:normAutofit lnSpcReduction="10000"/>
          </a:bodyPr>
          <a:lstStyle/>
          <a:p>
            <a:r>
              <a:rPr lang="en-US" sz="2800" dirty="0">
                <a:latin typeface="source-serif-pro"/>
              </a:rPr>
              <a:t>Diag_2 and diag_3 are dropped because we're only considering primary diagnosis.</a:t>
            </a:r>
          </a:p>
          <a:p>
            <a:r>
              <a:rPr lang="en-US" sz="2800" dirty="0">
                <a:latin typeface="source-serif-pro"/>
              </a:rPr>
              <a:t>There are patients that have multiple encounters. In order to reduce the bias, we kept the first patient encounter and removed all the other encounters. </a:t>
            </a:r>
            <a:r>
              <a:rPr lang="en-US" sz="2800" dirty="0" err="1">
                <a:latin typeface="source-serif-pro"/>
              </a:rPr>
              <a:t>Encounter_id</a:t>
            </a:r>
            <a:r>
              <a:rPr lang="en-US" sz="2800" dirty="0">
                <a:latin typeface="source-serif-pro"/>
              </a:rPr>
              <a:t> and </a:t>
            </a:r>
            <a:r>
              <a:rPr lang="en-US" sz="2800" dirty="0" err="1">
                <a:latin typeface="source-serif-pro"/>
              </a:rPr>
              <a:t>patient_nbr</a:t>
            </a:r>
            <a:r>
              <a:rPr lang="en-US" sz="2800" dirty="0">
                <a:latin typeface="source-serif-pro"/>
              </a:rPr>
              <a:t> columns were then dropped.</a:t>
            </a:r>
          </a:p>
          <a:p>
            <a:r>
              <a:rPr lang="en-US" sz="2800" dirty="0">
                <a:latin typeface="source-serif-pro"/>
              </a:rPr>
              <a:t>There are 22 columns describing the change in individual medications. We dropped all the columns since there is already one column with regards to medication change on a whole (change).</a:t>
            </a:r>
          </a:p>
          <a:p>
            <a:endParaRPr lang="en-US" dirty="0"/>
          </a:p>
        </p:txBody>
      </p:sp>
    </p:spTree>
    <p:extLst>
      <p:ext uri="{BB962C8B-B14F-4D97-AF65-F5344CB8AC3E}">
        <p14:creationId xmlns:p14="http://schemas.microsoft.com/office/powerpoint/2010/main" val="3046746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ABC0-BF48-4D3D-BF23-80A74ED64BFB}"/>
              </a:ext>
            </a:extLst>
          </p:cNvPr>
          <p:cNvSpPr>
            <a:spLocks noGrp="1"/>
          </p:cNvSpPr>
          <p:nvPr>
            <p:ph type="title"/>
          </p:nvPr>
        </p:nvSpPr>
        <p:spPr/>
        <p:txBody>
          <a:bodyPr/>
          <a:lstStyle/>
          <a:p>
            <a:r>
              <a:rPr lang="en-US" dirty="0"/>
              <a:t>2.3: Simplifying Categories</a:t>
            </a:r>
            <a:br>
              <a:rPr lang="en-US" dirty="0"/>
            </a:br>
            <a:endParaRPr lang="en-US" dirty="0"/>
          </a:p>
        </p:txBody>
      </p:sp>
      <p:sp>
        <p:nvSpPr>
          <p:cNvPr id="3" name="Content Placeholder 2">
            <a:extLst>
              <a:ext uri="{FF2B5EF4-FFF2-40B4-BE49-F238E27FC236}">
                <a16:creationId xmlns:a16="http://schemas.microsoft.com/office/drawing/2014/main" id="{C9746906-4F33-4FB9-9379-02F23627601F}"/>
              </a:ext>
            </a:extLst>
          </p:cNvPr>
          <p:cNvSpPr>
            <a:spLocks noGrp="1"/>
          </p:cNvSpPr>
          <p:nvPr>
            <p:ph idx="1"/>
          </p:nvPr>
        </p:nvSpPr>
        <p:spPr/>
        <p:txBody>
          <a:bodyPr/>
          <a:lstStyle/>
          <a:p>
            <a:r>
              <a:rPr lang="en-US" sz="3200" dirty="0">
                <a:latin typeface="source-serif-pro"/>
              </a:rPr>
              <a:t>Next, we'll encode the age column with the numbers 1 to 10 so that they can still retain their order of ranking</a:t>
            </a:r>
            <a:r>
              <a:rPr lang="en-US" dirty="0"/>
              <a:t>.</a:t>
            </a:r>
          </a:p>
          <a:p>
            <a:endParaRPr lang="en-US" dirty="0"/>
          </a:p>
        </p:txBody>
      </p:sp>
    </p:spTree>
    <p:extLst>
      <p:ext uri="{BB962C8B-B14F-4D97-AF65-F5344CB8AC3E}">
        <p14:creationId xmlns:p14="http://schemas.microsoft.com/office/powerpoint/2010/main" val="2702059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387DA-1DCD-45E7-BCA9-308A5E32D58E}"/>
              </a:ext>
            </a:extLst>
          </p:cNvPr>
          <p:cNvSpPr>
            <a:spLocks noGrp="1"/>
          </p:cNvSpPr>
          <p:nvPr>
            <p:ph type="title"/>
          </p:nvPr>
        </p:nvSpPr>
        <p:spPr>
          <a:xfrm>
            <a:off x="581192" y="702156"/>
            <a:ext cx="11029616" cy="1013800"/>
          </a:xfrm>
        </p:spPr>
        <p:txBody>
          <a:bodyPr/>
          <a:lstStyle/>
          <a:p>
            <a:r>
              <a:rPr lang="en-US" dirty="0"/>
              <a:t>2.4: Reducing the Number of Categories</a:t>
            </a:r>
            <a:br>
              <a:rPr lang="en-US" dirty="0"/>
            </a:br>
            <a:endParaRPr lang="en-US" dirty="0"/>
          </a:p>
        </p:txBody>
      </p:sp>
      <p:sp>
        <p:nvSpPr>
          <p:cNvPr id="3" name="Content Placeholder 2">
            <a:extLst>
              <a:ext uri="{FF2B5EF4-FFF2-40B4-BE49-F238E27FC236}">
                <a16:creationId xmlns:a16="http://schemas.microsoft.com/office/drawing/2014/main" id="{1D99F112-3C83-4803-8822-690698BB713C}"/>
              </a:ext>
            </a:extLst>
          </p:cNvPr>
          <p:cNvSpPr>
            <a:spLocks noGrp="1"/>
          </p:cNvSpPr>
          <p:nvPr>
            <p:ph idx="1"/>
          </p:nvPr>
        </p:nvSpPr>
        <p:spPr/>
        <p:txBody>
          <a:bodyPr/>
          <a:lstStyle/>
          <a:p>
            <a:r>
              <a:rPr lang="en-US" sz="2800" dirty="0">
                <a:latin typeface="source-serif-pro"/>
              </a:rPr>
              <a:t>There are 4 columns with too many categories, namely: diag_1, </a:t>
            </a:r>
            <a:r>
              <a:rPr lang="en-US" sz="2800" dirty="0" err="1">
                <a:latin typeface="source-serif-pro"/>
              </a:rPr>
              <a:t>admission_source_id</a:t>
            </a:r>
            <a:r>
              <a:rPr lang="en-US" sz="2800" dirty="0">
                <a:latin typeface="source-serif-pro"/>
              </a:rPr>
              <a:t>, </a:t>
            </a:r>
            <a:r>
              <a:rPr lang="en-US" sz="2800" dirty="0" err="1">
                <a:latin typeface="source-serif-pro"/>
              </a:rPr>
              <a:t>discharge_disposition_id</a:t>
            </a:r>
            <a:r>
              <a:rPr lang="en-US" sz="2800" dirty="0">
                <a:latin typeface="source-serif-pro"/>
              </a:rPr>
              <a:t> and </a:t>
            </a:r>
            <a:r>
              <a:rPr lang="en-US" sz="2800" dirty="0" err="1">
                <a:latin typeface="source-serif-pro"/>
              </a:rPr>
              <a:t>admission_source_id</a:t>
            </a:r>
            <a:r>
              <a:rPr lang="en-US" sz="2800" dirty="0">
                <a:latin typeface="source-serif-pro"/>
              </a:rPr>
              <a:t>.</a:t>
            </a:r>
          </a:p>
          <a:p>
            <a:r>
              <a:rPr lang="en-US" sz="2800" dirty="0">
                <a:latin typeface="source-serif-pro"/>
              </a:rPr>
              <a:t>We need to reduce the number of categories by grouping them together.</a:t>
            </a:r>
          </a:p>
          <a:p>
            <a:r>
              <a:rPr lang="en-US" sz="2800" dirty="0">
                <a:latin typeface="source-serif-pro"/>
              </a:rPr>
              <a:t>For diag_1, we can refer to the icd9 codes to generalize an appropriate description.</a:t>
            </a:r>
          </a:p>
          <a:p>
            <a:r>
              <a:rPr lang="en-US" sz="2800" dirty="0">
                <a:latin typeface="source-serif-pro"/>
              </a:rPr>
              <a:t>For race, we combined 2 categories together: ? and other.</a:t>
            </a:r>
          </a:p>
          <a:p>
            <a:endParaRPr lang="en-US" dirty="0"/>
          </a:p>
        </p:txBody>
      </p:sp>
      <p:sp>
        <p:nvSpPr>
          <p:cNvPr id="6" name="Rectangle 3">
            <a:extLst>
              <a:ext uri="{FF2B5EF4-FFF2-40B4-BE49-F238E27FC236}">
                <a16:creationId xmlns:a16="http://schemas.microsoft.com/office/drawing/2014/main" id="{4B539896-93B4-4B72-84ED-B14A49E21DEE}"/>
              </a:ext>
            </a:extLst>
          </p:cNvPr>
          <p:cNvSpPr>
            <a:spLocks noChangeArrowheads="1"/>
          </p:cNvSpPr>
          <p:nvPr/>
        </p:nvSpPr>
        <p:spPr bwMode="auto">
          <a:xfrm>
            <a:off x="0" y="0"/>
            <a:ext cx="498475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15288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BC03-69C7-4FAD-A7EB-FFA58BCD0270}"/>
              </a:ext>
            </a:extLst>
          </p:cNvPr>
          <p:cNvSpPr>
            <a:spLocks noGrp="1"/>
          </p:cNvSpPr>
          <p:nvPr>
            <p:ph type="title"/>
          </p:nvPr>
        </p:nvSpPr>
        <p:spPr/>
        <p:txBody>
          <a:bodyPr/>
          <a:lstStyle/>
          <a:p>
            <a:r>
              <a:rPr lang="en-US" dirty="0"/>
              <a:t>3. Data Exploration</a:t>
            </a:r>
            <a:br>
              <a:rPr lang="en-US" dirty="0"/>
            </a:br>
            <a:endParaRPr lang="en-US" dirty="0"/>
          </a:p>
        </p:txBody>
      </p:sp>
      <p:sp>
        <p:nvSpPr>
          <p:cNvPr id="3" name="Content Placeholder 2">
            <a:extLst>
              <a:ext uri="{FF2B5EF4-FFF2-40B4-BE49-F238E27FC236}">
                <a16:creationId xmlns:a16="http://schemas.microsoft.com/office/drawing/2014/main" id="{134B9F0F-655D-4F14-BF40-18B1DC262D0C}"/>
              </a:ext>
            </a:extLst>
          </p:cNvPr>
          <p:cNvSpPr>
            <a:spLocks noGrp="1"/>
          </p:cNvSpPr>
          <p:nvPr>
            <p:ph idx="1"/>
          </p:nvPr>
        </p:nvSpPr>
        <p:spPr/>
        <p:txBody>
          <a:bodyPr/>
          <a:lstStyle/>
          <a:p>
            <a:r>
              <a:rPr lang="en-US" sz="2800" dirty="0">
                <a:latin typeface="source-serif-pro"/>
              </a:rPr>
              <a:t>Since we're only interested in factors leading to early readmission, we will convert readmitted into a binary variable with two classes:</a:t>
            </a:r>
          </a:p>
          <a:p>
            <a:pPr lvl="1">
              <a:buFont typeface="Wingdings" panose="05000000000000000000" pitchFamily="2" charset="2"/>
              <a:buChar char="Ø"/>
            </a:pPr>
            <a:r>
              <a:rPr lang="en-US" sz="2800" dirty="0">
                <a:latin typeface="source-serif-pro"/>
              </a:rPr>
              <a:t>1 for readmission in less than 30 days (&lt;30)</a:t>
            </a:r>
          </a:p>
          <a:p>
            <a:pPr lvl="1">
              <a:buFont typeface="Wingdings" panose="05000000000000000000" pitchFamily="2" charset="2"/>
              <a:buChar char="Ø"/>
            </a:pPr>
            <a:r>
              <a:rPr lang="en-US" sz="2800" dirty="0">
                <a:latin typeface="source-serif-pro"/>
              </a:rPr>
              <a:t>0 for otherwise which includes no readmission (NO) and readmission in more than 30 days (&gt;30)</a:t>
            </a:r>
          </a:p>
          <a:p>
            <a:endParaRPr lang="en-US" dirty="0"/>
          </a:p>
        </p:txBody>
      </p:sp>
    </p:spTree>
    <p:extLst>
      <p:ext uri="{BB962C8B-B14F-4D97-AF65-F5344CB8AC3E}">
        <p14:creationId xmlns:p14="http://schemas.microsoft.com/office/powerpoint/2010/main" val="2164443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D2BA-2F27-45AF-93C2-FCE10B4BCF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87E320-D6FC-42BA-93AC-EE108C528303}"/>
              </a:ext>
            </a:extLst>
          </p:cNvPr>
          <p:cNvSpPr>
            <a:spLocks noGrp="1"/>
          </p:cNvSpPr>
          <p:nvPr>
            <p:ph idx="1"/>
          </p:nvPr>
        </p:nvSpPr>
        <p:spPr>
          <a:xfrm>
            <a:off x="581192" y="2180497"/>
            <a:ext cx="11029615" cy="1248504"/>
          </a:xfrm>
        </p:spPr>
        <p:txBody>
          <a:bodyPr/>
          <a:lstStyle/>
          <a:p>
            <a:r>
              <a:rPr lang="en-US" altLang="en-US" sz="2400" dirty="0">
                <a:solidFill>
                  <a:srgbClr val="292929"/>
                </a:solidFill>
                <a:latin typeface="source-serif-pro"/>
              </a:rPr>
              <a:t>The most important column here is </a:t>
            </a:r>
            <a:r>
              <a:rPr lang="en-US" altLang="en-US" sz="2400" dirty="0">
                <a:solidFill>
                  <a:srgbClr val="292929"/>
                </a:solidFill>
                <a:latin typeface="source-code-pro"/>
              </a:rPr>
              <a:t>readmitted</a:t>
            </a:r>
            <a:r>
              <a:rPr lang="en-US" altLang="en-US" sz="2400" dirty="0">
                <a:solidFill>
                  <a:srgbClr val="292929"/>
                </a:solidFill>
                <a:latin typeface="source-serif-pro"/>
              </a:rPr>
              <a:t>, which tells us if a patient was hospitalized within 30 days, greater than 30 days or not readmitted.</a:t>
            </a:r>
            <a:r>
              <a:rPr lang="en-US" altLang="en-US" sz="2400" dirty="0">
                <a:solidFill>
                  <a:schemeClr val="tx1"/>
                </a:solidFill>
              </a:rPr>
              <a:t> </a:t>
            </a:r>
            <a:endParaRPr lang="en-US" altLang="en-US" sz="2400" dirty="0">
              <a:solidFill>
                <a:schemeClr val="tx1"/>
              </a:solidFill>
              <a:latin typeface="Arial" panose="020B0604020202020204" pitchFamily="34" charset="0"/>
            </a:endParaRPr>
          </a:p>
          <a:p>
            <a:endParaRPr lang="en-US" dirty="0"/>
          </a:p>
        </p:txBody>
      </p:sp>
      <p:pic>
        <p:nvPicPr>
          <p:cNvPr id="4" name="Picture 7" descr="https://miro.medium.com/v2/resize:fit:481/1*nfSQle4WwioyM6P0x_x5YA.png">
            <a:extLst>
              <a:ext uri="{FF2B5EF4-FFF2-40B4-BE49-F238E27FC236}">
                <a16:creationId xmlns:a16="http://schemas.microsoft.com/office/drawing/2014/main" id="{285AE1FE-6311-4B7B-820B-EC8F9430A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410" y="3429000"/>
            <a:ext cx="8894618" cy="2601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501F-A774-4670-8AB7-B5FC8832AFD4}"/>
              </a:ext>
            </a:extLst>
          </p:cNvPr>
          <p:cNvSpPr>
            <a:spLocks noGrp="1"/>
          </p:cNvSpPr>
          <p:nvPr>
            <p:ph type="title"/>
          </p:nvPr>
        </p:nvSpPr>
        <p:spPr/>
        <p:txBody>
          <a:bodyPr/>
          <a:lstStyle/>
          <a:p>
            <a:r>
              <a:rPr lang="en-US" b="1" dirty="0"/>
              <a:t>Problem Statement</a:t>
            </a:r>
            <a:r>
              <a:rPr lang="en-US" dirty="0"/>
              <a:t>:</a:t>
            </a:r>
          </a:p>
        </p:txBody>
      </p:sp>
      <p:sp>
        <p:nvSpPr>
          <p:cNvPr id="3" name="Content Placeholder 2">
            <a:extLst>
              <a:ext uri="{FF2B5EF4-FFF2-40B4-BE49-F238E27FC236}">
                <a16:creationId xmlns:a16="http://schemas.microsoft.com/office/drawing/2014/main" id="{8D8D6A5D-CEB8-45BC-8058-5615542D82F4}"/>
              </a:ext>
            </a:extLst>
          </p:cNvPr>
          <p:cNvSpPr>
            <a:spLocks noGrp="1"/>
          </p:cNvSpPr>
          <p:nvPr>
            <p:ph idx="1"/>
          </p:nvPr>
        </p:nvSpPr>
        <p:spPr/>
        <p:txBody>
          <a:bodyPr>
            <a:normAutofit fontScale="92500" lnSpcReduction="10000"/>
          </a:bodyPr>
          <a:lstStyle/>
          <a:p>
            <a:r>
              <a:rPr lang="en-US" sz="3200" dirty="0"/>
              <a:t>To identify the factors that lead to the high readmission rate of diabetic patients within 30 days post discharge and correspondingly to predict the high-risk diabetic-patients who are most likely to get readmitted within 30 days so that the quality of care can be improved along with improved patient’s experience, health of the population and reduce costs by lowering readmission rates. Also, to identify the medicines that are the most effective in treating diabetes</a:t>
            </a:r>
          </a:p>
          <a:p>
            <a:endParaRPr lang="en-US" dirty="0"/>
          </a:p>
        </p:txBody>
      </p:sp>
    </p:spTree>
    <p:extLst>
      <p:ext uri="{BB962C8B-B14F-4D97-AF65-F5344CB8AC3E}">
        <p14:creationId xmlns:p14="http://schemas.microsoft.com/office/powerpoint/2010/main" val="2811980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A575-74B2-44BE-A24F-F6DCC8842FA2}"/>
              </a:ext>
            </a:extLst>
          </p:cNvPr>
          <p:cNvSpPr>
            <a:spLocks noGrp="1"/>
          </p:cNvSpPr>
          <p:nvPr>
            <p:ph type="title"/>
          </p:nvPr>
        </p:nvSpPr>
        <p:spPr/>
        <p:txBody>
          <a:bodyPr/>
          <a:lstStyle/>
          <a:p>
            <a:r>
              <a:rPr lang="en-US" dirty="0"/>
              <a:t>4. Data Visualization</a:t>
            </a:r>
            <a:br>
              <a:rPr lang="en-US" dirty="0"/>
            </a:br>
            <a:endParaRPr lang="en-US" dirty="0"/>
          </a:p>
        </p:txBody>
      </p:sp>
      <p:sp>
        <p:nvSpPr>
          <p:cNvPr id="3" name="Content Placeholder 2">
            <a:extLst>
              <a:ext uri="{FF2B5EF4-FFF2-40B4-BE49-F238E27FC236}">
                <a16:creationId xmlns:a16="http://schemas.microsoft.com/office/drawing/2014/main" id="{78DC078D-D181-45C3-AB5E-FD1BA5B17FB5}"/>
              </a:ext>
            </a:extLst>
          </p:cNvPr>
          <p:cNvSpPr>
            <a:spLocks noGrp="1"/>
          </p:cNvSpPr>
          <p:nvPr>
            <p:ph idx="1"/>
          </p:nvPr>
        </p:nvSpPr>
        <p:spPr/>
        <p:txBody>
          <a:bodyPr/>
          <a:lstStyle/>
          <a:p>
            <a:r>
              <a:rPr lang="en-US" sz="2800" dirty="0">
                <a:latin typeface="source-serif-pro"/>
              </a:rPr>
              <a:t>Next, we will plot the distribution of each feature/column in relation with the frequency of early admissions.</a:t>
            </a:r>
          </a:p>
          <a:p>
            <a:r>
              <a:rPr lang="en-US" sz="2800" dirty="0">
                <a:latin typeface="source-serif-pro"/>
              </a:rPr>
              <a:t>We can identify features that are good predictors of early readmissions if the data is sufficiently varied.</a:t>
            </a:r>
          </a:p>
          <a:p>
            <a:endParaRPr lang="en-US" dirty="0"/>
          </a:p>
        </p:txBody>
      </p:sp>
    </p:spTree>
    <p:extLst>
      <p:ext uri="{BB962C8B-B14F-4D97-AF65-F5344CB8AC3E}">
        <p14:creationId xmlns:p14="http://schemas.microsoft.com/office/powerpoint/2010/main" val="3221602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C44C-6A37-4A22-9AB3-A3EA5F71F21C}"/>
              </a:ext>
            </a:extLst>
          </p:cNvPr>
          <p:cNvSpPr>
            <a:spLocks noGrp="1"/>
          </p:cNvSpPr>
          <p:nvPr>
            <p:ph type="title"/>
          </p:nvPr>
        </p:nvSpPr>
        <p:spPr/>
        <p:txBody>
          <a:bodyPr>
            <a:normAutofit/>
          </a:bodyPr>
          <a:lstStyle/>
          <a:p>
            <a:r>
              <a:rPr lang="en-US" sz="3600" dirty="0"/>
              <a:t> data VISUALIZATION</a:t>
            </a:r>
          </a:p>
        </p:txBody>
      </p:sp>
      <p:pic>
        <p:nvPicPr>
          <p:cNvPr id="10" name="Picture 9">
            <a:extLst>
              <a:ext uri="{FF2B5EF4-FFF2-40B4-BE49-F238E27FC236}">
                <a16:creationId xmlns:a16="http://schemas.microsoft.com/office/drawing/2014/main" id="{81C5157E-1554-4878-8D5A-139E78B3047C}"/>
              </a:ext>
            </a:extLst>
          </p:cNvPr>
          <p:cNvPicPr>
            <a:picLocks noChangeAspect="1"/>
          </p:cNvPicPr>
          <p:nvPr/>
        </p:nvPicPr>
        <p:blipFill rotWithShape="1">
          <a:blip r:embed="rId2"/>
          <a:srcRect l="6136" t="22303" r="41910" b="9577"/>
          <a:stretch/>
        </p:blipFill>
        <p:spPr>
          <a:xfrm>
            <a:off x="931028" y="3057888"/>
            <a:ext cx="10845338" cy="3640975"/>
          </a:xfrm>
          <a:prstGeom prst="rect">
            <a:avLst/>
          </a:prstGeom>
        </p:spPr>
      </p:pic>
      <p:sp>
        <p:nvSpPr>
          <p:cNvPr id="11" name="Rectangle 10">
            <a:extLst>
              <a:ext uri="{FF2B5EF4-FFF2-40B4-BE49-F238E27FC236}">
                <a16:creationId xmlns:a16="http://schemas.microsoft.com/office/drawing/2014/main" id="{548116C2-5F9B-4DEE-9311-E04531571919}"/>
              </a:ext>
            </a:extLst>
          </p:cNvPr>
          <p:cNvSpPr/>
          <p:nvPr/>
        </p:nvSpPr>
        <p:spPr>
          <a:xfrm>
            <a:off x="581192" y="1925257"/>
            <a:ext cx="6527562"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000000"/>
                </a:solidFill>
                <a:latin typeface="Courier New" panose="02070309020205020404" pitchFamily="49" charset="0"/>
              </a:rPr>
              <a:t>corr = </a:t>
            </a:r>
            <a:r>
              <a:rPr lang="en-US" dirty="0" err="1">
                <a:solidFill>
                  <a:srgbClr val="000000"/>
                </a:solidFill>
                <a:latin typeface="Courier New" panose="02070309020205020404" pitchFamily="49" charset="0"/>
              </a:rPr>
              <a:t>df.corr</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plt.figure</a:t>
            </a:r>
            <a:r>
              <a:rPr lang="en-US" dirty="0">
                <a:solidFill>
                  <a:srgbClr val="000000"/>
                </a:solidFill>
                <a:latin typeface="Courier New" panose="02070309020205020404" pitchFamily="49" charset="0"/>
              </a:rPr>
              <a:t>(figsize=(</a:t>
            </a:r>
            <a:r>
              <a:rPr lang="en-US" dirty="0">
                <a:solidFill>
                  <a:srgbClr val="098156"/>
                </a:solidFill>
                <a:latin typeface="Courier New" panose="02070309020205020404" pitchFamily="49" charset="0"/>
              </a:rPr>
              <a:t>15</a:t>
            </a:r>
            <a:r>
              <a:rPr lang="en-US" dirty="0">
                <a:solidFill>
                  <a:srgbClr val="000000"/>
                </a:solidFill>
                <a:latin typeface="Courier New" panose="02070309020205020404" pitchFamily="49" charset="0"/>
              </a:rPr>
              <a:t>, </a:t>
            </a:r>
            <a:r>
              <a:rPr lang="en-US" dirty="0">
                <a:solidFill>
                  <a:srgbClr val="098156"/>
                </a:solidFill>
                <a:latin typeface="Courier New" panose="02070309020205020404" pitchFamily="49" charset="0"/>
              </a:rPr>
              <a:t>9</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sns.heatmap</a:t>
            </a:r>
            <a:r>
              <a:rPr lang="en-US" dirty="0">
                <a:solidFill>
                  <a:srgbClr val="000000"/>
                </a:solidFill>
                <a:latin typeface="Courier New" panose="02070309020205020404" pitchFamily="49" charset="0"/>
              </a:rPr>
              <a:t>(corr, </a:t>
            </a:r>
            <a:r>
              <a:rPr lang="en-US" dirty="0" err="1">
                <a:solidFill>
                  <a:srgbClr val="000000"/>
                </a:solidFill>
                <a:latin typeface="Courier New" panose="02070309020205020404" pitchFamily="49" charset="0"/>
              </a:rPr>
              <a:t>annot</a:t>
            </a:r>
            <a:r>
              <a:rPr lang="en-US" dirty="0">
                <a:solidFill>
                  <a:srgbClr val="000000"/>
                </a:solidFill>
                <a:latin typeface="Courier New" panose="02070309020205020404" pitchFamily="49" charset="0"/>
              </a:rPr>
              <a:t>=</a:t>
            </a:r>
            <a:r>
              <a:rPr lang="en-US" dirty="0">
                <a:solidFill>
                  <a:srgbClr val="0000FF"/>
                </a:solidFill>
                <a:latin typeface="Courier New" panose="02070309020205020404" pitchFamily="49" charset="0"/>
              </a:rPr>
              <a:t>True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cmap</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coolwarm</a:t>
            </a:r>
            <a:r>
              <a:rPr lang="en-US" dirty="0">
                <a:solidFill>
                  <a:srgbClr val="A31515"/>
                </a:solidFill>
                <a:latin typeface="Courier New" panose="02070309020205020404" pitchFamily="49" charset="0"/>
              </a:rPr>
              <a:t>'</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842710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B0E6D7-F2DD-4021-9496-F7A898F66648}"/>
              </a:ext>
            </a:extLst>
          </p:cNvPr>
          <p:cNvPicPr>
            <a:picLocks noChangeAspect="1"/>
          </p:cNvPicPr>
          <p:nvPr/>
        </p:nvPicPr>
        <p:blipFill rotWithShape="1">
          <a:blip r:embed="rId2"/>
          <a:srcRect l="20024" t="27831" r="49320" b="20000"/>
          <a:stretch/>
        </p:blipFill>
        <p:spPr>
          <a:xfrm>
            <a:off x="177553" y="672482"/>
            <a:ext cx="3737500" cy="3577701"/>
          </a:xfrm>
          <a:prstGeom prst="rect">
            <a:avLst/>
          </a:prstGeom>
        </p:spPr>
      </p:pic>
      <p:pic>
        <p:nvPicPr>
          <p:cNvPr id="5" name="Picture 4">
            <a:extLst>
              <a:ext uri="{FF2B5EF4-FFF2-40B4-BE49-F238E27FC236}">
                <a16:creationId xmlns:a16="http://schemas.microsoft.com/office/drawing/2014/main" id="{DF6269CF-A9B9-44C5-8DC0-8C2B0153B9E8}"/>
              </a:ext>
            </a:extLst>
          </p:cNvPr>
          <p:cNvPicPr>
            <a:picLocks noChangeAspect="1"/>
          </p:cNvPicPr>
          <p:nvPr/>
        </p:nvPicPr>
        <p:blipFill rotWithShape="1">
          <a:blip r:embed="rId3"/>
          <a:srcRect l="22913" t="22686" r="39926" b="31748"/>
          <a:stretch/>
        </p:blipFill>
        <p:spPr>
          <a:xfrm>
            <a:off x="4098524" y="898861"/>
            <a:ext cx="3737500" cy="3124941"/>
          </a:xfrm>
          <a:prstGeom prst="rect">
            <a:avLst/>
          </a:prstGeom>
        </p:spPr>
      </p:pic>
      <p:pic>
        <p:nvPicPr>
          <p:cNvPr id="6" name="Picture 5">
            <a:extLst>
              <a:ext uri="{FF2B5EF4-FFF2-40B4-BE49-F238E27FC236}">
                <a16:creationId xmlns:a16="http://schemas.microsoft.com/office/drawing/2014/main" id="{4F2A5EB6-7EA3-44D4-8168-364E0203C386}"/>
              </a:ext>
            </a:extLst>
          </p:cNvPr>
          <p:cNvPicPr>
            <a:picLocks noChangeAspect="1"/>
          </p:cNvPicPr>
          <p:nvPr/>
        </p:nvPicPr>
        <p:blipFill rotWithShape="1">
          <a:blip r:embed="rId4"/>
          <a:srcRect l="20171" t="39935" r="51938" b="30615"/>
          <a:stretch/>
        </p:blipFill>
        <p:spPr>
          <a:xfrm>
            <a:off x="7954392" y="1695635"/>
            <a:ext cx="3400147" cy="2019669"/>
          </a:xfrm>
          <a:prstGeom prst="rect">
            <a:avLst/>
          </a:prstGeom>
        </p:spPr>
      </p:pic>
      <p:pic>
        <p:nvPicPr>
          <p:cNvPr id="7" name="Picture 6">
            <a:extLst>
              <a:ext uri="{FF2B5EF4-FFF2-40B4-BE49-F238E27FC236}">
                <a16:creationId xmlns:a16="http://schemas.microsoft.com/office/drawing/2014/main" id="{C9C7F7BD-85DE-4F4D-98A6-74368DFB86BA}"/>
              </a:ext>
            </a:extLst>
          </p:cNvPr>
          <p:cNvPicPr>
            <a:picLocks noChangeAspect="1"/>
          </p:cNvPicPr>
          <p:nvPr/>
        </p:nvPicPr>
        <p:blipFill rotWithShape="1">
          <a:blip r:embed="rId5"/>
          <a:srcRect l="23155" t="37411" r="51287" b="30615"/>
          <a:stretch/>
        </p:blipFill>
        <p:spPr>
          <a:xfrm>
            <a:off x="690979" y="4554245"/>
            <a:ext cx="3116062" cy="2192784"/>
          </a:xfrm>
          <a:prstGeom prst="rect">
            <a:avLst/>
          </a:prstGeom>
        </p:spPr>
      </p:pic>
      <p:pic>
        <p:nvPicPr>
          <p:cNvPr id="8" name="Picture 7">
            <a:extLst>
              <a:ext uri="{FF2B5EF4-FFF2-40B4-BE49-F238E27FC236}">
                <a16:creationId xmlns:a16="http://schemas.microsoft.com/office/drawing/2014/main" id="{3CDAFAE9-2911-443B-AEF4-4343406101AF}"/>
              </a:ext>
            </a:extLst>
          </p:cNvPr>
          <p:cNvPicPr>
            <a:picLocks noChangeAspect="1"/>
          </p:cNvPicPr>
          <p:nvPr/>
        </p:nvPicPr>
        <p:blipFill rotWithShape="1">
          <a:blip r:embed="rId6"/>
          <a:srcRect l="22136" t="44013" r="53398" b="25825"/>
          <a:stretch/>
        </p:blipFill>
        <p:spPr>
          <a:xfrm>
            <a:off x="4475826" y="4367814"/>
            <a:ext cx="2982897" cy="2068497"/>
          </a:xfrm>
          <a:prstGeom prst="rect">
            <a:avLst/>
          </a:prstGeom>
        </p:spPr>
      </p:pic>
      <p:pic>
        <p:nvPicPr>
          <p:cNvPr id="9" name="Picture 8">
            <a:extLst>
              <a:ext uri="{FF2B5EF4-FFF2-40B4-BE49-F238E27FC236}">
                <a16:creationId xmlns:a16="http://schemas.microsoft.com/office/drawing/2014/main" id="{3FC8F03B-D5DD-49CF-8AAE-28293DBF3B64}"/>
              </a:ext>
            </a:extLst>
          </p:cNvPr>
          <p:cNvPicPr>
            <a:picLocks noChangeAspect="1"/>
          </p:cNvPicPr>
          <p:nvPr/>
        </p:nvPicPr>
        <p:blipFill rotWithShape="1">
          <a:blip r:embed="rId7"/>
          <a:srcRect l="19442" t="42783" r="52670" b="24013"/>
          <a:stretch/>
        </p:blipFill>
        <p:spPr>
          <a:xfrm>
            <a:off x="8127508" y="4023804"/>
            <a:ext cx="3400147" cy="2277122"/>
          </a:xfrm>
          <a:prstGeom prst="rect">
            <a:avLst/>
          </a:prstGeom>
        </p:spPr>
      </p:pic>
    </p:spTree>
    <p:extLst>
      <p:ext uri="{BB962C8B-B14F-4D97-AF65-F5344CB8AC3E}">
        <p14:creationId xmlns:p14="http://schemas.microsoft.com/office/powerpoint/2010/main" val="1085751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AF46-17F4-4758-AD06-421CF9366892}"/>
              </a:ext>
            </a:extLst>
          </p:cNvPr>
          <p:cNvSpPr>
            <a:spLocks noGrp="1"/>
          </p:cNvSpPr>
          <p:nvPr>
            <p:ph type="title"/>
          </p:nvPr>
        </p:nvSpPr>
        <p:spPr/>
        <p:txBody>
          <a:bodyPr/>
          <a:lstStyle/>
          <a:p>
            <a:r>
              <a:rPr lang="en-US" dirty="0"/>
              <a:t>5. Feature Engineering</a:t>
            </a:r>
            <a:br>
              <a:rPr lang="en-US" dirty="0"/>
            </a:br>
            <a:endParaRPr lang="en-US" dirty="0"/>
          </a:p>
        </p:txBody>
      </p:sp>
      <p:sp>
        <p:nvSpPr>
          <p:cNvPr id="3" name="Content Placeholder 2">
            <a:extLst>
              <a:ext uri="{FF2B5EF4-FFF2-40B4-BE49-F238E27FC236}">
                <a16:creationId xmlns:a16="http://schemas.microsoft.com/office/drawing/2014/main" id="{6030F4F7-5EF8-4B03-AAF7-03DA73303E90}"/>
              </a:ext>
            </a:extLst>
          </p:cNvPr>
          <p:cNvSpPr>
            <a:spLocks noGrp="1"/>
          </p:cNvSpPr>
          <p:nvPr>
            <p:ph idx="1"/>
          </p:nvPr>
        </p:nvSpPr>
        <p:spPr/>
        <p:txBody>
          <a:bodyPr/>
          <a:lstStyle/>
          <a:p>
            <a:pPr marL="0" indent="0">
              <a:buNone/>
            </a:pPr>
            <a:r>
              <a:rPr lang="en-US" sz="2800" dirty="0">
                <a:latin typeface="source-serif-pro"/>
              </a:rPr>
              <a:t>5: Create Dummy Variables</a:t>
            </a:r>
          </a:p>
          <a:p>
            <a:r>
              <a:rPr lang="en-US" sz="2800" dirty="0">
                <a:latin typeface="source-serif-pro"/>
              </a:rPr>
              <a:t>When dealing with categorical variables, we need to assign numerical values to different categories within each column.</a:t>
            </a:r>
          </a:p>
          <a:p>
            <a:r>
              <a:rPr lang="en-US" sz="2800" dirty="0">
                <a:latin typeface="source-serif-pro"/>
              </a:rPr>
              <a:t>Dummy variables helps us classify the data into mutually exclusive categories</a:t>
            </a:r>
          </a:p>
          <a:p>
            <a:endParaRPr lang="en-US" dirty="0"/>
          </a:p>
        </p:txBody>
      </p:sp>
    </p:spTree>
    <p:extLst>
      <p:ext uri="{BB962C8B-B14F-4D97-AF65-F5344CB8AC3E}">
        <p14:creationId xmlns:p14="http://schemas.microsoft.com/office/powerpoint/2010/main" val="244377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8538FA-5A7B-42C5-B11A-5A901C4ABA57}"/>
              </a:ext>
            </a:extLst>
          </p:cNvPr>
          <p:cNvPicPr>
            <a:picLocks noChangeAspect="1"/>
          </p:cNvPicPr>
          <p:nvPr/>
        </p:nvPicPr>
        <p:blipFill rotWithShape="1">
          <a:blip r:embed="rId2"/>
          <a:srcRect l="5728" t="14061" r="41772" b="9818"/>
          <a:stretch/>
        </p:blipFill>
        <p:spPr>
          <a:xfrm>
            <a:off x="465513" y="2128057"/>
            <a:ext cx="11127971" cy="4472247"/>
          </a:xfrm>
          <a:prstGeom prst="rect">
            <a:avLst/>
          </a:prstGeom>
        </p:spPr>
      </p:pic>
      <p:sp>
        <p:nvSpPr>
          <p:cNvPr id="4" name="Title 3">
            <a:extLst>
              <a:ext uri="{FF2B5EF4-FFF2-40B4-BE49-F238E27FC236}">
                <a16:creationId xmlns:a16="http://schemas.microsoft.com/office/drawing/2014/main" id="{BC5B0631-6F70-42A8-9208-80F8A158AE27}"/>
              </a:ext>
            </a:extLst>
          </p:cNvPr>
          <p:cNvSpPr>
            <a:spLocks noGrp="1"/>
          </p:cNvSpPr>
          <p:nvPr>
            <p:ph type="title"/>
          </p:nvPr>
        </p:nvSpPr>
        <p:spPr/>
        <p:txBody>
          <a:bodyPr/>
          <a:lstStyle/>
          <a:p>
            <a:r>
              <a:rPr lang="en-US" dirty="0"/>
              <a:t>Model Building:</a:t>
            </a:r>
            <a:br>
              <a:rPr lang="en-US" dirty="0"/>
            </a:br>
            <a:endParaRPr lang="en-US" dirty="0"/>
          </a:p>
        </p:txBody>
      </p:sp>
    </p:spTree>
    <p:extLst>
      <p:ext uri="{BB962C8B-B14F-4D97-AF65-F5344CB8AC3E}">
        <p14:creationId xmlns:p14="http://schemas.microsoft.com/office/powerpoint/2010/main" val="997432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9370D3-298B-4AD3-B896-4BB783EBCC47}"/>
              </a:ext>
            </a:extLst>
          </p:cNvPr>
          <p:cNvPicPr>
            <a:picLocks noChangeAspect="1"/>
          </p:cNvPicPr>
          <p:nvPr/>
        </p:nvPicPr>
        <p:blipFill rotWithShape="1">
          <a:blip r:embed="rId2"/>
          <a:srcRect l="2454" t="17939" r="52137" b="12000"/>
          <a:stretch/>
        </p:blipFill>
        <p:spPr>
          <a:xfrm>
            <a:off x="299258" y="714895"/>
            <a:ext cx="11538066" cy="5320145"/>
          </a:xfrm>
          <a:prstGeom prst="rect">
            <a:avLst/>
          </a:prstGeom>
        </p:spPr>
      </p:pic>
    </p:spTree>
    <p:extLst>
      <p:ext uri="{BB962C8B-B14F-4D97-AF65-F5344CB8AC3E}">
        <p14:creationId xmlns:p14="http://schemas.microsoft.com/office/powerpoint/2010/main" val="3805922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1D3040-C85F-4BAE-829D-51F8972D39A9}"/>
              </a:ext>
            </a:extLst>
          </p:cNvPr>
          <p:cNvPicPr>
            <a:picLocks noChangeAspect="1"/>
          </p:cNvPicPr>
          <p:nvPr/>
        </p:nvPicPr>
        <p:blipFill rotWithShape="1">
          <a:blip r:embed="rId2"/>
          <a:srcRect l="3409" t="14304" r="50000" b="15393"/>
          <a:stretch/>
        </p:blipFill>
        <p:spPr>
          <a:xfrm>
            <a:off x="415635" y="864524"/>
            <a:ext cx="11321935" cy="5536276"/>
          </a:xfrm>
          <a:prstGeom prst="rect">
            <a:avLst/>
          </a:prstGeom>
        </p:spPr>
      </p:pic>
    </p:spTree>
    <p:extLst>
      <p:ext uri="{BB962C8B-B14F-4D97-AF65-F5344CB8AC3E}">
        <p14:creationId xmlns:p14="http://schemas.microsoft.com/office/powerpoint/2010/main" val="1633027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96355D-7639-4067-82C9-66036F2ACE81}"/>
              </a:ext>
            </a:extLst>
          </p:cNvPr>
          <p:cNvPicPr>
            <a:picLocks noChangeAspect="1"/>
          </p:cNvPicPr>
          <p:nvPr/>
        </p:nvPicPr>
        <p:blipFill rotWithShape="1">
          <a:blip r:embed="rId2"/>
          <a:srcRect l="2096" t="41212" r="59090" b="34303"/>
          <a:stretch/>
        </p:blipFill>
        <p:spPr>
          <a:xfrm>
            <a:off x="653934" y="2090651"/>
            <a:ext cx="10884131" cy="3212869"/>
          </a:xfrm>
          <a:prstGeom prst="rect">
            <a:avLst/>
          </a:prstGeom>
        </p:spPr>
      </p:pic>
      <p:sp>
        <p:nvSpPr>
          <p:cNvPr id="3" name="Title 2">
            <a:extLst>
              <a:ext uri="{FF2B5EF4-FFF2-40B4-BE49-F238E27FC236}">
                <a16:creationId xmlns:a16="http://schemas.microsoft.com/office/drawing/2014/main" id="{D867A64A-8FB7-496B-8A36-3303A31031E8}"/>
              </a:ext>
            </a:extLst>
          </p:cNvPr>
          <p:cNvSpPr>
            <a:spLocks noGrp="1"/>
          </p:cNvSpPr>
          <p:nvPr>
            <p:ph type="title"/>
          </p:nvPr>
        </p:nvSpPr>
        <p:spPr/>
        <p:txBody>
          <a:bodyPr/>
          <a:lstStyle/>
          <a:p>
            <a:r>
              <a:rPr lang="en-US" dirty="0"/>
              <a:t>Result:</a:t>
            </a:r>
          </a:p>
        </p:txBody>
      </p:sp>
    </p:spTree>
    <p:extLst>
      <p:ext uri="{BB962C8B-B14F-4D97-AF65-F5344CB8AC3E}">
        <p14:creationId xmlns:p14="http://schemas.microsoft.com/office/powerpoint/2010/main" val="1293866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Thank You Ribbon Stock Illustration | Adobe Stock">
            <a:extLst>
              <a:ext uri="{FF2B5EF4-FFF2-40B4-BE49-F238E27FC236}">
                <a16:creationId xmlns:a16="http://schemas.microsoft.com/office/drawing/2014/main" id="{436CEEBA-0058-4C62-8678-847EE56CE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677" y="1594281"/>
            <a:ext cx="8291743"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900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A9349-1330-47B9-BE18-0CFE84D6E2F1}"/>
              </a:ext>
            </a:extLst>
          </p:cNvPr>
          <p:cNvSpPr>
            <a:spLocks noGrp="1"/>
          </p:cNvSpPr>
          <p:nvPr>
            <p:ph idx="4294967295"/>
          </p:nvPr>
        </p:nvSpPr>
        <p:spPr>
          <a:xfrm>
            <a:off x="0" y="1263535"/>
            <a:ext cx="11336338" cy="5392853"/>
          </a:xfrm>
        </p:spPr>
        <p:txBody>
          <a:bodyPr>
            <a:normAutofit fontScale="77500" lnSpcReduction="20000"/>
          </a:bodyPr>
          <a:lstStyle/>
          <a:p>
            <a:r>
              <a:rPr lang="en-US" sz="2600" b="1" dirty="0">
                <a:latin typeface="Helvetica Neue"/>
              </a:rPr>
              <a:t>Encounter ID</a:t>
            </a:r>
            <a:r>
              <a:rPr lang="en-US" sz="2600" dirty="0">
                <a:latin typeface="Helvetica Neue"/>
              </a:rPr>
              <a:t>: Unique identifier of an encounter</a:t>
            </a:r>
          </a:p>
          <a:p>
            <a:r>
              <a:rPr lang="en-US" sz="2600" b="1" dirty="0">
                <a:latin typeface="Helvetica Neue"/>
              </a:rPr>
              <a:t>Patient number</a:t>
            </a:r>
            <a:r>
              <a:rPr lang="en-US" sz="2600" dirty="0">
                <a:latin typeface="Helvetica Neue"/>
              </a:rPr>
              <a:t>: Unique identifier of a patient</a:t>
            </a:r>
          </a:p>
          <a:p>
            <a:r>
              <a:rPr lang="en-US" sz="2600" b="1" dirty="0">
                <a:latin typeface="Helvetica Neue"/>
              </a:rPr>
              <a:t>Race Values</a:t>
            </a:r>
            <a:r>
              <a:rPr lang="en-US" sz="2600" dirty="0">
                <a:latin typeface="Helvetica Neue"/>
              </a:rPr>
              <a:t>: Caucasian, Asian, African American, Hispanic, and other</a:t>
            </a:r>
          </a:p>
          <a:p>
            <a:r>
              <a:rPr lang="en-US" sz="2600" b="1" dirty="0">
                <a:latin typeface="Helvetica Neue"/>
              </a:rPr>
              <a:t>Gender Values</a:t>
            </a:r>
            <a:r>
              <a:rPr lang="en-US" sz="2600" dirty="0">
                <a:latin typeface="Helvetica Neue"/>
              </a:rPr>
              <a:t>: male, female, and unknown/invalid Age Grouped in 10-year intervals: 0, 10), 10, 20), …, 90, 100)</a:t>
            </a:r>
          </a:p>
          <a:p>
            <a:r>
              <a:rPr lang="en-US" sz="2600" b="1" dirty="0">
                <a:latin typeface="Helvetica Neue"/>
              </a:rPr>
              <a:t>Weight</a:t>
            </a:r>
            <a:r>
              <a:rPr lang="en-US" sz="2600" dirty="0">
                <a:latin typeface="Helvetica Neue"/>
              </a:rPr>
              <a:t>: Weight in pounds</a:t>
            </a:r>
          </a:p>
          <a:p>
            <a:r>
              <a:rPr lang="en-US" sz="2600" b="1" dirty="0">
                <a:latin typeface="Helvetica Neue"/>
              </a:rPr>
              <a:t>Admission type</a:t>
            </a:r>
            <a:r>
              <a:rPr lang="en-US" sz="2600" dirty="0">
                <a:latin typeface="Helvetica Neue"/>
              </a:rPr>
              <a:t>: Integer identifier corresponding to 9 distinct values, for example, emergency, urgent, elective, newborn, and not available</a:t>
            </a:r>
          </a:p>
          <a:p>
            <a:r>
              <a:rPr lang="en-US" sz="2600" b="1" dirty="0">
                <a:latin typeface="Helvetica Neue"/>
              </a:rPr>
              <a:t>Discharge disposition</a:t>
            </a:r>
            <a:r>
              <a:rPr lang="en-US" sz="2600" dirty="0">
                <a:latin typeface="Helvetica Neue"/>
              </a:rPr>
              <a:t>: Integer identifier corresponding to 29 distinct values, for example, discharged to home, expired, and not available</a:t>
            </a:r>
          </a:p>
          <a:p>
            <a:r>
              <a:rPr lang="en-US" sz="2600" b="1" dirty="0">
                <a:latin typeface="Helvetica Neue"/>
              </a:rPr>
              <a:t>Admission source</a:t>
            </a:r>
            <a:r>
              <a:rPr lang="en-US" sz="2600" dirty="0">
                <a:latin typeface="Helvetica Neue"/>
              </a:rPr>
              <a:t>: Integer identifier corresponding to 21 distinct values, for example, physician referral, emergency room, and transfer from a hospital</a:t>
            </a:r>
          </a:p>
          <a:p>
            <a:r>
              <a:rPr lang="en-US" sz="2600" b="1" dirty="0">
                <a:latin typeface="Helvetica Neue"/>
              </a:rPr>
              <a:t>Time in hospital</a:t>
            </a:r>
            <a:r>
              <a:rPr lang="en-US" sz="2600" dirty="0">
                <a:latin typeface="Helvetica Neue"/>
              </a:rPr>
              <a:t>: Integer number of days between admission and discharge</a:t>
            </a:r>
          </a:p>
          <a:p>
            <a:r>
              <a:rPr lang="en-US" sz="2600" b="1" dirty="0">
                <a:latin typeface="Helvetica Neue"/>
              </a:rPr>
              <a:t>Payer code</a:t>
            </a:r>
            <a:r>
              <a:rPr lang="en-US" sz="2600" dirty="0">
                <a:latin typeface="Helvetica Neue"/>
              </a:rPr>
              <a:t> : Integer identifier corresponding to 23 distinct values, for example, Blue Cross/Blue Shield, Medicare, and self-pay Medical</a:t>
            </a:r>
          </a:p>
          <a:p>
            <a:endParaRPr lang="en-US" dirty="0"/>
          </a:p>
        </p:txBody>
      </p:sp>
      <p:sp>
        <p:nvSpPr>
          <p:cNvPr id="4" name="Rectangle 3">
            <a:extLst>
              <a:ext uri="{FF2B5EF4-FFF2-40B4-BE49-F238E27FC236}">
                <a16:creationId xmlns:a16="http://schemas.microsoft.com/office/drawing/2014/main" id="{2D2582EC-2D1E-4C1E-A3CB-6920453A43A9}"/>
              </a:ext>
            </a:extLst>
          </p:cNvPr>
          <p:cNvSpPr/>
          <p:nvPr/>
        </p:nvSpPr>
        <p:spPr>
          <a:xfrm>
            <a:off x="530550" y="567636"/>
            <a:ext cx="3207929" cy="461665"/>
          </a:xfrm>
          <a:prstGeom prst="rect">
            <a:avLst/>
          </a:prstGeom>
        </p:spPr>
        <p:txBody>
          <a:bodyPr wrap="none">
            <a:spAutoFit/>
          </a:bodyPr>
          <a:lstStyle/>
          <a:p>
            <a:r>
              <a:rPr lang="en-US" sz="2400" b="1" u="sng" dirty="0"/>
              <a:t>Data Set Description</a:t>
            </a:r>
          </a:p>
        </p:txBody>
      </p:sp>
    </p:spTree>
    <p:extLst>
      <p:ext uri="{BB962C8B-B14F-4D97-AF65-F5344CB8AC3E}">
        <p14:creationId xmlns:p14="http://schemas.microsoft.com/office/powerpoint/2010/main" val="238286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C08FC-E114-4A2C-89B9-1A3620F29082}"/>
              </a:ext>
            </a:extLst>
          </p:cNvPr>
          <p:cNvSpPr>
            <a:spLocks noGrp="1"/>
          </p:cNvSpPr>
          <p:nvPr>
            <p:ph idx="4294967295"/>
          </p:nvPr>
        </p:nvSpPr>
        <p:spPr>
          <a:xfrm>
            <a:off x="0" y="781396"/>
            <a:ext cx="11029950" cy="5855942"/>
          </a:xfrm>
        </p:spPr>
        <p:txBody>
          <a:bodyPr>
            <a:normAutofit lnSpcReduction="10000"/>
          </a:bodyPr>
          <a:lstStyle/>
          <a:p>
            <a:r>
              <a:rPr lang="en-US" b="1" dirty="0">
                <a:latin typeface="Helvetica Neue"/>
              </a:rPr>
              <a:t>Medical specialty</a:t>
            </a:r>
            <a:r>
              <a:rPr lang="en-US" dirty="0">
                <a:latin typeface="Helvetica Neue"/>
              </a:rPr>
              <a:t>: Integer identifier of a specialty of the admitting physician, corresponding to 84 distinct values, for example, cardiology, internal medicine, family/general practice, and surgeon</a:t>
            </a:r>
          </a:p>
          <a:p>
            <a:r>
              <a:rPr lang="en-US" b="1" dirty="0">
                <a:latin typeface="Helvetica Neue"/>
              </a:rPr>
              <a:t>Number of lab procedures</a:t>
            </a:r>
            <a:r>
              <a:rPr lang="en-US" dirty="0">
                <a:latin typeface="Helvetica Neue"/>
              </a:rPr>
              <a:t>: Number of lab tests performed during the encounter</a:t>
            </a:r>
          </a:p>
          <a:p>
            <a:r>
              <a:rPr lang="en-US" b="1" dirty="0">
                <a:latin typeface="Helvetica Neue"/>
              </a:rPr>
              <a:t>Number of procedures</a:t>
            </a:r>
            <a:r>
              <a:rPr lang="en-US" dirty="0">
                <a:latin typeface="Helvetica Neue"/>
              </a:rPr>
              <a:t>: Numeric Number of procedures (other than lab tests) performed during the encounter</a:t>
            </a:r>
          </a:p>
          <a:p>
            <a:r>
              <a:rPr lang="en-US" b="1" dirty="0">
                <a:latin typeface="Helvetica Neue"/>
              </a:rPr>
              <a:t>Number of medications</a:t>
            </a:r>
            <a:r>
              <a:rPr lang="en-US" dirty="0">
                <a:latin typeface="Helvetica Neue"/>
              </a:rPr>
              <a:t>: Number of distinct generic names administered during the encounter</a:t>
            </a:r>
          </a:p>
          <a:p>
            <a:r>
              <a:rPr lang="en-US" b="1" dirty="0">
                <a:latin typeface="Helvetica Neue"/>
              </a:rPr>
              <a:t>Number of outpatient visits</a:t>
            </a:r>
            <a:r>
              <a:rPr lang="en-US" dirty="0">
                <a:latin typeface="Helvetica Neue"/>
              </a:rPr>
              <a:t>: Number of outpatient visits of the patient in the year preceding the encounter</a:t>
            </a:r>
          </a:p>
          <a:p>
            <a:r>
              <a:rPr lang="en-US" b="1" dirty="0">
                <a:latin typeface="Helvetica Neue"/>
              </a:rPr>
              <a:t>Number of emergency visits</a:t>
            </a:r>
            <a:r>
              <a:rPr lang="en-US" dirty="0">
                <a:latin typeface="Helvetica Neue"/>
              </a:rPr>
              <a:t>: Number of emergency visits of the patient in the year preceding the encounter</a:t>
            </a:r>
          </a:p>
          <a:p>
            <a:r>
              <a:rPr lang="en-US" b="1" dirty="0">
                <a:latin typeface="Helvetica Neue"/>
              </a:rPr>
              <a:t>Number of inpatient visits</a:t>
            </a:r>
            <a:r>
              <a:rPr lang="en-US" dirty="0">
                <a:latin typeface="Helvetica Neue"/>
              </a:rPr>
              <a:t>: Number of inpatient visits of the patient in the year preceding the encounter</a:t>
            </a:r>
          </a:p>
          <a:p>
            <a:r>
              <a:rPr lang="en-US" b="1" dirty="0">
                <a:latin typeface="Helvetica Neue"/>
              </a:rPr>
              <a:t>Diagnosis 1</a:t>
            </a:r>
            <a:r>
              <a:rPr lang="en-US" dirty="0">
                <a:latin typeface="Helvetica Neue"/>
              </a:rPr>
              <a:t>: The primary diagnosis (coded as first three digits of ICD9); 848 distinct values</a:t>
            </a:r>
          </a:p>
          <a:p>
            <a:r>
              <a:rPr lang="en-US" b="1" dirty="0">
                <a:latin typeface="Helvetica Neue"/>
              </a:rPr>
              <a:t>Diagnosis 2</a:t>
            </a:r>
            <a:r>
              <a:rPr lang="en-US" dirty="0">
                <a:latin typeface="Helvetica Neue"/>
              </a:rPr>
              <a:t>: Secondary diagnosis (coded as first three digits of ICD9); 923 distinct values</a:t>
            </a:r>
          </a:p>
          <a:p>
            <a:r>
              <a:rPr lang="en-US" b="1" dirty="0">
                <a:latin typeface="Helvetica Neue"/>
              </a:rPr>
              <a:t>Diagnosis 3</a:t>
            </a:r>
            <a:r>
              <a:rPr lang="en-US" dirty="0">
                <a:latin typeface="Helvetica Neue"/>
              </a:rPr>
              <a:t>: Additional secondary diagnosis (coded as first three digits of ICD9); 954 distinct values</a:t>
            </a:r>
          </a:p>
          <a:p>
            <a:r>
              <a:rPr lang="en-US" b="1" dirty="0">
                <a:latin typeface="Helvetica Neue"/>
              </a:rPr>
              <a:t>Number of diagnoses</a:t>
            </a:r>
            <a:r>
              <a:rPr lang="en-US" dirty="0">
                <a:latin typeface="Helvetica Neue"/>
              </a:rPr>
              <a:t>: Number of diagnoses entered into the system 0%</a:t>
            </a:r>
          </a:p>
          <a:p>
            <a:endParaRPr lang="en-US" dirty="0"/>
          </a:p>
        </p:txBody>
      </p:sp>
    </p:spTree>
    <p:extLst>
      <p:ext uri="{BB962C8B-B14F-4D97-AF65-F5344CB8AC3E}">
        <p14:creationId xmlns:p14="http://schemas.microsoft.com/office/powerpoint/2010/main" val="155238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88F522-035C-4114-BA81-6CB148104256}"/>
              </a:ext>
            </a:extLst>
          </p:cNvPr>
          <p:cNvSpPr>
            <a:spLocks noGrp="1"/>
          </p:cNvSpPr>
          <p:nvPr>
            <p:ph idx="4294967295"/>
          </p:nvPr>
        </p:nvSpPr>
        <p:spPr>
          <a:xfrm>
            <a:off x="0" y="798022"/>
            <a:ext cx="11423650" cy="5848841"/>
          </a:xfrm>
        </p:spPr>
        <p:txBody>
          <a:bodyPr>
            <a:normAutofit/>
          </a:bodyPr>
          <a:lstStyle/>
          <a:p>
            <a:r>
              <a:rPr lang="en-US" b="1" dirty="0">
                <a:latin typeface="Helvetica Neue"/>
              </a:rPr>
              <a:t>Glucose serum test</a:t>
            </a:r>
            <a:r>
              <a:rPr lang="en-US" dirty="0">
                <a:latin typeface="Helvetica Neue"/>
              </a:rPr>
              <a:t>: result indicates the result’s range or if the test was not taken. Values: “&gt;200,” “&gt;300,” “normal,” and “none” if not measured</a:t>
            </a:r>
          </a:p>
          <a:p>
            <a:r>
              <a:rPr lang="en-US" b="1" dirty="0">
                <a:latin typeface="Helvetica Neue"/>
              </a:rPr>
              <a:t>A1c test result</a:t>
            </a:r>
            <a:r>
              <a:rPr lang="en-US" dirty="0">
                <a:latin typeface="Helvetica Neue"/>
              </a:rPr>
              <a:t>: Indicates the range of the result or if the test was not taken. Values: “&gt;8” if the result was greater than 8%, “&gt;7” if the result was greater than 7% but less than 8%, “normal” if the result was less than 7%, and “none” if not measured.</a:t>
            </a:r>
          </a:p>
          <a:p>
            <a:r>
              <a:rPr lang="en-US" b="1" dirty="0">
                <a:latin typeface="Helvetica Neue"/>
              </a:rPr>
              <a:t>Change of medications</a:t>
            </a:r>
            <a:r>
              <a:rPr lang="en-US" dirty="0">
                <a:latin typeface="Helvetica Neue"/>
              </a:rPr>
              <a:t>: Indicates if there was a change in diabetic medications (either dosage or generic name). Values: “change” and “no change”</a:t>
            </a:r>
          </a:p>
          <a:p>
            <a:r>
              <a:rPr lang="en-US" b="1" dirty="0">
                <a:latin typeface="Helvetica Neue"/>
              </a:rPr>
              <a:t>Diabetes medications</a:t>
            </a:r>
            <a:r>
              <a:rPr lang="en-US" dirty="0">
                <a:latin typeface="Helvetica Neue"/>
              </a:rPr>
              <a:t>: Indicates if there was any diabetic medication prescribed. Values: “yes” and “no” 24 features for medications For the generic names: metformin, repaglinide, </a:t>
            </a:r>
            <a:r>
              <a:rPr lang="en-US" dirty="0" err="1">
                <a:latin typeface="Helvetica Neue"/>
              </a:rPr>
              <a:t>nateglinide</a:t>
            </a:r>
            <a:r>
              <a:rPr lang="en-US" dirty="0">
                <a:latin typeface="Helvetica Neue"/>
              </a:rPr>
              <a:t>, chlorpropamide, glimepiride, acetohexamide, glipizide, glyburide, tolbutamide, pioglitazone, rosiglitazone, acarbose, miglitol, troglitazone, tolazamide, </a:t>
            </a:r>
            <a:r>
              <a:rPr lang="en-US" dirty="0" err="1">
                <a:latin typeface="Helvetica Neue"/>
              </a:rPr>
              <a:t>examide</a:t>
            </a:r>
            <a:r>
              <a:rPr lang="en-US" dirty="0">
                <a:latin typeface="Helvetica Neue"/>
              </a:rPr>
              <a:t>, sitagliptin, insulin, glyburide-metformin, glipizide-metformin, glimepiride- pioglitazone, metformin-rosiglitazone, and metformin- pioglitazone, the feature indicates whether the drug was prescribed or there was a change in the dosage. Values: “up” if the dosage was increased during the encounter, “down” if the dosage was decreased, “steady” if the dosage did not change, and “no” if the drug was not prescribed</a:t>
            </a:r>
          </a:p>
          <a:p>
            <a:r>
              <a:rPr lang="en-US" b="1" dirty="0">
                <a:latin typeface="Helvetica Neue"/>
              </a:rPr>
              <a:t>Readmitted (Target Column)</a:t>
            </a:r>
            <a:r>
              <a:rPr lang="en-US" dirty="0">
                <a:latin typeface="Helvetica Neue"/>
              </a:rPr>
              <a:t>: Days to inpatient readmission. Values: “&lt;30” if the patient was readmitted in less than 30 days, “&gt;30” if the patient was readmitted in more than 30 days, and “No” for no record of readmission</a:t>
            </a:r>
          </a:p>
          <a:p>
            <a:endParaRPr lang="en-US" dirty="0"/>
          </a:p>
        </p:txBody>
      </p:sp>
    </p:spTree>
    <p:extLst>
      <p:ext uri="{BB962C8B-B14F-4D97-AF65-F5344CB8AC3E}">
        <p14:creationId xmlns:p14="http://schemas.microsoft.com/office/powerpoint/2010/main" val="1459543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DA8D3-2E91-43F1-AFCA-AFD10A3E4055}"/>
              </a:ext>
            </a:extLst>
          </p:cNvPr>
          <p:cNvSpPr>
            <a:spLocks noGrp="1"/>
          </p:cNvSpPr>
          <p:nvPr>
            <p:ph type="title"/>
          </p:nvPr>
        </p:nvSpPr>
        <p:spPr/>
        <p:txBody>
          <a:bodyPr/>
          <a:lstStyle/>
          <a:p>
            <a:r>
              <a:rPr lang="en-US" b="1" dirty="0"/>
              <a:t>Variable identification</a:t>
            </a:r>
            <a:endParaRPr lang="en-US" dirty="0"/>
          </a:p>
        </p:txBody>
      </p:sp>
      <p:sp>
        <p:nvSpPr>
          <p:cNvPr id="3" name="Content Placeholder 2">
            <a:extLst>
              <a:ext uri="{FF2B5EF4-FFF2-40B4-BE49-F238E27FC236}">
                <a16:creationId xmlns:a16="http://schemas.microsoft.com/office/drawing/2014/main" id="{FF49BE3F-BCF4-4839-B937-D600462F8461}"/>
              </a:ext>
            </a:extLst>
          </p:cNvPr>
          <p:cNvSpPr>
            <a:spLocks noGrp="1"/>
          </p:cNvSpPr>
          <p:nvPr>
            <p:ph idx="1"/>
          </p:nvPr>
        </p:nvSpPr>
        <p:spPr>
          <a:xfrm>
            <a:off x="581192" y="2180496"/>
            <a:ext cx="11029615" cy="3975348"/>
          </a:xfrm>
        </p:spPr>
        <p:txBody>
          <a:bodyPr>
            <a:noAutofit/>
          </a:bodyPr>
          <a:lstStyle/>
          <a:p>
            <a:r>
              <a:rPr lang="en-US" sz="2400" b="1" i="1" dirty="0"/>
              <a:t>1. Independent variables (49)</a:t>
            </a:r>
            <a:r>
              <a:rPr lang="en-US" sz="2400" dirty="0"/>
              <a:t>: </a:t>
            </a:r>
            <a:r>
              <a:rPr lang="en-US" sz="2400" dirty="0" err="1"/>
              <a:t>encounter_id</a:t>
            </a:r>
            <a:r>
              <a:rPr lang="en-US" sz="2400" dirty="0"/>
              <a:t>, </a:t>
            </a:r>
            <a:r>
              <a:rPr lang="en-US" sz="2400" dirty="0" err="1"/>
              <a:t>patient_nbr</a:t>
            </a:r>
            <a:r>
              <a:rPr lang="en-US" sz="2400" dirty="0"/>
              <a:t>, race, gender, age, weight, </a:t>
            </a:r>
            <a:r>
              <a:rPr lang="en-US" sz="2400" dirty="0" err="1"/>
              <a:t>admission_type_id</a:t>
            </a:r>
            <a:r>
              <a:rPr lang="en-US" sz="2400" dirty="0"/>
              <a:t>, </a:t>
            </a:r>
            <a:r>
              <a:rPr lang="en-US" sz="2400" dirty="0" err="1"/>
              <a:t>discharge_disposition_id</a:t>
            </a:r>
            <a:r>
              <a:rPr lang="en-US" sz="2400" dirty="0"/>
              <a:t>, </a:t>
            </a:r>
            <a:r>
              <a:rPr lang="en-US" sz="2400" dirty="0" err="1"/>
              <a:t>admission_source_id</a:t>
            </a:r>
            <a:r>
              <a:rPr lang="en-US" sz="2400" dirty="0"/>
              <a:t>, </a:t>
            </a:r>
            <a:r>
              <a:rPr lang="en-US" sz="2400" dirty="0" err="1"/>
              <a:t>time_in_hospital</a:t>
            </a:r>
            <a:r>
              <a:rPr lang="en-US" sz="2400" dirty="0"/>
              <a:t>, </a:t>
            </a:r>
            <a:r>
              <a:rPr lang="en-US" sz="2400" dirty="0" err="1"/>
              <a:t>payer_code</a:t>
            </a:r>
            <a:r>
              <a:rPr lang="en-US" sz="2400" dirty="0"/>
              <a:t>, </a:t>
            </a:r>
            <a:r>
              <a:rPr lang="en-US" sz="2400" dirty="0" err="1"/>
              <a:t>medical_specialty</a:t>
            </a:r>
            <a:r>
              <a:rPr lang="en-US" sz="2400" dirty="0"/>
              <a:t>, </a:t>
            </a:r>
            <a:r>
              <a:rPr lang="en-US" sz="2400" dirty="0" err="1"/>
              <a:t>num_lab_procedures</a:t>
            </a:r>
            <a:r>
              <a:rPr lang="en-US" sz="2400" dirty="0"/>
              <a:t>, </a:t>
            </a:r>
            <a:r>
              <a:rPr lang="en-US" sz="2400" dirty="0" err="1"/>
              <a:t>num_procedures</a:t>
            </a:r>
            <a:r>
              <a:rPr lang="en-US" sz="2400" dirty="0"/>
              <a:t>, </a:t>
            </a:r>
            <a:r>
              <a:rPr lang="en-US" sz="2400" dirty="0" err="1"/>
              <a:t>num_medications</a:t>
            </a:r>
            <a:r>
              <a:rPr lang="en-US" sz="2400" dirty="0"/>
              <a:t>, </a:t>
            </a:r>
            <a:r>
              <a:rPr lang="en-US" sz="2400" dirty="0" err="1"/>
              <a:t>number_outpatient</a:t>
            </a:r>
            <a:r>
              <a:rPr lang="en-US" sz="2400" dirty="0"/>
              <a:t>, </a:t>
            </a:r>
            <a:r>
              <a:rPr lang="en-US" sz="2400" dirty="0" err="1"/>
              <a:t>number_emergency</a:t>
            </a:r>
            <a:r>
              <a:rPr lang="en-US" sz="2400" dirty="0"/>
              <a:t>, </a:t>
            </a:r>
            <a:r>
              <a:rPr lang="en-US" sz="2400" dirty="0" err="1"/>
              <a:t>number_inpatient</a:t>
            </a:r>
            <a:r>
              <a:rPr lang="en-US" sz="2400" dirty="0"/>
              <a:t>, diag_1, diag_2, diag_3, </a:t>
            </a:r>
            <a:r>
              <a:rPr lang="en-US" sz="2400" dirty="0" err="1"/>
              <a:t>number_diagnoses</a:t>
            </a:r>
            <a:r>
              <a:rPr lang="en-US" sz="2400" dirty="0"/>
              <a:t>, </a:t>
            </a:r>
            <a:r>
              <a:rPr lang="en-US" sz="2400" dirty="0" err="1"/>
              <a:t>max_glu_serum</a:t>
            </a:r>
            <a:r>
              <a:rPr lang="en-US" sz="2400" dirty="0"/>
              <a:t>, A1Cresult, metformin, repaglinide, </a:t>
            </a:r>
            <a:r>
              <a:rPr lang="en-US" sz="2400" dirty="0" err="1"/>
              <a:t>nateglinide</a:t>
            </a:r>
            <a:r>
              <a:rPr lang="en-US" sz="2400" dirty="0"/>
              <a:t>, chlorpropamide, glimepiride, acetohexamide, glipizide, glyburide, tolbutamide, pioglitazone, rosiglitazone, acarbose, miglitol, troglitazone, tolazamide, </a:t>
            </a:r>
            <a:r>
              <a:rPr lang="en-US" sz="2400" dirty="0" err="1"/>
              <a:t>examide</a:t>
            </a:r>
            <a:r>
              <a:rPr lang="en-US" sz="2400" dirty="0"/>
              <a:t>, </a:t>
            </a:r>
            <a:r>
              <a:rPr lang="en-US" sz="2400" dirty="0" err="1"/>
              <a:t>citoglipton</a:t>
            </a:r>
            <a:r>
              <a:rPr lang="en-US" sz="2400" dirty="0"/>
              <a:t>, insulin, glyburide-metformin, glipizide-metformin, glimepiride-pioglitazone, metformin-rosiglitazone, metformin-pioglitazone, change, </a:t>
            </a:r>
            <a:r>
              <a:rPr lang="en-US" sz="2400" dirty="0" err="1"/>
              <a:t>diabetesMed</a:t>
            </a:r>
            <a:r>
              <a:rPr lang="en-US" sz="2400" dirty="0"/>
              <a:t>.</a:t>
            </a:r>
          </a:p>
        </p:txBody>
      </p:sp>
    </p:spTree>
    <p:extLst>
      <p:ext uri="{BB962C8B-B14F-4D97-AF65-F5344CB8AC3E}">
        <p14:creationId xmlns:p14="http://schemas.microsoft.com/office/powerpoint/2010/main" val="27079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C575-C508-4C3F-8028-A98ABC90B0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6BF732-45DB-42E0-B236-6965ADC18FC7}"/>
              </a:ext>
            </a:extLst>
          </p:cNvPr>
          <p:cNvSpPr>
            <a:spLocks noGrp="1"/>
          </p:cNvSpPr>
          <p:nvPr>
            <p:ph idx="1"/>
          </p:nvPr>
        </p:nvSpPr>
        <p:spPr/>
        <p:txBody>
          <a:bodyPr/>
          <a:lstStyle/>
          <a:p>
            <a:pPr marL="0" indent="0">
              <a:buNone/>
            </a:pPr>
            <a:br>
              <a:rPr lang="en-US" dirty="0"/>
            </a:br>
            <a:r>
              <a:rPr lang="en-US" sz="2800" b="1" i="1" dirty="0"/>
              <a:t>2. Dependent variable (1)</a:t>
            </a:r>
            <a:r>
              <a:rPr lang="en-US" sz="2800" dirty="0"/>
              <a:t>: readmitted (Categorical)</a:t>
            </a:r>
          </a:p>
          <a:p>
            <a:pPr marL="0" indent="0">
              <a:buNone/>
            </a:pPr>
            <a:r>
              <a:rPr lang="en-US" sz="2800" b="1" dirty="0"/>
              <a:t>Extra Info</a:t>
            </a:r>
            <a:r>
              <a:rPr lang="en-US" sz="2800" dirty="0"/>
              <a:t>: Our dataset consists of hospital admissions of length between one and 14 days that did not result in a patient’s death. Each encounter corresponds to a patient diagnosed with diabetes, although the primary diagnosis may be different. During each of the analyzed encounters, lab tests were ordered and medication was administered</a:t>
            </a:r>
            <a:endParaRPr lang="en-US" sz="2800" b="1" dirty="0"/>
          </a:p>
          <a:p>
            <a:endParaRPr lang="en-US" dirty="0"/>
          </a:p>
        </p:txBody>
      </p:sp>
    </p:spTree>
    <p:extLst>
      <p:ext uri="{BB962C8B-B14F-4D97-AF65-F5344CB8AC3E}">
        <p14:creationId xmlns:p14="http://schemas.microsoft.com/office/powerpoint/2010/main" val="420735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3E6C-4DA2-4B73-9201-9FA1D4A9F58B}"/>
              </a:ext>
            </a:extLst>
          </p:cNvPr>
          <p:cNvSpPr>
            <a:spLocks noGrp="1"/>
          </p:cNvSpPr>
          <p:nvPr>
            <p:ph type="title"/>
          </p:nvPr>
        </p:nvSpPr>
        <p:spPr/>
        <p:txBody>
          <a:bodyPr/>
          <a:lstStyle/>
          <a:p>
            <a:r>
              <a:rPr lang="en-US" b="1" dirty="0"/>
              <a:t>Project Definition</a:t>
            </a:r>
            <a:endParaRPr lang="en-US" dirty="0"/>
          </a:p>
        </p:txBody>
      </p:sp>
      <p:sp>
        <p:nvSpPr>
          <p:cNvPr id="3" name="Content Placeholder 2">
            <a:extLst>
              <a:ext uri="{FF2B5EF4-FFF2-40B4-BE49-F238E27FC236}">
                <a16:creationId xmlns:a16="http://schemas.microsoft.com/office/drawing/2014/main" id="{D37148E8-5026-43A9-92B5-E08DE0EE0B8B}"/>
              </a:ext>
            </a:extLst>
          </p:cNvPr>
          <p:cNvSpPr>
            <a:spLocks noGrp="1"/>
          </p:cNvSpPr>
          <p:nvPr>
            <p:ph idx="1"/>
          </p:nvPr>
        </p:nvSpPr>
        <p:spPr/>
        <p:txBody>
          <a:bodyPr/>
          <a:lstStyle/>
          <a:p>
            <a:pPr marL="0" indent="0">
              <a:buNone/>
            </a:pPr>
            <a:r>
              <a:rPr lang="en-US" sz="4800" dirty="0"/>
              <a:t>Predict if a patient with diabetes will be readmitted to the hospital within 30 days</a:t>
            </a:r>
          </a:p>
          <a:p>
            <a:pPr marL="0" indent="0">
              <a:buNone/>
            </a:pPr>
            <a:endParaRPr lang="en-US" dirty="0"/>
          </a:p>
        </p:txBody>
      </p:sp>
    </p:spTree>
    <p:extLst>
      <p:ext uri="{BB962C8B-B14F-4D97-AF65-F5344CB8AC3E}">
        <p14:creationId xmlns:p14="http://schemas.microsoft.com/office/powerpoint/2010/main" val="3259554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0A3D-9A26-45E9-934D-6DD8905C0911}"/>
              </a:ext>
            </a:extLst>
          </p:cNvPr>
          <p:cNvSpPr>
            <a:spLocks noGrp="1"/>
          </p:cNvSpPr>
          <p:nvPr>
            <p:ph type="title" idx="4294967295"/>
          </p:nvPr>
        </p:nvSpPr>
        <p:spPr>
          <a:xfrm>
            <a:off x="133164" y="448889"/>
            <a:ext cx="11321935" cy="1862050"/>
          </a:xfrm>
        </p:spPr>
        <p:txBody>
          <a:bodyPr>
            <a:normAutofit/>
          </a:bodyPr>
          <a:lstStyle/>
          <a:p>
            <a:r>
              <a:rPr lang="en-US" sz="2000" dirty="0">
                <a:solidFill>
                  <a:schemeClr val="tx2">
                    <a:lumMod val="50000"/>
                  </a:schemeClr>
                </a:solidFill>
                <a:latin typeface="source-serif-pro"/>
              </a:rPr>
              <a:t>Here are the steps you can follow to work with the hospital readmission dataset how to build a model predicting readmission in python  by using following </a:t>
            </a:r>
            <a:r>
              <a:rPr lang="en-US" sz="2000" dirty="0" err="1">
                <a:solidFill>
                  <a:schemeClr val="tx2">
                    <a:lumMod val="50000"/>
                  </a:schemeClr>
                </a:solidFill>
                <a:latin typeface="source-serif-pro"/>
              </a:rPr>
              <a:t>steps</a:t>
            </a:r>
            <a:r>
              <a:rPr lang="en-US" dirty="0" err="1"/>
              <a:t>n</a:t>
            </a:r>
            <a:r>
              <a:rPr lang="en-US" dirty="0"/>
              <a:t> Python using the following steps using the following steps :</a:t>
            </a:r>
          </a:p>
        </p:txBody>
      </p:sp>
      <p:sp>
        <p:nvSpPr>
          <p:cNvPr id="3" name="Content Placeholder 2">
            <a:extLst>
              <a:ext uri="{FF2B5EF4-FFF2-40B4-BE49-F238E27FC236}">
                <a16:creationId xmlns:a16="http://schemas.microsoft.com/office/drawing/2014/main" id="{A33DC902-254C-40D6-BD10-7643B5425C8D}"/>
              </a:ext>
            </a:extLst>
          </p:cNvPr>
          <p:cNvSpPr>
            <a:spLocks noGrp="1"/>
          </p:cNvSpPr>
          <p:nvPr>
            <p:ph idx="4294967295"/>
          </p:nvPr>
        </p:nvSpPr>
        <p:spPr>
          <a:xfrm>
            <a:off x="365760" y="2192784"/>
            <a:ext cx="11161713" cy="4390233"/>
          </a:xfrm>
        </p:spPr>
        <p:txBody>
          <a:bodyPr>
            <a:normAutofit fontScale="70000" lnSpcReduction="20000"/>
          </a:bodyPr>
          <a:lstStyle/>
          <a:p>
            <a:r>
              <a:rPr lang="en-US" sz="2900" dirty="0"/>
              <a:t>Load the dataset: </a:t>
            </a:r>
          </a:p>
          <a:p>
            <a:r>
              <a:rPr lang="en-US" sz="2900" dirty="0"/>
              <a:t>Preprocess the data: </a:t>
            </a:r>
          </a:p>
          <a:p>
            <a:pPr marL="0" indent="0">
              <a:buNone/>
            </a:pPr>
            <a:r>
              <a:rPr lang="en-US" sz="2900" dirty="0"/>
              <a:t>     2.1: Handling missing information</a:t>
            </a:r>
          </a:p>
          <a:p>
            <a:pPr marL="0" indent="0">
              <a:buNone/>
            </a:pPr>
            <a:r>
              <a:rPr lang="en-US" sz="2900" dirty="0"/>
              <a:t>     2.2: Handling irrelevant information</a:t>
            </a:r>
          </a:p>
          <a:p>
            <a:pPr marL="0" indent="0">
              <a:buNone/>
            </a:pPr>
            <a:r>
              <a:rPr lang="en-US" sz="2900" dirty="0"/>
              <a:t>     2.3: Simplifying categories</a:t>
            </a:r>
          </a:p>
          <a:p>
            <a:pPr marL="0" indent="0">
              <a:buNone/>
            </a:pPr>
            <a:r>
              <a:rPr lang="en-US" sz="2900" dirty="0"/>
              <a:t>     2.4: Reducing number of categories</a:t>
            </a:r>
          </a:p>
          <a:p>
            <a:pPr>
              <a:buFont typeface="Wingdings" panose="05000000000000000000" pitchFamily="2" charset="2"/>
              <a:buChar char="§"/>
            </a:pPr>
            <a:r>
              <a:rPr lang="en-US" sz="2900" dirty="0"/>
              <a:t>Data Exploration</a:t>
            </a:r>
          </a:p>
          <a:p>
            <a:r>
              <a:rPr lang="en-US" sz="2900" dirty="0"/>
              <a:t>Data visualization</a:t>
            </a:r>
          </a:p>
          <a:p>
            <a:r>
              <a:rPr lang="en-US" sz="2900" dirty="0"/>
              <a:t>Feature Engineering</a:t>
            </a:r>
          </a:p>
          <a:p>
            <a:r>
              <a:rPr lang="en-US" sz="2900" dirty="0" err="1"/>
              <a:t>Spliting</a:t>
            </a:r>
            <a:r>
              <a:rPr lang="en-US" sz="2900" dirty="0"/>
              <a:t> Train and Test</a:t>
            </a:r>
          </a:p>
          <a:p>
            <a:r>
              <a:rPr lang="en-US" sz="2900" dirty="0"/>
              <a:t>Model Building</a:t>
            </a:r>
          </a:p>
          <a:p>
            <a:endParaRPr lang="en-US" dirty="0"/>
          </a:p>
        </p:txBody>
      </p:sp>
    </p:spTree>
    <p:extLst>
      <p:ext uri="{BB962C8B-B14F-4D97-AF65-F5344CB8AC3E}">
        <p14:creationId xmlns:p14="http://schemas.microsoft.com/office/powerpoint/2010/main" val="150395848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1218</TotalTime>
  <Words>1582</Words>
  <Application>Microsoft Office PowerPoint</Application>
  <PresentationFormat>Widescreen</PresentationFormat>
  <Paragraphs>90</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Courier New</vt:lpstr>
      <vt:lpstr>Gill Sans MT</vt:lpstr>
      <vt:lpstr>Helvetica Neue</vt:lpstr>
      <vt:lpstr>source-code-pro</vt:lpstr>
      <vt:lpstr>source-serif-pro</vt:lpstr>
      <vt:lpstr>Wingdings</vt:lpstr>
      <vt:lpstr>Wingdings 2</vt:lpstr>
      <vt:lpstr>Dividend</vt:lpstr>
      <vt:lpstr>Prediction on Diabetes Patient's Hospital Readmission by using naïve bayes classifier </vt:lpstr>
      <vt:lpstr>Problem Statement:</vt:lpstr>
      <vt:lpstr>PowerPoint Presentation</vt:lpstr>
      <vt:lpstr>PowerPoint Presentation</vt:lpstr>
      <vt:lpstr>PowerPoint Presentation</vt:lpstr>
      <vt:lpstr>Variable identification</vt:lpstr>
      <vt:lpstr>PowerPoint Presentation</vt:lpstr>
      <vt:lpstr>Project Definition</vt:lpstr>
      <vt:lpstr>Here are the steps you can follow to work with the hospital readmission dataset how to build a model predicting readmission in python  by using following stepsn Python using the following steps using the following steps :</vt:lpstr>
      <vt:lpstr>Load the dataset </vt:lpstr>
      <vt:lpstr>PowerPoint Presentation</vt:lpstr>
      <vt:lpstr>PowerPoint Presentation</vt:lpstr>
      <vt:lpstr>2: Preprocess Data </vt:lpstr>
      <vt:lpstr>2.1: Handling Missing Information </vt:lpstr>
      <vt:lpstr>2.2 Handling Irrelevant Variables </vt:lpstr>
      <vt:lpstr>2.3: Simplifying Categories </vt:lpstr>
      <vt:lpstr>2.4: Reducing the Number of Categories </vt:lpstr>
      <vt:lpstr>3. Data Exploration </vt:lpstr>
      <vt:lpstr>PowerPoint Presentation</vt:lpstr>
      <vt:lpstr>4. Data Visualization </vt:lpstr>
      <vt:lpstr> data VISUALIZATION</vt:lpstr>
      <vt:lpstr>PowerPoint Presentation</vt:lpstr>
      <vt:lpstr>5. Feature Engineering </vt:lpstr>
      <vt:lpstr>Model Building: </vt:lpstr>
      <vt:lpstr>PowerPoint Presentation</vt:lpstr>
      <vt:lpstr>PowerPoint Presentation</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 </cp:lastModifiedBy>
  <cp:revision>26</cp:revision>
  <dcterms:created xsi:type="dcterms:W3CDTF">2023-03-05T13:49:41Z</dcterms:created>
  <dcterms:modified xsi:type="dcterms:W3CDTF">2023-03-06T10:07:54Z</dcterms:modified>
</cp:coreProperties>
</file>