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7" r:id="rId2"/>
    <p:sldId id="297" r:id="rId3"/>
    <p:sldId id="258" r:id="rId4"/>
    <p:sldId id="280" r:id="rId5"/>
    <p:sldId id="275" r:id="rId6"/>
    <p:sldId id="288" r:id="rId7"/>
    <p:sldId id="289" r:id="rId8"/>
    <p:sldId id="298" r:id="rId9"/>
    <p:sldId id="283" r:id="rId10"/>
    <p:sldId id="295" r:id="rId11"/>
    <p:sldId id="292" r:id="rId12"/>
    <p:sldId id="303" r:id="rId13"/>
    <p:sldId id="285" r:id="rId14"/>
    <p:sldId id="301" r:id="rId15"/>
    <p:sldId id="293" r:id="rId16"/>
    <p:sldId id="294" r:id="rId17"/>
    <p:sldId id="300" r:id="rId18"/>
    <p:sldId id="304" r:id="rId19"/>
    <p:sldId id="27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223" autoAdjust="0"/>
  </p:normalViewPr>
  <p:slideViewPr>
    <p:cSldViewPr>
      <p:cViewPr varScale="1">
        <p:scale>
          <a:sx n="77" d="100"/>
          <a:sy n="77" d="100"/>
        </p:scale>
        <p:origin x="161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90148B-3850-4E5E-AFE3-EC1830570179}" type="datetimeFigureOut">
              <a:rPr lang="en-US" smtClean="0"/>
              <a:pPr/>
              <a:t>2/14/2019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CC2C24-54A2-426E-9A38-74E3F7BB16E1}"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2CC2C24-54A2-426E-9A38-74E3F7BB16E1}" type="slidenum">
              <a:rPr lang="en-IN" smtClean="0"/>
              <a:pPr/>
              <a:t>8</a:t>
            </a:fld>
            <a:endParaRPr lang="en-IN"/>
          </a:p>
        </p:txBody>
      </p:sp>
    </p:spTree>
    <p:extLst>
      <p:ext uri="{BB962C8B-B14F-4D97-AF65-F5344CB8AC3E}">
        <p14:creationId xmlns:p14="http://schemas.microsoft.com/office/powerpoint/2010/main" val="898522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a:p>
        </p:txBody>
      </p:sp>
      <p:sp>
        <p:nvSpPr>
          <p:cNvPr id="7170"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smtClean="0"/>
            </a:lvl1pPr>
          </a:lstStyle>
          <a:p>
            <a:fld id="{1D8BD707-D9CF-40AE-B4C6-C98DA3205C09}" type="datetimeFigureOut">
              <a:rPr lang="en-US" smtClean="0"/>
              <a:pPr/>
              <a:t>2/14/2019</a:t>
            </a:fld>
            <a:endParaRPr lang="en-US"/>
          </a:p>
        </p:txBody>
      </p:sp>
      <p:sp>
        <p:nvSpPr>
          <p:cNvPr id="7" name="Rectangle 5"/>
          <p:cNvSpPr>
            <a:spLocks noGrp="1" noChangeArrowheads="1"/>
          </p:cNvSpPr>
          <p:nvPr>
            <p:ph type="ftr" sz="quarter" idx="11"/>
          </p:nvPr>
        </p:nvSpPr>
        <p:spPr>
          <a:xfrm>
            <a:off x="3124200" y="6243638"/>
            <a:ext cx="2895600" cy="457200"/>
          </a:xfrm>
        </p:spPr>
        <p:txBody>
          <a:bodyPr/>
          <a:lstStyle>
            <a:lvl1pPr>
              <a:defRPr smtClean="0"/>
            </a:lvl1pPr>
          </a:lstStyle>
          <a:p>
            <a:endParaRPr lang="en-US"/>
          </a:p>
        </p:txBody>
      </p:sp>
      <p:sp>
        <p:nvSpPr>
          <p:cNvPr id="8" name="Rectangle 6"/>
          <p:cNvSpPr>
            <a:spLocks noGrp="1" noChangeArrowheads="1"/>
          </p:cNvSpPr>
          <p:nvPr>
            <p:ph type="sldNum" sz="quarter" idx="12"/>
          </p:nvPr>
        </p:nvSpPr>
        <p:spPr/>
        <p:txBody>
          <a:bodyPr/>
          <a:lstStyle>
            <a:lvl1pPr>
              <a:defRPr smtClean="0"/>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30725"/>
          </a:xfrm>
        </p:spPr>
        <p:txBody>
          <a:bodyPr/>
          <a:lstStyle/>
          <a:p>
            <a:pPr lvl="0"/>
            <a:r>
              <a:rPr lang="en-US" noProof="0"/>
              <a:t>Click icon to add table</a:t>
            </a:r>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a:p>
        </p:txBody>
      </p:sp>
      <p:sp>
        <p:nvSpPr>
          <p:cNvPr id="7" name="Rectangle 5"/>
          <p:cNvSpPr>
            <a:spLocks noGrp="1" noChangeArrowheads="1"/>
          </p:cNvSpPr>
          <p:nvPr>
            <p:ph type="ftr" sz="quarter" idx="11"/>
          </p:nvPr>
        </p:nvSpPr>
        <p:spPr>
          <a:ln/>
        </p:spPr>
        <p:txBody>
          <a:bodyPr/>
          <a:lstStyle>
            <a:lvl1pPr>
              <a:defRPr/>
            </a:lvl1pPr>
          </a:lstStyle>
          <a:p>
            <a:endParaRPr lang="en-US"/>
          </a:p>
        </p:txBody>
      </p:sp>
      <p:sp>
        <p:nvSpPr>
          <p:cNvPr id="8"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648200" y="1600200"/>
            <a:ext cx="4038600" cy="4530725"/>
          </a:xfrm>
        </p:spPr>
        <p:txBody>
          <a:bodyPr/>
          <a:lstStyle/>
          <a:p>
            <a:pPr lvl="0"/>
            <a:r>
              <a:rPr lang="en-US" noProof="0"/>
              <a:t>Click icon to add chart</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pic>
        <p:nvPicPr>
          <p:cNvPr id="7" name="Picture 6" descr="image001.png"/>
          <p:cNvPicPr>
            <a:picLocks noChangeAspect="1"/>
          </p:cNvPicPr>
          <p:nvPr/>
        </p:nvPicPr>
        <p:blipFill>
          <a:blip r:embed="rId2" cstate="print"/>
          <a:stretch>
            <a:fillRect/>
          </a:stretch>
        </p:blipFill>
        <p:spPr>
          <a:xfrm>
            <a:off x="8229600" y="228600"/>
            <a:ext cx="774259" cy="77425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pic>
        <p:nvPicPr>
          <p:cNvPr id="5" name="Picture 4" descr="image001.png"/>
          <p:cNvPicPr>
            <a:picLocks noChangeAspect="1"/>
          </p:cNvPicPr>
          <p:nvPr/>
        </p:nvPicPr>
        <p:blipFill>
          <a:blip r:embed="rId2" cstate="print"/>
          <a:stretch>
            <a:fillRect/>
          </a:stretch>
        </p:blipFill>
        <p:spPr>
          <a:xfrm>
            <a:off x="8293541" y="76200"/>
            <a:ext cx="774259" cy="774259"/>
          </a:xfrm>
          <a:prstGeom prst="rect">
            <a:avLst/>
          </a:prstGeom>
        </p:spPr>
      </p:pic>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14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mj-lt"/>
              </a:defRPr>
            </a:lvl1pPr>
          </a:lstStyle>
          <a:p>
            <a:fld id="{1D8BD707-D9CF-40AE-B4C6-C98DA3205C09}" type="datetimeFigureOut">
              <a:rPr lang="en-US" smtClean="0"/>
              <a:pPr/>
              <a:t>2/14/2019</a:t>
            </a:fld>
            <a:endParaRPr lang="en-US"/>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smtClean="0">
                <a:latin typeface="+mj-lt"/>
              </a:defRPr>
            </a:lvl1pPr>
          </a:lstStyle>
          <a:p>
            <a:endParaRPr lang="en-US"/>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mj-lt"/>
              </a:defRPr>
            </a:lvl1pPr>
          </a:lstStyle>
          <a:p>
            <a:fld id="{B6F15528-21DE-4FAA-801E-634DDDAF4B2B}" type="slidenum">
              <a:rPr lang="en-US" smtClean="0"/>
              <a:pPr/>
              <a:t>‹#›</a:t>
            </a:fld>
            <a:endParaRPr lang="en-US"/>
          </a:p>
        </p:txBody>
      </p:sp>
      <p:sp>
        <p:nvSpPr>
          <p:cNvPr id="615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p>
        </p:txBody>
      </p:sp>
      <p:sp>
        <p:nvSpPr>
          <p:cNvPr id="615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left)">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left)">
                                      <p:cBhvr>
                                        <p:cTn id="12" dur="500"/>
                                        <p:tgtEl>
                                          <p:spTgt spid="4099">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wipe(left)">
                                      <p:cBhvr>
                                        <p:cTn id="15" dur="500"/>
                                        <p:tgtEl>
                                          <p:spTgt spid="4099">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wipe(left)">
                                      <p:cBhvr>
                                        <p:cTn id="18" dur="500"/>
                                        <p:tgtEl>
                                          <p:spTgt spid="4099">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099">
                                            <p:txEl>
                                              <p:pRg st="4" end="4"/>
                                            </p:txEl>
                                          </p:spTgt>
                                        </p:tgtEl>
                                        <p:attrNameLst>
                                          <p:attrName>style.visibility</p:attrName>
                                        </p:attrNameLst>
                                      </p:cBhvr>
                                      <p:to>
                                        <p:strVal val="visible"/>
                                      </p:to>
                                    </p:set>
                                    <p:animEffect transition="in" filter="wipe(left)">
                                      <p:cBhvr>
                                        <p:cTn id="21"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bldLvl="5" autoUpdateAnimBg="0"/>
    </p:bld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ieeexplore.ieee.org/document/7193210" TargetMode="External"/><Relationship Id="rId2" Type="http://schemas.openxmlformats.org/officeDocument/2006/relationships/hyperlink" Target="https://ieeexplore.ieee.org/document/6511640"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38200" y="1371600"/>
            <a:ext cx="7623175" cy="1752600"/>
          </a:xfrm>
        </p:spPr>
        <p:txBody>
          <a:bodyPr/>
          <a:lstStyle/>
          <a:p>
            <a:pPr algn="ctr"/>
            <a:r>
              <a:rPr lang="en-IN" dirty="0">
                <a:latin typeface="Times New Roman" panose="02020603050405020304" pitchFamily="18" charset="0"/>
                <a:cs typeface="Times New Roman" panose="02020603050405020304" pitchFamily="18" charset="0"/>
              </a:rPr>
              <a:t>FORFEIT</a:t>
            </a:r>
          </a:p>
        </p:txBody>
      </p:sp>
      <p:sp>
        <p:nvSpPr>
          <p:cNvPr id="5" name="Subtitle 4"/>
          <p:cNvSpPr>
            <a:spLocks noGrp="1"/>
          </p:cNvSpPr>
          <p:nvPr>
            <p:ph type="subTitle" idx="1"/>
          </p:nvPr>
        </p:nvSpPr>
        <p:spPr>
          <a:xfrm>
            <a:off x="990600" y="4038600"/>
            <a:ext cx="7543800" cy="1676400"/>
          </a:xfrm>
        </p:spPr>
        <p:txBody>
          <a:bodyPr/>
          <a:lstStyle/>
          <a:p>
            <a:r>
              <a:rPr lang="en-IN" sz="1800" b="1" dirty="0">
                <a:latin typeface="Times New Roman" panose="02020603050405020304" pitchFamily="18" charset="0"/>
                <a:cs typeface="Times New Roman" panose="02020603050405020304" pitchFamily="18" charset="0"/>
              </a:rPr>
              <a:t>Name of the students:		                    Name of the guide:</a:t>
            </a:r>
            <a:endParaRPr lang="en-US" sz="1800" b="1" u="sng"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V.Mahima (154G1A0548) 		Mr.G.Hemanth Kumar Yadav, M.Tech.,</a:t>
            </a:r>
          </a:p>
          <a:p>
            <a:r>
              <a:rPr lang="en-US" sz="1800" dirty="0">
                <a:latin typeface="Times New Roman" panose="02020603050405020304" pitchFamily="18" charset="0"/>
                <a:cs typeface="Times New Roman" panose="02020603050405020304" pitchFamily="18" charset="0"/>
              </a:rPr>
              <a:t>P.Mounika Bai (154G1A0548)                                            Assistant Professor.</a:t>
            </a:r>
          </a:p>
          <a:p>
            <a:r>
              <a:rPr lang="en-US" sz="1800" dirty="0">
                <a:latin typeface="Times New Roman" panose="02020603050405020304" pitchFamily="18" charset="0"/>
                <a:cs typeface="Times New Roman" panose="02020603050405020304" pitchFamily="18" charset="0"/>
              </a:rPr>
              <a:t>P.Gouse Ashwak(154G1A0547)	   </a:t>
            </a:r>
          </a:p>
          <a:p>
            <a:r>
              <a:rPr lang="en-US" sz="1800" dirty="0">
                <a:latin typeface="Times New Roman" panose="02020603050405020304" pitchFamily="18" charset="0"/>
                <a:cs typeface="Times New Roman" panose="02020603050405020304" pitchFamily="18" charset="0"/>
              </a:rPr>
              <a:t>D.Keerthi(154G1A0539)</a:t>
            </a:r>
          </a:p>
        </p:txBody>
      </p:sp>
      <p:sp>
        <p:nvSpPr>
          <p:cNvPr id="6" name="TextBox 5"/>
          <p:cNvSpPr txBox="1"/>
          <p:nvPr/>
        </p:nvSpPr>
        <p:spPr>
          <a:xfrm>
            <a:off x="1447800" y="5842337"/>
            <a:ext cx="7086600" cy="1015663"/>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Srinivasa Ramanujan Institute of Technology</a:t>
            </a:r>
          </a:p>
          <a:p>
            <a:pPr algn="ctr"/>
            <a:r>
              <a:rPr lang="en-US" b="1" dirty="0">
                <a:latin typeface="Times New Roman" panose="02020603050405020304" pitchFamily="18" charset="0"/>
                <a:cs typeface="Times New Roman" panose="02020603050405020304" pitchFamily="18" charset="0"/>
              </a:rPr>
              <a:t>Department of Computer Science &amp; Engineering</a:t>
            </a:r>
          </a:p>
          <a:p>
            <a:endParaRPr lang="en-US"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srcRect/>
          <a:stretch>
            <a:fillRect/>
          </a:stretch>
        </p:blipFill>
        <p:spPr bwMode="auto">
          <a:xfrm>
            <a:off x="533400" y="5867400"/>
            <a:ext cx="958103" cy="814388"/>
          </a:xfrm>
          <a:prstGeom prst="rect">
            <a:avLst/>
          </a:prstGeom>
          <a:noFill/>
          <a:ln w="9525">
            <a:noFill/>
            <a:miter lim="800000"/>
            <a:headEnd/>
            <a:tailEnd/>
          </a:ln>
          <a:effectLst/>
        </p:spPr>
      </p:pic>
      <p:sp>
        <p:nvSpPr>
          <p:cNvPr id="2" name="TextBox 1">
            <a:extLst>
              <a:ext uri="{FF2B5EF4-FFF2-40B4-BE49-F238E27FC236}">
                <a16:creationId xmlns:a16="http://schemas.microsoft.com/office/drawing/2014/main" id="{0DA05D67-DC95-4C04-A4CF-67693F12907E}"/>
              </a:ext>
            </a:extLst>
          </p:cNvPr>
          <p:cNvSpPr txBox="1"/>
          <p:nvPr/>
        </p:nvSpPr>
        <p:spPr>
          <a:xfrm>
            <a:off x="6096000" y="3276600"/>
            <a:ext cx="220980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Batch</a:t>
            </a:r>
            <a:r>
              <a:rPr lang="en-IN" sz="2400" dirty="0">
                <a:latin typeface="Times New Roman" panose="02020603050405020304" pitchFamily="18" charset="0"/>
                <a:cs typeface="Times New Roman" panose="02020603050405020304" pitchFamily="18" charset="0"/>
              </a:rPr>
              <a:t>:A13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Project Planning:</a:t>
            </a:r>
            <a:endParaRPr lang="en-IN" dirty="0"/>
          </a:p>
        </p:txBody>
      </p:sp>
      <p:sp>
        <p:nvSpPr>
          <p:cNvPr id="3" name="Content Placeholder 2"/>
          <p:cNvSpPr>
            <a:spLocks noGrp="1"/>
          </p:cNvSpPr>
          <p:nvPr>
            <p:ph idx="1"/>
          </p:nvPr>
        </p:nvSpPr>
        <p:spPr>
          <a:xfrm>
            <a:off x="457200" y="1163637"/>
            <a:ext cx="8229600" cy="4530725"/>
          </a:xfrm>
        </p:spPr>
        <p:txBody>
          <a:bodyPr/>
          <a:lstStyle/>
          <a:p>
            <a:r>
              <a:rPr lang="en-US" sz="2800" dirty="0">
                <a:latin typeface="Times New Roman" panose="02020603050405020304" pitchFamily="18" charset="0"/>
                <a:cs typeface="Times New Roman" panose="02020603050405020304" pitchFamily="18" charset="0"/>
              </a:rPr>
              <a:t>Schedule:</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Admin module-1week</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Department user module-2weeks</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Database-1week</a:t>
            </a:r>
            <a:endParaRPr lang="en-IN"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SDLC model:</a:t>
            </a:r>
          </a:p>
          <a:p>
            <a:pPr marL="0" indent="0">
              <a:buNone/>
            </a:pPr>
            <a:r>
              <a:rPr lang="en-US" sz="2800">
                <a:latin typeface="Times New Roman" panose="02020603050405020304" pitchFamily="18" charset="0"/>
                <a:cs typeface="Times New Roman" panose="02020603050405020304" pitchFamily="18" charset="0"/>
              </a:rPr>
              <a:t>    Agile </a:t>
            </a:r>
            <a:r>
              <a:rPr lang="en-US" sz="2800" dirty="0">
                <a:latin typeface="Times New Roman" panose="02020603050405020304" pitchFamily="18" charset="0"/>
                <a:cs typeface="Times New Roman" panose="02020603050405020304" pitchFamily="18" charset="0"/>
              </a:rPr>
              <a:t>Model</a:t>
            </a:r>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Below use-case diagrams shows the flow of actions that how the Department user interacts with the application.</a:t>
            </a:r>
          </a:p>
          <a:p>
            <a:pPr algn="just">
              <a:buNone/>
            </a:pPr>
            <a:endParaRPr lang="en-US" sz="28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2467712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Use-case diagram</a:t>
            </a:r>
          </a:p>
        </p:txBody>
      </p:sp>
      <p:pic>
        <p:nvPicPr>
          <p:cNvPr id="6" name="Content Placeholder 5">
            <a:extLst>
              <a:ext uri="{FF2B5EF4-FFF2-40B4-BE49-F238E27FC236}">
                <a16:creationId xmlns:a16="http://schemas.microsoft.com/office/drawing/2014/main" id="{003E52E2-C244-4438-86AD-7D6A34BF30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0696" y="1066800"/>
            <a:ext cx="8229600" cy="49530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Project Schedule:</a:t>
            </a:r>
            <a:endParaRPr lang="en-IN" dirty="0"/>
          </a:p>
        </p:txBody>
      </p:sp>
      <p:graphicFrame>
        <p:nvGraphicFramePr>
          <p:cNvPr id="4" name="Content Placeholder 3">
            <a:extLst>
              <a:ext uri="{FF2B5EF4-FFF2-40B4-BE49-F238E27FC236}">
                <a16:creationId xmlns:a16="http://schemas.microsoft.com/office/drawing/2014/main" id="{A36E30C2-ADAB-46AA-BD10-D9EFC4DDB820}"/>
              </a:ext>
            </a:extLst>
          </p:cNvPr>
          <p:cNvGraphicFramePr>
            <a:graphicFrameLocks noGrp="1"/>
          </p:cNvGraphicFramePr>
          <p:nvPr>
            <p:ph idx="1"/>
          </p:nvPr>
        </p:nvGraphicFramePr>
        <p:xfrm>
          <a:off x="533400" y="1828800"/>
          <a:ext cx="8229600" cy="281940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4192014465"/>
                    </a:ext>
                  </a:extLst>
                </a:gridCol>
                <a:gridCol w="2743200">
                  <a:extLst>
                    <a:ext uri="{9D8B030D-6E8A-4147-A177-3AD203B41FA5}">
                      <a16:colId xmlns:a16="http://schemas.microsoft.com/office/drawing/2014/main" val="939611802"/>
                    </a:ext>
                  </a:extLst>
                </a:gridCol>
                <a:gridCol w="2743200">
                  <a:extLst>
                    <a:ext uri="{9D8B030D-6E8A-4147-A177-3AD203B41FA5}">
                      <a16:colId xmlns:a16="http://schemas.microsoft.com/office/drawing/2014/main" val="1819759865"/>
                    </a:ext>
                  </a:extLst>
                </a:gridCol>
              </a:tblGrid>
              <a:tr h="563880">
                <a:tc>
                  <a:txBody>
                    <a:bodyPr/>
                    <a:lstStyle/>
                    <a:p>
                      <a:r>
                        <a:rPr lang="en-IN" dirty="0"/>
                        <a:t>Week</a:t>
                      </a:r>
                    </a:p>
                  </a:txBody>
                  <a:tcPr/>
                </a:tc>
                <a:tc>
                  <a:txBody>
                    <a:bodyPr/>
                    <a:lstStyle/>
                    <a:p>
                      <a:r>
                        <a:rPr lang="en-IN" dirty="0"/>
                        <a:t>Task</a:t>
                      </a:r>
                    </a:p>
                  </a:txBody>
                  <a:tcPr/>
                </a:tc>
                <a:tc>
                  <a:txBody>
                    <a:bodyPr/>
                    <a:lstStyle/>
                    <a:p>
                      <a:r>
                        <a:rPr lang="en-IN" dirty="0"/>
                        <a:t>Status</a:t>
                      </a:r>
                    </a:p>
                  </a:txBody>
                  <a:tcPr/>
                </a:tc>
                <a:extLst>
                  <a:ext uri="{0D108BD9-81ED-4DB2-BD59-A6C34878D82A}">
                    <a16:rowId xmlns:a16="http://schemas.microsoft.com/office/drawing/2014/main" val="2533826565"/>
                  </a:ext>
                </a:extLst>
              </a:tr>
              <a:tr h="563880">
                <a:tc>
                  <a:txBody>
                    <a:bodyPr/>
                    <a:lstStyle/>
                    <a:p>
                      <a:r>
                        <a:rPr lang="en-IN" dirty="0"/>
                        <a:t>week1</a:t>
                      </a:r>
                    </a:p>
                  </a:txBody>
                  <a:tcPr/>
                </a:tc>
                <a:tc>
                  <a:txBody>
                    <a:bodyPr/>
                    <a:lstStyle/>
                    <a:p>
                      <a:r>
                        <a:rPr lang="en-IN" dirty="0"/>
                        <a:t>Requirement Gathering</a:t>
                      </a:r>
                    </a:p>
                  </a:txBody>
                  <a:tcPr/>
                </a:tc>
                <a:tc>
                  <a:txBody>
                    <a:bodyPr/>
                    <a:lstStyle/>
                    <a:p>
                      <a:r>
                        <a:rPr lang="en-IN" dirty="0"/>
                        <a:t>Completed</a:t>
                      </a:r>
                    </a:p>
                  </a:txBody>
                  <a:tcPr/>
                </a:tc>
                <a:extLst>
                  <a:ext uri="{0D108BD9-81ED-4DB2-BD59-A6C34878D82A}">
                    <a16:rowId xmlns:a16="http://schemas.microsoft.com/office/drawing/2014/main" val="3575542883"/>
                  </a:ext>
                </a:extLst>
              </a:tr>
              <a:tr h="563880">
                <a:tc>
                  <a:txBody>
                    <a:bodyPr/>
                    <a:lstStyle/>
                    <a:p>
                      <a:r>
                        <a:rPr lang="en-IN" dirty="0"/>
                        <a:t>week2</a:t>
                      </a:r>
                    </a:p>
                  </a:txBody>
                  <a:tcPr/>
                </a:tc>
                <a:tc>
                  <a:txBody>
                    <a:bodyPr/>
                    <a:lstStyle/>
                    <a:p>
                      <a:r>
                        <a:rPr lang="en-IN" dirty="0"/>
                        <a:t>Design and Analysis</a:t>
                      </a:r>
                    </a:p>
                  </a:txBody>
                  <a:tcPr/>
                </a:tc>
                <a:tc>
                  <a:txBody>
                    <a:bodyPr/>
                    <a:lstStyle/>
                    <a:p>
                      <a:r>
                        <a:rPr lang="en-IN" dirty="0"/>
                        <a:t>Completed</a:t>
                      </a:r>
                    </a:p>
                  </a:txBody>
                  <a:tcPr/>
                </a:tc>
                <a:extLst>
                  <a:ext uri="{0D108BD9-81ED-4DB2-BD59-A6C34878D82A}">
                    <a16:rowId xmlns:a16="http://schemas.microsoft.com/office/drawing/2014/main" val="3034294179"/>
                  </a:ext>
                </a:extLst>
              </a:tr>
              <a:tr h="563880">
                <a:tc>
                  <a:txBody>
                    <a:bodyPr/>
                    <a:lstStyle/>
                    <a:p>
                      <a:r>
                        <a:rPr lang="en-IN" dirty="0"/>
                        <a:t>week3</a:t>
                      </a:r>
                    </a:p>
                  </a:txBody>
                  <a:tcPr/>
                </a:tc>
                <a:tc>
                  <a:txBody>
                    <a:bodyPr/>
                    <a:lstStyle/>
                    <a:p>
                      <a:r>
                        <a:rPr lang="en-IN" dirty="0"/>
                        <a:t>Implementation</a:t>
                      </a:r>
                    </a:p>
                  </a:txBody>
                  <a:tcPr/>
                </a:tc>
                <a:tc>
                  <a:txBody>
                    <a:bodyPr/>
                    <a:lstStyle/>
                    <a:p>
                      <a:r>
                        <a:rPr lang="en-IN" dirty="0"/>
                        <a:t>Not Yet Completed</a:t>
                      </a:r>
                    </a:p>
                  </a:txBody>
                  <a:tcPr/>
                </a:tc>
                <a:extLst>
                  <a:ext uri="{0D108BD9-81ED-4DB2-BD59-A6C34878D82A}">
                    <a16:rowId xmlns:a16="http://schemas.microsoft.com/office/drawing/2014/main" val="3321171745"/>
                  </a:ext>
                </a:extLst>
              </a:tr>
              <a:tr h="563880">
                <a:tc>
                  <a:txBody>
                    <a:bodyPr/>
                    <a:lstStyle/>
                    <a:p>
                      <a:r>
                        <a:rPr lang="en-IN" dirty="0"/>
                        <a:t>week4</a:t>
                      </a:r>
                    </a:p>
                  </a:txBody>
                  <a:tcPr/>
                </a:tc>
                <a:tc>
                  <a:txBody>
                    <a:bodyPr/>
                    <a:lstStyle/>
                    <a:p>
                      <a:r>
                        <a:rPr lang="en-IN" dirty="0"/>
                        <a:t>Testing </a:t>
                      </a:r>
                    </a:p>
                  </a:txBody>
                  <a:tcPr/>
                </a:tc>
                <a:tc>
                  <a:txBody>
                    <a:bodyPr/>
                    <a:lstStyle/>
                    <a:p>
                      <a:r>
                        <a:rPr lang="en-IN" dirty="0"/>
                        <a:t>Not Yet Started</a:t>
                      </a:r>
                    </a:p>
                  </a:txBody>
                  <a:tcPr/>
                </a:tc>
                <a:extLst>
                  <a:ext uri="{0D108BD9-81ED-4DB2-BD59-A6C34878D82A}">
                    <a16:rowId xmlns:a16="http://schemas.microsoft.com/office/drawing/2014/main" val="4002933393"/>
                  </a:ext>
                </a:extLst>
              </a:tr>
            </a:tbl>
          </a:graphicData>
        </a:graphic>
      </p:graphicFrame>
    </p:spTree>
    <p:extLst>
      <p:ext uri="{BB962C8B-B14F-4D97-AF65-F5344CB8AC3E}">
        <p14:creationId xmlns:p14="http://schemas.microsoft.com/office/powerpoint/2010/main" val="2027009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Working of Modules</a:t>
            </a:r>
            <a:endParaRPr lang="en-IN" dirty="0"/>
          </a:p>
        </p:txBody>
      </p:sp>
      <p:sp>
        <p:nvSpPr>
          <p:cNvPr id="3" name="Content Placeholder 2"/>
          <p:cNvSpPr>
            <a:spLocks noGrp="1"/>
          </p:cNvSpPr>
          <p:nvPr>
            <p:ph idx="1"/>
          </p:nvPr>
        </p:nvSpPr>
        <p:spPr>
          <a:xfrm>
            <a:off x="457200" y="1417638"/>
            <a:ext cx="8229600" cy="4530725"/>
          </a:xfrm>
        </p:spPr>
        <p:txBody>
          <a:bodyPr/>
          <a:lstStyle/>
          <a:p>
            <a:pPr algn="just"/>
            <a:r>
              <a:rPr lang="en-US" sz="2800" dirty="0">
                <a:latin typeface="Times New Roman" pitchFamily="18" charset="0"/>
                <a:cs typeface="Times New Roman" pitchFamily="18" charset="0"/>
              </a:rPr>
              <a:t>This Application consists of mainly three modules.</a:t>
            </a:r>
          </a:p>
          <a:p>
            <a:pPr algn="just"/>
            <a:r>
              <a:rPr lang="en-US" sz="2800" dirty="0">
                <a:latin typeface="Times New Roman" pitchFamily="18" charset="0"/>
                <a:cs typeface="Times New Roman" pitchFamily="18" charset="0"/>
              </a:rPr>
              <a:t>They are: 1. User Interface</a:t>
            </a:r>
          </a:p>
          <a:p>
            <a:pPr marL="0" indent="0" algn="just">
              <a:buNone/>
            </a:pPr>
            <a:r>
              <a:rPr lang="en-US" sz="2800" dirty="0">
                <a:latin typeface="Times New Roman" pitchFamily="18" charset="0"/>
                <a:cs typeface="Times New Roman" pitchFamily="18" charset="0"/>
              </a:rPr>
              <a:t>                    2.Optical Character Recognition</a:t>
            </a:r>
          </a:p>
          <a:p>
            <a:pPr algn="just">
              <a:buNone/>
            </a:pPr>
            <a:r>
              <a:rPr lang="en-US" sz="2800" dirty="0">
                <a:latin typeface="Times New Roman" pitchFamily="18" charset="0"/>
                <a:cs typeface="Times New Roman" pitchFamily="18" charset="0"/>
              </a:rPr>
              <a:t>                    3. Database Retrieval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User Interface:</a:t>
            </a:r>
            <a:endParaRPr lang="en-IN" dirty="0"/>
          </a:p>
        </p:txBody>
      </p:sp>
      <p:sp>
        <p:nvSpPr>
          <p:cNvPr id="3" name="Content Placeholder 2"/>
          <p:cNvSpPr>
            <a:spLocks noGrp="1"/>
          </p:cNvSpPr>
          <p:nvPr>
            <p:ph idx="1"/>
          </p:nvPr>
        </p:nvSpPr>
        <p:spPr>
          <a:xfrm>
            <a:off x="457200" y="1417638"/>
            <a:ext cx="8229600" cy="4530725"/>
          </a:xfrm>
        </p:spPr>
        <p:txBody>
          <a:bodyPr/>
          <a:lstStyle/>
          <a:p>
            <a:pPr algn="just"/>
            <a:r>
              <a:rPr lang="en-US" sz="2800" dirty="0">
                <a:latin typeface="Times New Roman" pitchFamily="18" charset="0"/>
                <a:cs typeface="Times New Roman" pitchFamily="18" charset="0"/>
              </a:rPr>
              <a:t>Login page displays the edit text fields to enter usernames and password.</a:t>
            </a:r>
          </a:p>
          <a:p>
            <a:pPr algn="just"/>
            <a:r>
              <a:rPr lang="en-US" sz="2800" dirty="0">
                <a:latin typeface="Times New Roman" pitchFamily="18" charset="0"/>
                <a:cs typeface="Times New Roman" pitchFamily="18" charset="0"/>
              </a:rPr>
              <a:t>Main Page will have Scan option, Import from gallery.</a:t>
            </a:r>
          </a:p>
          <a:p>
            <a:pPr algn="just"/>
            <a:r>
              <a:rPr lang="en-US" sz="2800" dirty="0">
                <a:latin typeface="Times New Roman" pitchFamily="18" charset="0"/>
                <a:cs typeface="Times New Roman" pitchFamily="18" charset="0"/>
              </a:rPr>
              <a:t>In the user details page the police has to check the rules violated like Rash Drive, Drunk and Drive, No Parking, No helmet, No license, etc.,</a:t>
            </a:r>
          </a:p>
        </p:txBody>
      </p:sp>
    </p:spTree>
    <p:extLst>
      <p:ext uri="{BB962C8B-B14F-4D97-AF65-F5344CB8AC3E}">
        <p14:creationId xmlns:p14="http://schemas.microsoft.com/office/powerpoint/2010/main" val="3995489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Optical Character Recognition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sz="2800" dirty="0">
                <a:latin typeface="Times New Roman" pitchFamily="18" charset="0"/>
                <a:cs typeface="Times New Roman" pitchFamily="18" charset="0"/>
              </a:rPr>
              <a:t>The police has to capture the image and that image gets scanned in the application using OCR Technology.</a:t>
            </a:r>
          </a:p>
          <a:p>
            <a:pPr algn="just"/>
            <a:r>
              <a:rPr lang="en-US" sz="2800" dirty="0">
                <a:latin typeface="Times New Roman" pitchFamily="18" charset="0"/>
                <a:cs typeface="Times New Roman" pitchFamily="18" charset="0"/>
              </a:rPr>
              <a:t>The scanned image is converted to text and displays in the text field.</a:t>
            </a:r>
          </a:p>
        </p:txBody>
      </p:sp>
    </p:spTree>
    <p:extLst>
      <p:ext uri="{BB962C8B-B14F-4D97-AF65-F5344CB8AC3E}">
        <p14:creationId xmlns:p14="http://schemas.microsoft.com/office/powerpoint/2010/main" val="3905060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Database Retrieval</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93643" y="1295400"/>
            <a:ext cx="8229600" cy="4530725"/>
          </a:xfrm>
        </p:spPr>
        <p:txBody>
          <a:bodyPr/>
          <a:lstStyle/>
          <a:p>
            <a:pPr algn="just"/>
            <a:r>
              <a:rPr lang="en-US" sz="2800" dirty="0">
                <a:latin typeface="Times New Roman" pitchFamily="18" charset="0"/>
                <a:cs typeface="Times New Roman" pitchFamily="18" charset="0"/>
              </a:rPr>
              <a:t>After displaying the scanned text, we should click on the Search button.</a:t>
            </a:r>
          </a:p>
          <a:p>
            <a:pPr algn="just"/>
            <a:r>
              <a:rPr lang="en-US" sz="2800" dirty="0">
                <a:latin typeface="Times New Roman" pitchFamily="18" charset="0"/>
                <a:cs typeface="Times New Roman" pitchFamily="18" charset="0"/>
              </a:rPr>
              <a:t>This button invokes the connection with the database and the scanned text is compared with the records present in the database.</a:t>
            </a:r>
          </a:p>
          <a:p>
            <a:pPr algn="just"/>
            <a:r>
              <a:rPr lang="en-US" sz="2800" dirty="0">
                <a:latin typeface="Times New Roman" pitchFamily="18" charset="0"/>
                <a:cs typeface="Times New Roman" pitchFamily="18" charset="0"/>
              </a:rPr>
              <a:t>The details of the user like Image, Name, DOB, Address, Mobile Number, Previous Records etc.,</a:t>
            </a:r>
          </a:p>
          <a:p>
            <a:pPr algn="just"/>
            <a:r>
              <a:rPr lang="en-US" sz="2800" dirty="0">
                <a:latin typeface="Times New Roman" pitchFamily="18" charset="0"/>
                <a:cs typeface="Times New Roman" pitchFamily="18" charset="0"/>
              </a:rPr>
              <a:t> Based on the rules violated the corresponding fine will be generated.</a:t>
            </a:r>
          </a:p>
          <a:p>
            <a:pPr algn="just">
              <a:buNone/>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641927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615CD-213C-470C-9CB6-D93486204AC7}"/>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104AFD14-F2CA-4C5A-8529-5181EF381FA7}"/>
              </a:ext>
            </a:extLst>
          </p:cNvPr>
          <p:cNvSpPr>
            <a:spLocks noGrp="1"/>
          </p:cNvSpPr>
          <p:nvPr>
            <p:ph idx="1"/>
          </p:nvPr>
        </p:nvSpPr>
        <p:spPr/>
        <p:txBody>
          <a:bodyPr/>
          <a:lstStyle/>
          <a:p>
            <a:r>
              <a:rPr lang="en-IN" sz="2800" dirty="0">
                <a:latin typeface="Times New Roman" panose="02020603050405020304" pitchFamily="18" charset="0"/>
                <a:cs typeface="Times New Roman" panose="02020603050405020304" pitchFamily="18" charset="0"/>
                <a:hlinkClick r:id="rId2"/>
              </a:rPr>
              <a:t>https://ieeexplore.ieee.org/document/6511640</a:t>
            </a:r>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hlinkClick r:id="rId3"/>
              </a:rPr>
              <a:t>https://ieeexplore.ieee.org/document/7193210</a:t>
            </a:r>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649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EA0B6-F083-4804-96A4-097BE40A2E13}"/>
              </a:ext>
            </a:extLst>
          </p:cNvPr>
          <p:cNvSpPr>
            <a:spLocks noGrp="1"/>
          </p:cNvSpPr>
          <p:nvPr>
            <p:ph type="title"/>
          </p:nvPr>
        </p:nvSpPr>
        <p:spPr/>
        <p:txBody>
          <a:bodyPr/>
          <a:lstStyle/>
          <a:p>
            <a:r>
              <a:rPr lang="en-IN" dirty="0"/>
              <a:t>Comments</a:t>
            </a:r>
          </a:p>
        </p:txBody>
      </p:sp>
      <p:sp>
        <p:nvSpPr>
          <p:cNvPr id="3" name="Content Placeholder 2">
            <a:extLst>
              <a:ext uri="{FF2B5EF4-FFF2-40B4-BE49-F238E27FC236}">
                <a16:creationId xmlns:a16="http://schemas.microsoft.com/office/drawing/2014/main" id="{C12B158E-3443-4E25-B203-30C374CDB630}"/>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355269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1"/>
            <a:ext cx="7772400" cy="774700"/>
          </a:xfrm>
        </p:spPr>
        <p:txBody>
          <a:bodyPr/>
          <a:lstStyle/>
          <a:p>
            <a:pPr algn="ctr"/>
            <a:r>
              <a:rPr lang="en-US" dirty="0"/>
              <a:t>Thank you</a:t>
            </a:r>
          </a:p>
        </p:txBody>
      </p:sp>
      <p:sp>
        <p:nvSpPr>
          <p:cNvPr id="5" name="Text Placeholder 4"/>
          <p:cNvSpPr>
            <a:spLocks noGrp="1"/>
          </p:cNvSpPr>
          <p:nvPr>
            <p:ph type="body" idx="1"/>
          </p:nvPr>
        </p:nvSpPr>
        <p:spPr>
          <a:xfrm>
            <a:off x="685800" y="609600"/>
            <a:ext cx="7772400" cy="1500187"/>
          </a:xfrm>
        </p:spPr>
        <p:txBody>
          <a:bodyPr/>
          <a:lstStyle/>
          <a:p>
            <a:pPr algn="ctr"/>
            <a:r>
              <a:rPr lang="en-US" sz="5400" dirty="0"/>
              <a:t>Queries</a:t>
            </a:r>
          </a:p>
        </p:txBody>
      </p:sp>
      <p:sp>
        <p:nvSpPr>
          <p:cNvPr id="6" name="Rectangle 5"/>
          <p:cNvSpPr/>
          <p:nvPr/>
        </p:nvSpPr>
        <p:spPr>
          <a:xfrm>
            <a:off x="3886200" y="2362200"/>
            <a:ext cx="1676400" cy="1862048"/>
          </a:xfrm>
          <a:prstGeom prst="rect">
            <a:avLst/>
          </a:prstGeom>
          <a:noFill/>
        </p:spPr>
        <p:txBody>
          <a:bodyPr wrap="square" lIns="91440" tIns="45720" rIns="91440" bIns="45720">
            <a:spAutoFit/>
          </a:bodyPr>
          <a:lstStyle/>
          <a:p>
            <a:pPr algn="ctr"/>
            <a:r>
              <a:rPr lang="en-US" sz="115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371600"/>
            <a:ext cx="8458200" cy="5486400"/>
          </a:xfrm>
        </p:spPr>
        <p:txBody>
          <a:bodyPr/>
          <a:lstStyle/>
          <a:p>
            <a:pPr algn="just"/>
            <a:r>
              <a:rPr lang="en-US" sz="2800" dirty="0">
                <a:latin typeface="Times New Roman" pitchFamily="18" charset="0"/>
                <a:cs typeface="Times New Roman" pitchFamily="18" charset="0"/>
              </a:rPr>
              <a:t>The primary objective of "FORFEIT Application" is to maintain the records of those people who violates the traffic rules. This app lets the Traffic police to collect fines in a smart way just by capturing the vehicle's number plate. The captured number plate image is converted to text by using the Text Recognition methodology(Optical Character Recognition).</a:t>
            </a:r>
          </a:p>
          <a:p>
            <a:pPr algn="just"/>
            <a:r>
              <a:rPr lang="en-US" sz="2800" dirty="0">
                <a:latin typeface="Times New Roman" pitchFamily="18" charset="0"/>
                <a:cs typeface="Times New Roman" pitchFamily="18" charset="0"/>
              </a:rPr>
              <a:t>The recognized text will be compared with the RTO database and the details of the user will be retrieved and the rule that is broken is selected by the police and corresponding fine will be generated.</a:t>
            </a:r>
          </a:p>
        </p:txBody>
      </p:sp>
    </p:spTree>
    <p:extLst>
      <p:ext uri="{BB962C8B-B14F-4D97-AF65-F5344CB8AC3E}">
        <p14:creationId xmlns:p14="http://schemas.microsoft.com/office/powerpoint/2010/main" val="1653533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a:xfrm>
            <a:off x="381000" y="1066800"/>
            <a:ext cx="8458200" cy="5486400"/>
          </a:xfrm>
        </p:spPr>
        <p:txBody>
          <a:bodyPr/>
          <a:lstStyle/>
          <a:p>
            <a:pPr marL="0" indent="0" algn="just">
              <a:buNone/>
            </a:pPr>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Problem Statement</a:t>
            </a:r>
          </a:p>
          <a:p>
            <a:pPr algn="just"/>
            <a:r>
              <a:rPr lang="en-US" sz="2800" dirty="0">
                <a:latin typeface="Times New Roman" panose="02020603050405020304" pitchFamily="18" charset="0"/>
                <a:cs typeface="Times New Roman" panose="02020603050405020304" pitchFamily="18" charset="0"/>
              </a:rPr>
              <a:t>L</a:t>
            </a:r>
            <a:r>
              <a:rPr lang="en-IN" sz="2800" dirty="0">
                <a:latin typeface="Times New Roman" panose="02020603050405020304" pitchFamily="18" charset="0"/>
                <a:cs typeface="Times New Roman" panose="02020603050405020304" pitchFamily="18" charset="0"/>
              </a:rPr>
              <a:t>iterature Survey</a:t>
            </a:r>
          </a:p>
          <a:p>
            <a:pPr algn="just"/>
            <a:r>
              <a:rPr lang="en-IN" sz="2800" dirty="0">
                <a:latin typeface="Times New Roman" panose="02020603050405020304" pitchFamily="18" charset="0"/>
                <a:cs typeface="Times New Roman" panose="02020603050405020304" pitchFamily="18" charset="0"/>
              </a:rPr>
              <a:t>Project planning </a:t>
            </a:r>
          </a:p>
          <a:p>
            <a:pPr algn="just"/>
            <a:r>
              <a:rPr lang="en-IN" sz="2800" dirty="0">
                <a:latin typeface="Times New Roman" panose="02020603050405020304" pitchFamily="18" charset="0"/>
                <a:cs typeface="Times New Roman" panose="02020603050405020304" pitchFamily="18" charset="0"/>
              </a:rPr>
              <a:t>Use-case Diagram</a:t>
            </a:r>
          </a:p>
          <a:p>
            <a:pPr algn="just"/>
            <a:r>
              <a:rPr lang="en-IN" sz="2800" dirty="0">
                <a:latin typeface="Times New Roman" panose="02020603050405020304" pitchFamily="18" charset="0"/>
                <a:cs typeface="Times New Roman" panose="02020603050405020304" pitchFamily="18" charset="0"/>
              </a:rPr>
              <a:t>Working of Modules</a:t>
            </a:r>
          </a:p>
          <a:p>
            <a:pPr algn="just"/>
            <a:r>
              <a:rPr lang="en-US" sz="2800" dirty="0">
                <a:latin typeface="Times New Roman" panose="02020603050405020304" pitchFamily="18" charset="0"/>
                <a:cs typeface="Times New Roman" panose="02020603050405020304" pitchFamily="18" charset="0"/>
              </a:rPr>
              <a:t>R</a:t>
            </a:r>
            <a:r>
              <a:rPr lang="en-IN" sz="2800" dirty="0">
                <a:latin typeface="Times New Roman" panose="02020603050405020304" pitchFamily="18" charset="0"/>
                <a:cs typeface="Times New Roman" panose="02020603050405020304" pitchFamily="18" charset="0"/>
              </a:rPr>
              <a:t>eferences</a:t>
            </a:r>
          </a:p>
          <a:p>
            <a:pPr algn="just"/>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4530725"/>
          </a:xfrm>
        </p:spPr>
        <p:txBody>
          <a:bodyPr/>
          <a:lstStyle/>
          <a:p>
            <a:pPr algn="just"/>
            <a:r>
              <a:rPr lang="en-US" sz="2800" dirty="0">
                <a:latin typeface="Times New Roman"/>
                <a:ea typeface="Times New Roman"/>
                <a:cs typeface="Times New Roman"/>
                <a:sym typeface="Times New Roman"/>
              </a:rPr>
              <a:t>Now-a-days, traffic is increasing in leaps and bounds. The people are not following traffic rules properly.</a:t>
            </a:r>
          </a:p>
          <a:p>
            <a:pPr algn="just"/>
            <a:r>
              <a:rPr lang="en-US" sz="2800" dirty="0">
                <a:latin typeface="Times New Roman"/>
                <a:ea typeface="Times New Roman"/>
                <a:cs typeface="Times New Roman"/>
                <a:sym typeface="Times New Roman"/>
              </a:rPr>
              <a:t>In order to make them disciplined, fines need to be collected. This should be done in an advanced way.</a:t>
            </a:r>
          </a:p>
          <a:p>
            <a:pPr algn="just"/>
            <a:r>
              <a:rPr lang="en-US" sz="2800" dirty="0">
                <a:latin typeface="Times New Roman"/>
                <a:ea typeface="Times New Roman"/>
                <a:cs typeface="Times New Roman"/>
                <a:sym typeface="Times New Roman"/>
              </a:rPr>
              <a:t>Instead of noting down the vehicle number and sending it to RTO Office and couriering the notices to their addresses, we should find a better way. The way is to go with “FORFEIT” Application. </a:t>
            </a:r>
          </a:p>
          <a:p>
            <a:pPr algn="just"/>
            <a:endParaRPr lang="en-IN" sz="2800" dirty="0"/>
          </a:p>
        </p:txBody>
      </p:sp>
      <p:sp>
        <p:nvSpPr>
          <p:cNvPr id="4" name="Title 3"/>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z="2800" dirty="0">
                <a:latin typeface="Times New Roman"/>
                <a:ea typeface="Times New Roman"/>
                <a:cs typeface="Times New Roman"/>
                <a:sym typeface="Times New Roman"/>
              </a:rPr>
              <a:t>In large cities, the number of vehicles is enormous and the arrival rate of traffic monitoring stream is very high.</a:t>
            </a:r>
          </a:p>
          <a:p>
            <a:pPr algn="just"/>
            <a:r>
              <a:rPr lang="en-US" sz="2800" dirty="0">
                <a:latin typeface="Times New Roman"/>
                <a:ea typeface="Times New Roman"/>
                <a:cs typeface="Times New Roman"/>
                <a:sym typeface="Times New Roman"/>
              </a:rPr>
              <a:t>This system maintains the records of those people who violates the rules like Over Speed, Rash Drive, Drunk and Drive, etc.,</a:t>
            </a:r>
          </a:p>
          <a:p>
            <a:endParaRPr lang="en-US" sz="2800" dirty="0">
              <a:latin typeface="Times New Roman"/>
              <a:ea typeface="Times New Roman"/>
              <a:cs typeface="Times New Roman"/>
              <a:sym typeface="Times New Roman"/>
            </a:endParaRPr>
          </a:p>
        </p:txBody>
      </p:sp>
      <p:sp>
        <p:nvSpPr>
          <p:cNvPr id="5" name="Title 4"/>
          <p:cNvSpPr>
            <a:spLocks noGrp="1"/>
          </p:cNvSpPr>
          <p:nvPr>
            <p:ph type="title"/>
          </p:nvPr>
        </p:nvSpPr>
        <p:spPr>
          <a:xfrm>
            <a:off x="381000" y="277813"/>
            <a:ext cx="8229600" cy="1139825"/>
          </a:xfrm>
        </p:spPr>
        <p:txBody>
          <a:bodyPr/>
          <a:lstStyle/>
          <a:p>
            <a:r>
              <a:rPr lang="en-US" dirty="0">
                <a:latin typeface="Times New Roman" panose="02020603050405020304" pitchFamily="18" charset="0"/>
                <a:cs typeface="Times New Roman" panose="02020603050405020304" pitchFamily="18" charset="0"/>
              </a:rPr>
              <a:t>Literature Survey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1.Existing System: Traffic Violation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39825"/>
          </a:xfrm>
        </p:spPr>
        <p:txBody>
          <a:bodyPr/>
          <a:lstStyle/>
          <a:p>
            <a:r>
              <a:rPr lang="en-US" dirty="0">
                <a:latin typeface="Times New Roman" panose="02020603050405020304" pitchFamily="18" charset="0"/>
                <a:cs typeface="Times New Roman" panose="02020603050405020304" pitchFamily="18" charset="0"/>
              </a:rPr>
              <a:t>Existing System: Digital Image Processing</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828800"/>
            <a:ext cx="8229600" cy="4530725"/>
          </a:xfrm>
        </p:spPr>
        <p:txBody>
          <a:bodyPr/>
          <a:lstStyle/>
          <a:p>
            <a:pPr algn="just"/>
            <a:r>
              <a:rPr lang="en-US" sz="2800" dirty="0">
                <a:latin typeface="Times New Roman"/>
                <a:ea typeface="Times New Roman"/>
                <a:cs typeface="Times New Roman"/>
                <a:sym typeface="Times New Roman"/>
              </a:rPr>
              <a:t>This system converts the digital image to text.</a:t>
            </a:r>
          </a:p>
          <a:p>
            <a:pPr algn="just"/>
            <a:r>
              <a:rPr lang="en-US" sz="2800" dirty="0">
                <a:latin typeface="Times New Roman"/>
                <a:ea typeface="Times New Roman"/>
                <a:cs typeface="Times New Roman"/>
                <a:sym typeface="Times New Roman"/>
              </a:rPr>
              <a:t>Steps included here are Image Extraction, Image Preprocessing, Character Segmentation, Information Recognition, Generating results.</a:t>
            </a:r>
          </a:p>
          <a:p>
            <a:pPr algn="just"/>
            <a:r>
              <a:rPr lang="en-US" sz="2800" dirty="0">
                <a:latin typeface="Times New Roman"/>
                <a:ea typeface="Times New Roman"/>
                <a:cs typeface="Times New Roman"/>
                <a:sym typeface="Times New Roman"/>
              </a:rPr>
              <a:t>This system can recognize English letters and Digits.</a:t>
            </a:r>
          </a:p>
          <a:p>
            <a:pPr algn="just"/>
            <a:endParaRPr lang="en-US" sz="2800" dirty="0">
              <a:latin typeface="Times New Roman"/>
              <a:ea typeface="Times New Roman"/>
              <a:cs typeface="Times New Roman"/>
              <a:sym typeface="Times New Roman"/>
            </a:endParaRPr>
          </a:p>
          <a:p>
            <a:pPr>
              <a:buNone/>
            </a:pP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2.Limitations:</a:t>
            </a:r>
          </a:p>
        </p:txBody>
      </p:sp>
      <p:sp>
        <p:nvSpPr>
          <p:cNvPr id="3" name="Content Placeholder 2"/>
          <p:cNvSpPr>
            <a:spLocks noGrp="1"/>
          </p:cNvSpPr>
          <p:nvPr>
            <p:ph idx="1"/>
          </p:nvPr>
        </p:nvSpPr>
        <p:spPr/>
        <p:txBody>
          <a:bodyPr/>
          <a:lstStyle/>
          <a:p>
            <a:pPr algn="just"/>
            <a:r>
              <a:rPr lang="en-US" sz="2800" dirty="0">
                <a:latin typeface="Times New Roman"/>
                <a:ea typeface="Times New Roman"/>
                <a:cs typeface="Times New Roman"/>
                <a:sym typeface="Times New Roman"/>
              </a:rPr>
              <a:t>The effort of Police man will be more to generate fines to the people.</a:t>
            </a:r>
          </a:p>
          <a:p>
            <a:pPr algn="just"/>
            <a:r>
              <a:rPr lang="en-US" sz="2800" dirty="0">
                <a:latin typeface="Times New Roman"/>
                <a:ea typeface="Times New Roman"/>
                <a:cs typeface="Times New Roman"/>
                <a:sym typeface="Times New Roman"/>
              </a:rPr>
              <a:t>The record maintenance of rule breakages of each and everyone will be difficult to store manually.</a:t>
            </a:r>
          </a:p>
          <a:p>
            <a:pPr marL="154305" indent="0" algn="just">
              <a:buNone/>
            </a:pPr>
            <a:endParaRPr lang="en-US" sz="2800" dirty="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3.Proposed System:</a:t>
            </a:r>
          </a:p>
        </p:txBody>
      </p:sp>
      <p:sp>
        <p:nvSpPr>
          <p:cNvPr id="3" name="Content Placeholder 2"/>
          <p:cNvSpPr>
            <a:spLocks noGrp="1"/>
          </p:cNvSpPr>
          <p:nvPr>
            <p:ph idx="1"/>
          </p:nvPr>
        </p:nvSpPr>
        <p:spPr>
          <a:xfrm>
            <a:off x="457200" y="1295400"/>
            <a:ext cx="8229600" cy="4530725"/>
          </a:xfrm>
        </p:spPr>
        <p:txBody>
          <a:bodyPr/>
          <a:lstStyle/>
          <a:p>
            <a:pPr algn="just"/>
            <a:r>
              <a:rPr lang="en-US" sz="2800" dirty="0">
                <a:latin typeface="Times New Roman"/>
                <a:ea typeface="Times New Roman"/>
                <a:cs typeface="Times New Roman"/>
                <a:sym typeface="Times New Roman"/>
              </a:rPr>
              <a:t>Capturing the image of the vehicle’s number plate and processing it in FORFEIT Application by using the Text Recognition Methodology(Optical Character Recognition).</a:t>
            </a:r>
          </a:p>
          <a:p>
            <a:pPr algn="just"/>
            <a:r>
              <a:rPr lang="en-US" sz="2800" dirty="0">
                <a:latin typeface="Times New Roman"/>
                <a:ea typeface="Times New Roman"/>
                <a:cs typeface="Times New Roman"/>
                <a:sym typeface="Times New Roman"/>
              </a:rPr>
              <a:t> This app lets the traffic police to know about the owner of the vehicle, details, previous rule violations done, and the corresponding fine that is to be  generated based on the violation.</a:t>
            </a:r>
          </a:p>
          <a:p>
            <a:pPr algn="just"/>
            <a:r>
              <a:rPr lang="en-US" sz="2800" dirty="0">
                <a:latin typeface="Times New Roman"/>
                <a:ea typeface="Times New Roman"/>
                <a:cs typeface="Times New Roman"/>
                <a:sym typeface="Times New Roman"/>
              </a:rPr>
              <a:t>We can manually enter the vehicle number in certain cases where image capturing is not supportive.</a:t>
            </a:r>
          </a:p>
          <a:p>
            <a:pPr algn="just"/>
            <a:endParaRPr lang="en-US" sz="2800" dirty="0">
              <a:latin typeface="Times New Roman"/>
              <a:ea typeface="Times New Roman"/>
              <a:cs typeface="Times New Roman"/>
              <a:sym typeface="Times New Roman"/>
            </a:endParaRPr>
          </a:p>
          <a:p>
            <a:pPr algn="just"/>
            <a:endParaRPr lang="en-US" sz="2800" dirty="0">
              <a:latin typeface="Times New Roman"/>
              <a:ea typeface="Times New Roman"/>
              <a:cs typeface="Times New Roman"/>
              <a:sym typeface="Times New Roman"/>
            </a:endParaRPr>
          </a:p>
          <a:p>
            <a:pPr marL="154305" indent="0" algn="just">
              <a:buNone/>
            </a:pPr>
            <a:endParaRPr lang="en-US" sz="28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968933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4.Benefits of FORFEIT: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1295400"/>
            <a:ext cx="8229600" cy="4530725"/>
          </a:xfrm>
        </p:spPr>
        <p:txBody>
          <a:bodyPr/>
          <a:lstStyle/>
          <a:p>
            <a:pPr lvl="0" algn="just">
              <a:spcBef>
                <a:spcPts val="0"/>
              </a:spcBef>
              <a:buSzPts val="1950"/>
            </a:pPr>
            <a:r>
              <a:rPr lang="en-US" sz="2800" dirty="0">
                <a:latin typeface="Times New Roman"/>
                <a:ea typeface="Times New Roman"/>
                <a:cs typeface="Times New Roman"/>
                <a:sym typeface="Times New Roman"/>
              </a:rPr>
              <a:t>Reduces the effort on Police man to generate fines to the people. </a:t>
            </a:r>
          </a:p>
          <a:p>
            <a:pPr lvl="0" algn="just">
              <a:spcBef>
                <a:spcPts val="0"/>
              </a:spcBef>
              <a:buSzPts val="1950"/>
            </a:pPr>
            <a:r>
              <a:rPr lang="en-US" sz="2800" dirty="0">
                <a:latin typeface="Times New Roman"/>
                <a:ea typeface="Times New Roman"/>
                <a:cs typeface="Times New Roman"/>
                <a:sym typeface="Times New Roman"/>
              </a:rPr>
              <a:t>It helps the Police to do work in a smart way just by capturing pictures. </a:t>
            </a:r>
          </a:p>
          <a:p>
            <a:pPr lvl="0" algn="just">
              <a:spcBef>
                <a:spcPts val="0"/>
              </a:spcBef>
              <a:buSzPts val="1950"/>
            </a:pPr>
            <a:r>
              <a:rPr lang="en-US" sz="2800" dirty="0">
                <a:latin typeface="Times New Roman"/>
                <a:ea typeface="Times New Roman"/>
                <a:cs typeface="Times New Roman"/>
                <a:sym typeface="Times New Roman"/>
              </a:rPr>
              <a:t>It helps the user to keep a record of his rule breakages. </a:t>
            </a:r>
          </a:p>
          <a:p>
            <a:pPr lvl="0" algn="just">
              <a:spcBef>
                <a:spcPts val="0"/>
              </a:spcBef>
              <a:buSzPts val="1950"/>
            </a:pPr>
            <a:r>
              <a:rPr lang="en-US" sz="2800" dirty="0">
                <a:latin typeface="Times New Roman"/>
                <a:ea typeface="Times New Roman"/>
                <a:cs typeface="Times New Roman"/>
                <a:sym typeface="Times New Roman"/>
              </a:rPr>
              <a:t>Helps people to be more careful.</a:t>
            </a:r>
          </a:p>
          <a:p>
            <a:pPr lvl="0" algn="just">
              <a:spcBef>
                <a:spcPts val="600"/>
              </a:spcBef>
              <a:spcAft>
                <a:spcPts val="0"/>
              </a:spcAft>
              <a:buSzPts val="1950"/>
              <a:buNone/>
            </a:pPr>
            <a:endParaRPr lang="en-US" sz="2800" dirty="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RIT_PPT_Them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SRIT_PPT_Theme</Template>
  <TotalTime>0</TotalTime>
  <Words>773</Words>
  <Application>Microsoft Office PowerPoint</Application>
  <PresentationFormat>On-screen Show (4:3)</PresentationFormat>
  <Paragraphs>94</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Garamond</vt:lpstr>
      <vt:lpstr>Times New Roman</vt:lpstr>
      <vt:lpstr>Wingdings</vt:lpstr>
      <vt:lpstr>SRIT_PPT_Theme</vt:lpstr>
      <vt:lpstr>FORFEIT</vt:lpstr>
      <vt:lpstr>Abstract</vt:lpstr>
      <vt:lpstr>Contents</vt:lpstr>
      <vt:lpstr>Problem statement</vt:lpstr>
      <vt:lpstr>Literature Survey  1.Existing System: Traffic Violation</vt:lpstr>
      <vt:lpstr>Existing System: Digital Image Processing</vt:lpstr>
      <vt:lpstr>2.Limitations:</vt:lpstr>
      <vt:lpstr>3.Proposed System:</vt:lpstr>
      <vt:lpstr>4.Benefits of FORFEIT:</vt:lpstr>
      <vt:lpstr>Project Planning:</vt:lpstr>
      <vt:lpstr>Use-case diagram</vt:lpstr>
      <vt:lpstr>Project Schedule:</vt:lpstr>
      <vt:lpstr>Working of Modules</vt:lpstr>
      <vt:lpstr>User Interface:</vt:lpstr>
      <vt:lpstr>Optical Character Recognition</vt:lpstr>
      <vt:lpstr>Database Retrieval</vt:lpstr>
      <vt:lpstr>References:</vt:lpstr>
      <vt:lpstr>Comments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Finishing School Programme on C Programming</dc:title>
  <dc:creator>Hitendra</dc:creator>
  <cp:lastModifiedBy>patange mounika</cp:lastModifiedBy>
  <cp:revision>243</cp:revision>
  <dcterms:created xsi:type="dcterms:W3CDTF">2006-08-16T00:00:00Z</dcterms:created>
  <dcterms:modified xsi:type="dcterms:W3CDTF">2019-02-14T04:58:45Z</dcterms:modified>
</cp:coreProperties>
</file>