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2"/>
  </p:notesMasterIdLst>
  <p:sldIdLst>
    <p:sldId id="256" r:id="rId2"/>
    <p:sldId id="257" r:id="rId3"/>
    <p:sldId id="258" r:id="rId4"/>
    <p:sldId id="259" r:id="rId5"/>
    <p:sldId id="260" r:id="rId6"/>
    <p:sldId id="261" r:id="rId7"/>
    <p:sldId id="263" r:id="rId8"/>
    <p:sldId id="262" r:id="rId9"/>
    <p:sldId id="264" r:id="rId10"/>
    <p:sldId id="265" r:id="rId11"/>
  </p:sldIdLst>
  <p:sldSz cx="9144000" cy="6858000" type="screen4x3"/>
  <p:notesSz cx="6858000" cy="9144000"/>
  <p:embeddedFontLst>
    <p:embeddedFont>
      <p:font typeface="Garamond" pitchFamily="18"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p:scale>
          <a:sx n="70" d="100"/>
          <a:sy n="70" d="100"/>
        </p:scale>
        <p:origin x="-130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5" name="Google Shape;15;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18" name="Google Shape;18;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0" i="0" u="none" strike="noStrike" cap="none">
                <a:solidFill>
                  <a:schemeClr val="dk1"/>
                </a:solidFill>
                <a:latin typeface="Garamond"/>
                <a:ea typeface="Garamond"/>
                <a:cs typeface="Garamond"/>
                <a:sym typeface="Garamond"/>
              </a:defRPr>
            </a:lvl1pPr>
            <a:lvl2pPr marL="0" lvl="1" indent="0" algn="r">
              <a:spcBef>
                <a:spcPts val="0"/>
              </a:spcBef>
              <a:buNone/>
              <a:defRPr sz="1200" b="0" i="0" u="none" strike="noStrike" cap="none">
                <a:solidFill>
                  <a:schemeClr val="dk1"/>
                </a:solidFill>
                <a:latin typeface="Garamond"/>
                <a:ea typeface="Garamond"/>
                <a:cs typeface="Garamond"/>
                <a:sym typeface="Garamond"/>
              </a:defRPr>
            </a:lvl2pPr>
            <a:lvl3pPr marL="0" lvl="2" indent="0" algn="r">
              <a:spcBef>
                <a:spcPts val="0"/>
              </a:spcBef>
              <a:buNone/>
              <a:defRPr sz="1200" b="0" i="0" u="none" strike="noStrike" cap="none">
                <a:solidFill>
                  <a:schemeClr val="dk1"/>
                </a:solidFill>
                <a:latin typeface="Garamond"/>
                <a:ea typeface="Garamond"/>
                <a:cs typeface="Garamond"/>
                <a:sym typeface="Garamond"/>
              </a:defRPr>
            </a:lvl3pPr>
            <a:lvl4pPr marL="0" lvl="3" indent="0" algn="r">
              <a:spcBef>
                <a:spcPts val="0"/>
              </a:spcBef>
              <a:buNone/>
              <a:defRPr sz="1200" b="0" i="0" u="none" strike="noStrike" cap="none">
                <a:solidFill>
                  <a:schemeClr val="dk1"/>
                </a:solidFill>
                <a:latin typeface="Garamond"/>
                <a:ea typeface="Garamond"/>
                <a:cs typeface="Garamond"/>
                <a:sym typeface="Garamond"/>
              </a:defRPr>
            </a:lvl4pPr>
            <a:lvl5pPr marL="0" lvl="4" indent="0" algn="r">
              <a:spcBef>
                <a:spcPts val="0"/>
              </a:spcBef>
              <a:buNone/>
              <a:defRPr sz="1200" b="0" i="0" u="none" strike="noStrike" cap="none">
                <a:solidFill>
                  <a:schemeClr val="dk1"/>
                </a:solidFill>
                <a:latin typeface="Garamond"/>
                <a:ea typeface="Garamond"/>
                <a:cs typeface="Garamond"/>
                <a:sym typeface="Garamond"/>
              </a:defRPr>
            </a:lvl5pPr>
            <a:lvl6pPr marL="0" lvl="5" indent="0" algn="r">
              <a:spcBef>
                <a:spcPts val="0"/>
              </a:spcBef>
              <a:buNone/>
              <a:defRPr sz="1200" b="0" i="0" u="none" strike="noStrike" cap="none">
                <a:solidFill>
                  <a:schemeClr val="dk1"/>
                </a:solidFill>
                <a:latin typeface="Garamond"/>
                <a:ea typeface="Garamond"/>
                <a:cs typeface="Garamond"/>
                <a:sym typeface="Garamond"/>
              </a:defRPr>
            </a:lvl6pPr>
            <a:lvl7pPr marL="0" lvl="6" indent="0" algn="r">
              <a:spcBef>
                <a:spcPts val="0"/>
              </a:spcBef>
              <a:buNone/>
              <a:defRPr sz="1200" b="0" i="0" u="none" strike="noStrike" cap="none">
                <a:solidFill>
                  <a:schemeClr val="dk1"/>
                </a:solidFill>
                <a:latin typeface="Garamond"/>
                <a:ea typeface="Garamond"/>
                <a:cs typeface="Garamond"/>
                <a:sym typeface="Garamond"/>
              </a:defRPr>
            </a:lvl7pPr>
            <a:lvl8pPr marL="0" lvl="7" indent="0" algn="r">
              <a:spcBef>
                <a:spcPts val="0"/>
              </a:spcBef>
              <a:buNone/>
              <a:defRPr sz="1200" b="0" i="0" u="none" strike="noStrike" cap="none">
                <a:solidFill>
                  <a:schemeClr val="dk1"/>
                </a:solidFill>
                <a:latin typeface="Garamond"/>
                <a:ea typeface="Garamond"/>
                <a:cs typeface="Garamond"/>
                <a:sym typeface="Garamond"/>
              </a:defRPr>
            </a:lvl8pPr>
            <a:lvl9pPr marL="0" lvl="8" indent="0" algn="r">
              <a:spcBef>
                <a:spcPts val="0"/>
              </a:spcBef>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77" name="Google Shape;77;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3" name="Google Shape;83;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4" name="Google Shape;94;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5" name="Google Shape;95;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6" name="Google Shape;96;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2" name="Google Shape;102;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3" name="Google Shape;103;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4" name="Google Shape;24;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27" name="Google Shape;27;p3" descr="image001.png"/>
          <p:cNvPicPr preferRelativeResize="0"/>
          <p:nvPr/>
        </p:nvPicPr>
        <p:blipFill rotWithShape="1">
          <a:blip r:embed="rId2">
            <a:alphaModFix/>
          </a:blip>
          <a:srcRect/>
          <a:stretch/>
        </p:blipFill>
        <p:spPr>
          <a:xfrm>
            <a:off x="8229600" y="228600"/>
            <a:ext cx="774259" cy="7742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1" name="Google Shape;31;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37" name="Google Shape;37;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38" name="Google Shape;38;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4" name="Google Shape;4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5" name="Google Shape;4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6" name="Google Shape;4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7" name="Google Shape;47;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59" name="Google Shape;59;p8" descr="image001.png"/>
          <p:cNvPicPr preferRelativeResize="0"/>
          <p:nvPr/>
        </p:nvPicPr>
        <p:blipFill rotWithShape="1">
          <a:blip r:embed="rId2">
            <a:alphaModFix/>
          </a:blip>
          <a:srcRect/>
          <a:stretch/>
        </p:blipFill>
        <p:spPr>
          <a:xfrm>
            <a:off x="8293541" y="76200"/>
            <a:ext cx="774259" cy="774259"/>
          </a:xfrm>
          <a:prstGeom prst="rect">
            <a:avLst/>
          </a:prstGeom>
          <a:noFill/>
          <a:ln>
            <a:noFill/>
          </a:ln>
        </p:spPr>
      </p:pic>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3" name="Google Shape;6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4" name="Google Shape;64;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1" name="Google Shape;71;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a:solidFill>
                  <a:schemeClr val="dk1"/>
                </a:solidFill>
                <a:latin typeface="Garamond"/>
                <a:ea typeface="Garamond"/>
                <a:cs typeface="Garamond"/>
                <a:sym typeface="Garamond"/>
              </a:defRPr>
            </a:lvl1pPr>
            <a:lvl2pPr marL="0" lvl="1" indent="0" algn="r">
              <a:spcBef>
                <a:spcPts val="0"/>
              </a:spcBef>
              <a:buNone/>
              <a:defRPr sz="1200">
                <a:solidFill>
                  <a:schemeClr val="dk1"/>
                </a:solidFill>
                <a:latin typeface="Garamond"/>
                <a:ea typeface="Garamond"/>
                <a:cs typeface="Garamond"/>
                <a:sym typeface="Garamond"/>
              </a:defRPr>
            </a:lvl2pPr>
            <a:lvl3pPr marL="0" lvl="2" indent="0" algn="r">
              <a:spcBef>
                <a:spcPts val="0"/>
              </a:spcBef>
              <a:buNone/>
              <a:defRPr sz="1200">
                <a:solidFill>
                  <a:schemeClr val="dk1"/>
                </a:solidFill>
                <a:latin typeface="Garamond"/>
                <a:ea typeface="Garamond"/>
                <a:cs typeface="Garamond"/>
                <a:sym typeface="Garamond"/>
              </a:defRPr>
            </a:lvl3pPr>
            <a:lvl4pPr marL="0" lvl="3" indent="0" algn="r">
              <a:spcBef>
                <a:spcPts val="0"/>
              </a:spcBef>
              <a:buNone/>
              <a:defRPr sz="1200">
                <a:solidFill>
                  <a:schemeClr val="dk1"/>
                </a:solidFill>
                <a:latin typeface="Garamond"/>
                <a:ea typeface="Garamond"/>
                <a:cs typeface="Garamond"/>
                <a:sym typeface="Garamond"/>
              </a:defRPr>
            </a:lvl4pPr>
            <a:lvl5pPr marL="0" lvl="4" indent="0" algn="r">
              <a:spcBef>
                <a:spcPts val="0"/>
              </a:spcBef>
              <a:buNone/>
              <a:defRPr sz="1200">
                <a:solidFill>
                  <a:schemeClr val="dk1"/>
                </a:solidFill>
                <a:latin typeface="Garamond"/>
                <a:ea typeface="Garamond"/>
                <a:cs typeface="Garamond"/>
                <a:sym typeface="Garamond"/>
              </a:defRPr>
            </a:lvl5pPr>
            <a:lvl6pPr marL="0" lvl="5" indent="0" algn="r">
              <a:spcBef>
                <a:spcPts val="0"/>
              </a:spcBef>
              <a:buNone/>
              <a:defRPr sz="1200">
                <a:solidFill>
                  <a:schemeClr val="dk1"/>
                </a:solidFill>
                <a:latin typeface="Garamond"/>
                <a:ea typeface="Garamond"/>
                <a:cs typeface="Garamond"/>
                <a:sym typeface="Garamond"/>
              </a:defRPr>
            </a:lvl6pPr>
            <a:lvl7pPr marL="0" lvl="6" indent="0" algn="r">
              <a:spcBef>
                <a:spcPts val="0"/>
              </a:spcBef>
              <a:buNone/>
              <a:defRPr sz="1200">
                <a:solidFill>
                  <a:schemeClr val="dk1"/>
                </a:solidFill>
                <a:latin typeface="Garamond"/>
                <a:ea typeface="Garamond"/>
                <a:cs typeface="Garamond"/>
                <a:sym typeface="Garamond"/>
              </a:defRPr>
            </a:lvl7pPr>
            <a:lvl8pPr marL="0" lvl="7" indent="0" algn="r">
              <a:spcBef>
                <a:spcPts val="0"/>
              </a:spcBef>
              <a:buNone/>
              <a:defRPr sz="1200">
                <a:solidFill>
                  <a:schemeClr val="dk1"/>
                </a:solidFill>
                <a:latin typeface="Garamond"/>
                <a:ea typeface="Garamond"/>
                <a:cs typeface="Garamond"/>
                <a:sym typeface="Garamond"/>
              </a:defRPr>
            </a:lvl8pPr>
            <a:lvl9pPr marL="0" lvl="8" indent="0" algn="r">
              <a:spcBef>
                <a:spcPts val="0"/>
              </a:spcBef>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7" name="Google Shape;7;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200" b="0" i="0" u="none" strike="noStrike" cap="none">
                <a:solidFill>
                  <a:schemeClr val="dk1"/>
                </a:solidFill>
                <a:latin typeface="Garamond"/>
                <a:ea typeface="Garamond"/>
                <a:cs typeface="Garamond"/>
                <a:sym typeface="Garamond"/>
              </a:defRPr>
            </a:lvl1pPr>
            <a:lvl2pPr marL="0" marR="0" lvl="1" indent="0" algn="r" rtl="0">
              <a:spcBef>
                <a:spcPts val="0"/>
              </a:spcBef>
              <a:buNone/>
              <a:defRPr sz="1200" b="0" i="0" u="none" strike="noStrike" cap="none">
                <a:solidFill>
                  <a:schemeClr val="dk1"/>
                </a:solidFill>
                <a:latin typeface="Garamond"/>
                <a:ea typeface="Garamond"/>
                <a:cs typeface="Garamond"/>
                <a:sym typeface="Garamond"/>
              </a:defRPr>
            </a:lvl2pPr>
            <a:lvl3pPr marL="0" marR="0" lvl="2" indent="0" algn="r" rtl="0">
              <a:spcBef>
                <a:spcPts val="0"/>
              </a:spcBef>
              <a:buNone/>
              <a:defRPr sz="1200" b="0" i="0" u="none" strike="noStrike" cap="none">
                <a:solidFill>
                  <a:schemeClr val="dk1"/>
                </a:solidFill>
                <a:latin typeface="Garamond"/>
                <a:ea typeface="Garamond"/>
                <a:cs typeface="Garamond"/>
                <a:sym typeface="Garamond"/>
              </a:defRPr>
            </a:lvl3pPr>
            <a:lvl4pPr marL="0" marR="0" lvl="3" indent="0" algn="r" rtl="0">
              <a:spcBef>
                <a:spcPts val="0"/>
              </a:spcBef>
              <a:buNone/>
              <a:defRPr sz="1200" b="0" i="0" u="none" strike="noStrike" cap="none">
                <a:solidFill>
                  <a:schemeClr val="dk1"/>
                </a:solidFill>
                <a:latin typeface="Garamond"/>
                <a:ea typeface="Garamond"/>
                <a:cs typeface="Garamond"/>
                <a:sym typeface="Garamond"/>
              </a:defRPr>
            </a:lvl4pPr>
            <a:lvl5pPr marL="0" marR="0" lvl="4" indent="0" algn="r" rtl="0">
              <a:spcBef>
                <a:spcPts val="0"/>
              </a:spcBef>
              <a:buNone/>
              <a:defRPr sz="1200" b="0" i="0" u="none" strike="noStrike" cap="none">
                <a:solidFill>
                  <a:schemeClr val="dk1"/>
                </a:solidFill>
                <a:latin typeface="Garamond"/>
                <a:ea typeface="Garamond"/>
                <a:cs typeface="Garamond"/>
                <a:sym typeface="Garamond"/>
              </a:defRPr>
            </a:lvl5pPr>
            <a:lvl6pPr marL="0" marR="0" lvl="5" indent="0" algn="r" rtl="0">
              <a:spcBef>
                <a:spcPts val="0"/>
              </a:spcBef>
              <a:buNone/>
              <a:defRPr sz="1200" b="0" i="0" u="none" strike="noStrike" cap="none">
                <a:solidFill>
                  <a:schemeClr val="dk1"/>
                </a:solidFill>
                <a:latin typeface="Garamond"/>
                <a:ea typeface="Garamond"/>
                <a:cs typeface="Garamond"/>
                <a:sym typeface="Garamond"/>
              </a:defRPr>
            </a:lvl6pPr>
            <a:lvl7pPr marL="0" marR="0" lvl="6" indent="0" algn="r" rtl="0">
              <a:spcBef>
                <a:spcPts val="0"/>
              </a:spcBef>
              <a:buNone/>
              <a:defRPr sz="1200" b="0" i="0" u="none" strike="noStrike" cap="none">
                <a:solidFill>
                  <a:schemeClr val="dk1"/>
                </a:solidFill>
                <a:latin typeface="Garamond"/>
                <a:ea typeface="Garamond"/>
                <a:cs typeface="Garamond"/>
                <a:sym typeface="Garamond"/>
              </a:defRPr>
            </a:lvl7pPr>
            <a:lvl8pPr marL="0" marR="0" lvl="7" indent="0" algn="r" rtl="0">
              <a:spcBef>
                <a:spcPts val="0"/>
              </a:spcBef>
              <a:buNone/>
              <a:defRPr sz="1200" b="0" i="0" u="none" strike="noStrike" cap="none">
                <a:solidFill>
                  <a:schemeClr val="dk1"/>
                </a:solidFill>
                <a:latin typeface="Garamond"/>
                <a:ea typeface="Garamond"/>
                <a:cs typeface="Garamond"/>
                <a:sym typeface="Garamond"/>
              </a:defRPr>
            </a:lvl8pPr>
            <a:lvl9pPr marL="0" marR="0" lvl="8" indent="0" algn="r" rtl="0">
              <a:spcBef>
                <a:spcPts val="0"/>
              </a:spcBef>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 name="Google Shape;11;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2" name="Google Shape;12;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609601" y="1377701"/>
            <a:ext cx="7623300" cy="1689055"/>
          </a:xfrm>
          <a:prstGeom prst="rect">
            <a:avLst/>
          </a:prstGeom>
          <a:noFill/>
          <a:ln>
            <a:noFill/>
          </a:ln>
        </p:spPr>
        <p:txBody>
          <a:bodyPr spcFirstLastPara="1" wrap="square" lIns="91425" tIns="45700" rIns="91425" bIns="45700" anchor="t" anchorCtr="0">
            <a:noAutofit/>
          </a:bodyPr>
          <a:lstStyle/>
          <a:p>
            <a:pPr lvl="0" algn="just"/>
            <a:r>
              <a:rPr lang="en-IN" dirty="0" smtClean="0">
                <a:latin typeface="Times New Roman" pitchFamily="18" charset="0"/>
                <a:cs typeface="Times New Roman" pitchFamily="18" charset="0"/>
              </a:rPr>
              <a:t>               FORFEIT </a:t>
            </a:r>
            <a:endParaRPr dirty="0"/>
          </a:p>
        </p:txBody>
      </p:sp>
      <p:sp>
        <p:nvSpPr>
          <p:cNvPr id="111" name="Google Shape;111;p16"/>
          <p:cNvSpPr txBox="1">
            <a:spLocks noGrp="1"/>
          </p:cNvSpPr>
          <p:nvPr>
            <p:ph type="subTitle" idx="1"/>
          </p:nvPr>
        </p:nvSpPr>
        <p:spPr>
          <a:xfrm>
            <a:off x="1068932" y="3893554"/>
            <a:ext cx="8075068" cy="2057400"/>
          </a:xfrm>
          <a:prstGeom prst="rect">
            <a:avLst/>
          </a:prstGeom>
          <a:noFill/>
          <a:ln>
            <a:noFill/>
          </a:ln>
        </p:spPr>
        <p:txBody>
          <a:bodyPr spcFirstLastPara="1" wrap="square" lIns="91425" tIns="45700" rIns="91425" bIns="45700" anchor="t" anchorCtr="0">
            <a:noAutofit/>
          </a:bodyPr>
          <a:lstStyle/>
          <a:p>
            <a:r>
              <a:rPr lang="en-US" sz="1800" b="1" dirty="0" smtClean="0">
                <a:latin typeface="Times New Roman" pitchFamily="18" charset="0"/>
                <a:cs typeface="Times New Roman" pitchFamily="18" charset="0"/>
              </a:rPr>
              <a:t>Name of the students:                                              Name of the guide:</a:t>
            </a:r>
          </a:p>
          <a:p>
            <a:r>
              <a:rPr lang="en-US" sz="1800" dirty="0" smtClean="0">
                <a:latin typeface="Times New Roman" pitchFamily="18" charset="0"/>
                <a:cs typeface="Times New Roman" pitchFamily="18" charset="0"/>
              </a:rPr>
              <a:t>V.Mahima (154G1A0544)                       Mr.G.Hemanth Kumar Yadav, M.Tech.,</a:t>
            </a:r>
          </a:p>
          <a:p>
            <a:r>
              <a:rPr lang="en-US" sz="1800" dirty="0" smtClean="0">
                <a:latin typeface="Times New Roman" pitchFamily="18" charset="0"/>
                <a:cs typeface="Times New Roman" pitchFamily="18" charset="0"/>
              </a:rPr>
              <a:t>P.Mounika  Bai (154G1A0548)                                                Assistant Professor.</a:t>
            </a:r>
          </a:p>
          <a:p>
            <a:r>
              <a:rPr lang="en-US" sz="1800" dirty="0" smtClean="0">
                <a:latin typeface="Times New Roman" pitchFamily="18" charset="0"/>
                <a:cs typeface="Times New Roman" pitchFamily="18" charset="0"/>
              </a:rPr>
              <a:t>P. Gouse Ashwak(154G1A0547)</a:t>
            </a:r>
          </a:p>
          <a:p>
            <a:r>
              <a:rPr lang="en-US" sz="1800" dirty="0" smtClean="0">
                <a:latin typeface="Times New Roman" pitchFamily="18" charset="0"/>
                <a:cs typeface="Times New Roman" pitchFamily="18" charset="0"/>
              </a:rPr>
              <a:t>D.Keerthi (154G1A0539)</a:t>
            </a:r>
          </a:p>
        </p:txBody>
      </p:sp>
      <p:sp>
        <p:nvSpPr>
          <p:cNvPr id="112" name="Google Shape;112;p16"/>
          <p:cNvSpPr txBox="1"/>
          <p:nvPr/>
        </p:nvSpPr>
        <p:spPr>
          <a:xfrm>
            <a:off x="1460863" y="5842337"/>
            <a:ext cx="708660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Srinivasa Ramanujan Institute of Technology</a:t>
            </a:r>
            <a:endParaRPr dirty="0"/>
          </a:p>
          <a:p>
            <a:pPr marL="0" marR="0" lvl="0" indent="0" algn="ctr" rtl="0">
              <a:spcBef>
                <a:spcPts val="0"/>
              </a:spcBef>
              <a:spcAft>
                <a:spcPts val="0"/>
              </a:spcAft>
              <a:buNone/>
            </a:pPr>
            <a:r>
              <a:rPr lang="en-US" sz="1800" b="1" i="0" u="none" strike="noStrike" cap="none" dirty="0">
                <a:solidFill>
                  <a:schemeClr val="dk1"/>
                </a:solidFill>
                <a:latin typeface="Arial"/>
                <a:ea typeface="Arial"/>
                <a:cs typeface="Arial"/>
                <a:sym typeface="Arial"/>
              </a:rPr>
              <a:t>Department of Computer Science &amp; Engineering</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113" name="Google Shape;113;p16"/>
          <p:cNvPicPr preferRelativeResize="0"/>
          <p:nvPr/>
        </p:nvPicPr>
        <p:blipFill rotWithShape="1">
          <a:blip r:embed="rId3">
            <a:alphaModFix/>
          </a:blip>
          <a:srcRect/>
          <a:stretch/>
        </p:blipFill>
        <p:spPr>
          <a:xfrm>
            <a:off x="609600" y="5874800"/>
            <a:ext cx="958103" cy="814388"/>
          </a:xfrm>
          <a:prstGeom prst="rect">
            <a:avLst/>
          </a:prstGeom>
          <a:noFill/>
          <a:ln>
            <a:noFill/>
          </a:ln>
        </p:spPr>
      </p:pic>
      <p:sp>
        <p:nvSpPr>
          <p:cNvPr id="114" name="Google Shape;114;p16"/>
          <p:cNvSpPr txBox="1"/>
          <p:nvPr/>
        </p:nvSpPr>
        <p:spPr>
          <a:xfrm>
            <a:off x="6019800" y="3325091"/>
            <a:ext cx="24384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 </a:t>
            </a:r>
            <a:r>
              <a:rPr lang="en-US" sz="2400" b="1" dirty="0">
                <a:solidFill>
                  <a:schemeClr val="dk1"/>
                </a:solidFill>
                <a:latin typeface="Times New Roman"/>
                <a:ea typeface="Times New Roman"/>
                <a:cs typeface="Times New Roman"/>
                <a:sym typeface="Times New Roman"/>
              </a:rPr>
              <a:t>Batch</a:t>
            </a:r>
            <a:r>
              <a:rPr lang="en-US" sz="2400" dirty="0">
                <a:solidFill>
                  <a:schemeClr val="dk1"/>
                </a:solidFill>
                <a:latin typeface="Arial"/>
                <a:ea typeface="Arial"/>
                <a:cs typeface="Arial"/>
                <a:sym typeface="Arial"/>
              </a:rPr>
              <a:t>: </a:t>
            </a:r>
            <a:r>
              <a:rPr lang="en-US" sz="2400" dirty="0" smtClean="0">
                <a:solidFill>
                  <a:schemeClr val="dk1"/>
                </a:solidFill>
                <a:latin typeface="Arial"/>
                <a:ea typeface="Arial"/>
                <a:cs typeface="Arial"/>
                <a:sym typeface="Arial"/>
              </a:rPr>
              <a:t>A13</a:t>
            </a:r>
            <a:endParaRPr sz="2400"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2313" y="4406901"/>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solidFill>
                  <a:schemeClr val="accent6">
                    <a:lumMod val="50000"/>
                  </a:schemeClr>
                </a:solidFill>
              </a:rPr>
              <a:t>THANK YOU</a:t>
            </a:r>
            <a:endParaRPr dirty="0">
              <a:solidFill>
                <a:schemeClr val="accent6">
                  <a:lumMod val="50000"/>
                </a:schemeClr>
              </a:solidFill>
            </a:endParaRPr>
          </a:p>
        </p:txBody>
      </p:sp>
      <p:sp>
        <p:nvSpPr>
          <p:cNvPr id="168" name="Google Shape;168;p25"/>
          <p:cNvSpPr txBox="1">
            <a:spLocks noGrp="1"/>
          </p:cNvSpPr>
          <p:nvPr>
            <p:ph type="body" idx="1"/>
          </p:nvPr>
        </p:nvSpPr>
        <p:spPr>
          <a:xfrm>
            <a:off x="685800" y="609600"/>
            <a:ext cx="7772400" cy="150018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dirty="0" smtClean="0"/>
              <a:t>Any Queries</a:t>
            </a:r>
            <a:endParaRPr sz="5400" dirty="0"/>
          </a:p>
        </p:txBody>
      </p:sp>
      <p:sp>
        <p:nvSpPr>
          <p:cNvPr id="169" name="Google Shape;169;p25"/>
          <p:cNvSpPr/>
          <p:nvPr/>
        </p:nvSpPr>
        <p:spPr>
          <a:xfrm>
            <a:off x="3886200" y="2362200"/>
            <a:ext cx="1676400" cy="186204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b="1" cap="none" dirty="0">
                <a:solidFill>
                  <a:schemeClr val="tx1">
                    <a:lumMod val="65000"/>
                    <a:lumOff val="35000"/>
                  </a:schemeClr>
                </a:solidFill>
                <a:latin typeface="Arial"/>
                <a:ea typeface="Arial"/>
                <a:cs typeface="Arial"/>
                <a:sym typeface="Arial"/>
              </a:rPr>
              <a:t>?</a:t>
            </a:r>
            <a:endParaRPr sz="11500" b="1" cap="none" dirty="0">
              <a:solidFill>
                <a:schemeClr val="tx1">
                  <a:lumMod val="65000"/>
                  <a:lumOff val="35000"/>
                </a:schemeClr>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Abstract</a:t>
            </a:r>
            <a:endParaRPr dirty="0">
              <a:latin typeface="Times New Roman" pitchFamily="18" charset="0"/>
              <a:cs typeface="Times New Roman" pitchFamily="18" charset="0"/>
            </a:endParaRPr>
          </a:p>
        </p:txBody>
      </p:sp>
      <p:sp>
        <p:nvSpPr>
          <p:cNvPr id="120" name="Google Shape;120;p17"/>
          <p:cNvSpPr txBox="1">
            <a:spLocks noGrp="1"/>
          </p:cNvSpPr>
          <p:nvPr>
            <p:ph type="body" idx="1"/>
          </p:nvPr>
        </p:nvSpPr>
        <p:spPr>
          <a:xfrm>
            <a:off x="347150" y="1270843"/>
            <a:ext cx="8600100" cy="4651500"/>
          </a:xfrm>
          <a:prstGeom prst="rect">
            <a:avLst/>
          </a:prstGeom>
          <a:noFill/>
          <a:ln>
            <a:noFill/>
          </a:ln>
        </p:spPr>
        <p:txBody>
          <a:bodyPr spcFirstLastPara="1" wrap="square" lIns="91425" tIns="45700" rIns="91425" bIns="45700" anchor="t" anchorCtr="0">
            <a:noAutofit/>
          </a:bodyPr>
          <a:lstStyle/>
          <a:p>
            <a:pPr algn="just"/>
            <a:r>
              <a:rPr lang="en-US" sz="2400" dirty="0" smtClean="0"/>
              <a:t>The primary objective of "FORFEIT Application" is to maintain the records of those people who violates the traffic rules. This app lets the Traffic police to collect fines in a smart way just by capturing the vehicle's number plate. The captured number plate image is converted to text by using the Text Recognition methodology(Optical Character Recognition</a:t>
            </a:r>
            <a:r>
              <a:rPr lang="en-US" sz="2400" dirty="0" smtClean="0"/>
              <a:t>).</a:t>
            </a:r>
          </a:p>
          <a:p>
            <a:pPr algn="just"/>
            <a:r>
              <a:rPr lang="en-US" sz="2400" dirty="0" smtClean="0"/>
              <a:t>The </a:t>
            </a:r>
            <a:r>
              <a:rPr lang="en-US" sz="2400" dirty="0" smtClean="0"/>
              <a:t>recognized text will be compared with the RTO </a:t>
            </a:r>
            <a:r>
              <a:rPr lang="en-US" sz="2400" dirty="0" smtClean="0"/>
              <a:t>database and the </a:t>
            </a:r>
            <a:r>
              <a:rPr lang="en-US" sz="2400" dirty="0" smtClean="0"/>
              <a:t>details of the user will be </a:t>
            </a:r>
            <a:r>
              <a:rPr lang="en-US" sz="2400" dirty="0" smtClean="0"/>
              <a:t>retrieved and the rule that is broken is selected by the police and corresponding fine will be generated.</a:t>
            </a:r>
            <a:endParaRPr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Contents</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26" name="Google Shape;126;p18"/>
          <p:cNvSpPr txBox="1">
            <a:spLocks noGrp="1"/>
          </p:cNvSpPr>
          <p:nvPr>
            <p:ph type="body" idx="1"/>
          </p:nvPr>
        </p:nvSpPr>
        <p:spPr>
          <a:xfrm>
            <a:off x="381000" y="1447800"/>
            <a:ext cx="8458200" cy="4601308"/>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50"/>
              <a:buChar char="■"/>
            </a:pPr>
            <a:r>
              <a:rPr lang="en-US" sz="2800" dirty="0">
                <a:latin typeface="Times New Roman"/>
                <a:ea typeface="Times New Roman"/>
                <a:cs typeface="Times New Roman"/>
                <a:sym typeface="Times New Roman"/>
              </a:rPr>
              <a:t>Introduction</a:t>
            </a:r>
            <a:endParaRPr sz="2800" dirty="0"/>
          </a:p>
          <a:p>
            <a:pPr marL="342900" lvl="0" indent="-342900" algn="just" rtl="0">
              <a:spcBef>
                <a:spcPts val="600"/>
              </a:spcBef>
              <a:spcAft>
                <a:spcPts val="0"/>
              </a:spcAft>
              <a:buSzPts val="1950"/>
              <a:buChar char="■"/>
            </a:pPr>
            <a:r>
              <a:rPr lang="en-US" sz="2800" dirty="0">
                <a:latin typeface="Times New Roman"/>
                <a:ea typeface="Times New Roman"/>
                <a:cs typeface="Times New Roman"/>
                <a:sym typeface="Times New Roman"/>
              </a:rPr>
              <a:t>Problem Statement</a:t>
            </a:r>
            <a:endParaRPr sz="2800" dirty="0">
              <a:latin typeface="Times New Roman"/>
              <a:ea typeface="Times New Roman"/>
              <a:cs typeface="Times New Roman"/>
              <a:sym typeface="Times New Roman"/>
            </a:endParaRPr>
          </a:p>
          <a:p>
            <a:pPr marL="342900" lvl="0" indent="-342900" algn="just" rtl="0">
              <a:spcBef>
                <a:spcPts val="600"/>
              </a:spcBef>
              <a:spcAft>
                <a:spcPts val="0"/>
              </a:spcAft>
              <a:buSzPts val="1950"/>
              <a:buChar char="■"/>
            </a:pPr>
            <a:r>
              <a:rPr lang="en-US" sz="2800" dirty="0">
                <a:latin typeface="Times New Roman"/>
                <a:ea typeface="Times New Roman"/>
                <a:cs typeface="Times New Roman"/>
                <a:sym typeface="Times New Roman"/>
              </a:rPr>
              <a:t>Existing  </a:t>
            </a:r>
            <a:r>
              <a:rPr lang="en-US" sz="2800" dirty="0" smtClean="0">
                <a:latin typeface="Times New Roman"/>
                <a:ea typeface="Times New Roman"/>
                <a:cs typeface="Times New Roman"/>
                <a:sym typeface="Times New Roman"/>
              </a:rPr>
              <a:t>System</a:t>
            </a:r>
            <a:endParaRPr sz="2800" dirty="0"/>
          </a:p>
          <a:p>
            <a:pPr marL="342900" lvl="0" indent="-342900" algn="just" rtl="0">
              <a:spcBef>
                <a:spcPts val="600"/>
              </a:spcBef>
              <a:spcAft>
                <a:spcPts val="0"/>
              </a:spcAft>
              <a:buSzPts val="1950"/>
              <a:buChar char="■"/>
            </a:pPr>
            <a:r>
              <a:rPr lang="en-US" sz="2800" dirty="0">
                <a:latin typeface="Times New Roman"/>
                <a:ea typeface="Times New Roman"/>
                <a:cs typeface="Times New Roman"/>
                <a:sym typeface="Times New Roman"/>
              </a:rPr>
              <a:t>Proposed </a:t>
            </a:r>
            <a:r>
              <a:rPr lang="en-US" sz="2800" dirty="0" smtClean="0">
                <a:latin typeface="Times New Roman"/>
                <a:ea typeface="Times New Roman"/>
                <a:cs typeface="Times New Roman"/>
                <a:sym typeface="Times New Roman"/>
              </a:rPr>
              <a:t>System</a:t>
            </a: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Advantages</a:t>
            </a:r>
            <a:endParaRPr sz="2800" dirty="0">
              <a:latin typeface="Times New Roman"/>
              <a:ea typeface="Times New Roman"/>
              <a:cs typeface="Times New Roman"/>
              <a:sym typeface="Times New Roman"/>
            </a:endParaRP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Tools and Technologies </a:t>
            </a:r>
          </a:p>
          <a:p>
            <a:pPr marL="342900" lvl="0" indent="-342900" algn="just" rtl="0">
              <a:spcBef>
                <a:spcPts val="600"/>
              </a:spcBef>
              <a:spcAft>
                <a:spcPts val="0"/>
              </a:spcAft>
              <a:buSzPts val="1950"/>
              <a:buNone/>
            </a:pPr>
            <a:endParaRPr sz="2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Introduction</a:t>
            </a:r>
            <a:endParaRPr/>
          </a:p>
        </p:txBody>
      </p:sp>
      <p:sp>
        <p:nvSpPr>
          <p:cNvPr id="132" name="Google Shape;132;p19"/>
          <p:cNvSpPr txBox="1">
            <a:spLocks noGrp="1"/>
          </p:cNvSpPr>
          <p:nvPr>
            <p:ph type="body" idx="1"/>
          </p:nvPr>
        </p:nvSpPr>
        <p:spPr>
          <a:xfrm>
            <a:off x="499403" y="1566603"/>
            <a:ext cx="8229600" cy="4029600"/>
          </a:xfrm>
          <a:prstGeom prst="rect">
            <a:avLst/>
          </a:prstGeom>
          <a:noFill/>
          <a:ln>
            <a:noFill/>
          </a:ln>
        </p:spPr>
        <p:txBody>
          <a:bodyPr spcFirstLastPara="1" wrap="square" lIns="91425" tIns="45700" rIns="91425" bIns="45700" anchor="t" anchorCtr="0">
            <a:noAutofit/>
          </a:bodyPr>
          <a:lstStyle/>
          <a:p>
            <a:pPr marL="0" indent="0" algn="just">
              <a:spcBef>
                <a:spcPts val="0"/>
              </a:spcBef>
            </a:pPr>
            <a:r>
              <a:rPr lang="en-US" sz="2400" dirty="0" smtClean="0"/>
              <a:t>This app lets the traffic police to collect fines in a smart way.</a:t>
            </a:r>
          </a:p>
          <a:p>
            <a:pPr marL="0" indent="0" algn="just">
              <a:spcBef>
                <a:spcPts val="0"/>
              </a:spcBef>
            </a:pPr>
            <a:r>
              <a:rPr lang="en-US" sz="2400" dirty="0" smtClean="0"/>
              <a:t>Admin can update the database</a:t>
            </a:r>
            <a:r>
              <a:rPr lang="en-US" sz="2400" dirty="0" smtClean="0"/>
              <a:t>.</a:t>
            </a:r>
          </a:p>
          <a:p>
            <a:pPr marL="0" indent="0" algn="just">
              <a:spcBef>
                <a:spcPts val="0"/>
              </a:spcBef>
            </a:pPr>
            <a:r>
              <a:rPr lang="en-US" sz="2400" dirty="0" smtClean="0"/>
              <a:t>The number plate is captured and recognized using OCR (Optical Character Recognition)technology.</a:t>
            </a: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Problem statement</a:t>
            </a:r>
            <a:endParaRPr/>
          </a:p>
        </p:txBody>
      </p:sp>
      <p:sp>
        <p:nvSpPr>
          <p:cNvPr id="138" name="Google Shape;138;p2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50"/>
              <a:buChar char="■"/>
            </a:pPr>
            <a:r>
              <a:rPr lang="en-US" sz="2800" dirty="0" smtClean="0">
                <a:latin typeface="Times New Roman"/>
                <a:ea typeface="Times New Roman"/>
                <a:cs typeface="Times New Roman"/>
                <a:sym typeface="Times New Roman"/>
              </a:rPr>
              <a:t>Now-a-days, traffic is increasing in leaps and bounds. The people are not following traffic rules properly. In order to make them disciplined, fines need to be collected. This should be done in an advanced way. Instead of noting down the vehicle number and sending it to RTO Office and couriering the notices to their addresses, we should find a better way. The way is to go with “FORFEIT” Application. </a:t>
            </a:r>
            <a:endParaRPr sz="2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Existing System</a:t>
            </a:r>
            <a:endParaRPr/>
          </a:p>
        </p:txBody>
      </p:sp>
      <p:sp>
        <p:nvSpPr>
          <p:cNvPr id="144" name="Google Shape;144;p2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50"/>
              <a:buChar char="■"/>
            </a:pPr>
            <a:r>
              <a:rPr lang="en-US" sz="2800" dirty="0" smtClean="0">
                <a:latin typeface="Times New Roman"/>
                <a:ea typeface="Times New Roman"/>
                <a:cs typeface="Times New Roman"/>
                <a:sym typeface="Times New Roman"/>
              </a:rPr>
              <a:t>Camera surveillance.</a:t>
            </a:r>
          </a:p>
          <a:p>
            <a:pPr marL="342900" lvl="0" indent="-342900" algn="l" rtl="0">
              <a:spcBef>
                <a:spcPts val="0"/>
              </a:spcBef>
              <a:spcAft>
                <a:spcPts val="0"/>
              </a:spcAft>
              <a:buSzPts val="1950"/>
              <a:buChar char="■"/>
            </a:pPr>
            <a:r>
              <a:rPr lang="en-US" sz="2800" dirty="0" smtClean="0">
                <a:latin typeface="Times New Roman"/>
                <a:ea typeface="Times New Roman"/>
                <a:cs typeface="Times New Roman"/>
                <a:sym typeface="Times New Roman"/>
              </a:rPr>
              <a:t>Manual fine system.</a:t>
            </a:r>
            <a:endParaRPr sz="2800" dirty="0">
              <a:latin typeface="Times New Roman"/>
              <a:ea typeface="Times New Roman"/>
              <a:cs typeface="Times New Roman"/>
              <a:sym typeface="Times New Roman"/>
            </a:endParaRPr>
          </a:p>
          <a:p>
            <a:pPr marL="342900" lvl="0" indent="-342900" algn="l" rtl="0">
              <a:spcBef>
                <a:spcPts val="600"/>
              </a:spcBef>
              <a:spcAft>
                <a:spcPts val="0"/>
              </a:spcAft>
              <a:buSzPts val="1950"/>
              <a:buNone/>
            </a:pPr>
            <a:endParaRPr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Proposed </a:t>
            </a:r>
            <a:r>
              <a:rPr lang="en-US" dirty="0" smtClean="0"/>
              <a:t>System</a:t>
            </a:r>
            <a:endParaRPr/>
          </a:p>
        </p:txBody>
      </p:sp>
      <p:sp>
        <p:nvSpPr>
          <p:cNvPr id="156" name="Google Shape;156;p2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Capturing the image of the vehicle’s number plate and processing it in FORFEIT Application by using the Text Recognition Methodology(Optical Character Recognition).</a:t>
            </a:r>
          </a:p>
          <a:p>
            <a:pPr marL="342900" lvl="0" indent="-342900" algn="just" rtl="0">
              <a:spcBef>
                <a:spcPts val="600"/>
              </a:spcBef>
              <a:spcAft>
                <a:spcPts val="0"/>
              </a:spcAft>
              <a:buSzPts val="1950"/>
              <a:buChar char="■"/>
            </a:pPr>
            <a:r>
              <a:rPr lang="en-US" sz="2800" dirty="0" smtClean="0">
                <a:latin typeface="Times New Roman"/>
                <a:ea typeface="Times New Roman"/>
                <a:cs typeface="Times New Roman"/>
                <a:sym typeface="Times New Roman"/>
              </a:rPr>
              <a:t>This app lets the traffic police to know about the owner of the </a:t>
            </a:r>
            <a:r>
              <a:rPr lang="en-US" sz="2800" dirty="0" smtClean="0">
                <a:latin typeface="Times New Roman"/>
                <a:ea typeface="Times New Roman"/>
                <a:cs typeface="Times New Roman"/>
                <a:sym typeface="Times New Roman"/>
              </a:rPr>
              <a:t>vehicle, details, </a:t>
            </a:r>
            <a:r>
              <a:rPr lang="en-US" sz="2800" dirty="0" smtClean="0">
                <a:latin typeface="Times New Roman"/>
                <a:ea typeface="Times New Roman"/>
                <a:cs typeface="Times New Roman"/>
                <a:sym typeface="Times New Roman"/>
              </a:rPr>
              <a:t>previous rule violations done, </a:t>
            </a:r>
            <a:r>
              <a:rPr lang="en-US" sz="2800" dirty="0" smtClean="0">
                <a:latin typeface="Times New Roman"/>
                <a:ea typeface="Times New Roman"/>
                <a:cs typeface="Times New Roman"/>
                <a:sym typeface="Times New Roman"/>
              </a:rPr>
              <a:t>and the corresponding fine that is to be  generated based on the violation.</a:t>
            </a:r>
            <a:endParaRPr lang="en-US" sz="2800" dirty="0" smtClean="0">
              <a:latin typeface="Times New Roman"/>
              <a:ea typeface="Times New Roman"/>
              <a:cs typeface="Times New Roman"/>
              <a:sym typeface="Times New Roman"/>
            </a:endParaRPr>
          </a:p>
          <a:p>
            <a:pPr marL="342900" lvl="0" indent="-342900" algn="just" rtl="0">
              <a:spcBef>
                <a:spcPts val="600"/>
              </a:spcBef>
              <a:spcAft>
                <a:spcPts val="0"/>
              </a:spcAft>
              <a:buSzPts val="1950"/>
              <a:buNone/>
            </a:pPr>
            <a:endParaRPr lang="en-US" sz="2800" dirty="0" smtClean="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Advantages</a:t>
            </a:r>
            <a:endParaRPr dirty="0"/>
          </a:p>
        </p:txBody>
      </p:sp>
      <p:sp>
        <p:nvSpPr>
          <p:cNvPr id="150" name="Google Shape;150;p22"/>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50"/>
              <a:buChar char="■"/>
            </a:pPr>
            <a:r>
              <a:rPr lang="en-US" sz="2800" dirty="0" smtClean="0">
                <a:latin typeface="Times New Roman"/>
                <a:ea typeface="Times New Roman"/>
                <a:cs typeface="Times New Roman"/>
                <a:sym typeface="Times New Roman"/>
              </a:rPr>
              <a:t>Reduces the effort on Police man to collect fines .</a:t>
            </a:r>
          </a:p>
          <a:p>
            <a:pPr marL="342900" lvl="0" indent="-342900" algn="just" rtl="0">
              <a:spcBef>
                <a:spcPts val="0"/>
              </a:spcBef>
              <a:spcAft>
                <a:spcPts val="0"/>
              </a:spcAft>
              <a:buSzPts val="1950"/>
              <a:buChar char="■"/>
            </a:pPr>
            <a:r>
              <a:rPr lang="en-US" sz="2800" dirty="0" smtClean="0">
                <a:latin typeface="Times New Roman"/>
                <a:ea typeface="Times New Roman"/>
                <a:cs typeface="Times New Roman"/>
                <a:sym typeface="Times New Roman"/>
              </a:rPr>
              <a:t>It </a:t>
            </a:r>
            <a:r>
              <a:rPr lang="en-US" sz="2800" dirty="0" smtClean="0">
                <a:latin typeface="Times New Roman"/>
                <a:ea typeface="Times New Roman"/>
                <a:cs typeface="Times New Roman"/>
                <a:sym typeface="Times New Roman"/>
              </a:rPr>
              <a:t>helps the </a:t>
            </a:r>
            <a:r>
              <a:rPr lang="en-US" sz="2800" dirty="0" smtClean="0">
                <a:latin typeface="Times New Roman"/>
                <a:ea typeface="Times New Roman"/>
                <a:cs typeface="Times New Roman"/>
                <a:sym typeface="Times New Roman"/>
              </a:rPr>
              <a:t>police</a:t>
            </a:r>
            <a:r>
              <a:rPr lang="en-US" sz="2800" dirty="0" smtClean="0">
                <a:latin typeface="Times New Roman"/>
                <a:ea typeface="Times New Roman"/>
                <a:cs typeface="Times New Roman"/>
                <a:sym typeface="Times New Roman"/>
              </a:rPr>
              <a:t> </a:t>
            </a:r>
            <a:r>
              <a:rPr lang="en-US" sz="2800" dirty="0" smtClean="0">
                <a:latin typeface="Times New Roman"/>
                <a:ea typeface="Times New Roman"/>
                <a:cs typeface="Times New Roman"/>
                <a:sym typeface="Times New Roman"/>
              </a:rPr>
              <a:t>to keep a record of </a:t>
            </a:r>
            <a:r>
              <a:rPr lang="en-US" sz="2800" dirty="0" smtClean="0">
                <a:latin typeface="Times New Roman"/>
                <a:ea typeface="Times New Roman"/>
                <a:cs typeface="Times New Roman"/>
                <a:sym typeface="Times New Roman"/>
              </a:rPr>
              <a:t>the</a:t>
            </a:r>
            <a:r>
              <a:rPr lang="en-US" sz="2800" dirty="0" smtClean="0">
                <a:latin typeface="Times New Roman"/>
                <a:ea typeface="Times New Roman"/>
                <a:cs typeface="Times New Roman"/>
                <a:sym typeface="Times New Roman"/>
              </a:rPr>
              <a:t> </a:t>
            </a:r>
            <a:r>
              <a:rPr lang="en-US" sz="2800" dirty="0" smtClean="0">
                <a:latin typeface="Times New Roman"/>
                <a:ea typeface="Times New Roman"/>
                <a:cs typeface="Times New Roman"/>
                <a:sym typeface="Times New Roman"/>
              </a:rPr>
              <a:t>rule </a:t>
            </a:r>
            <a:r>
              <a:rPr lang="en-US" sz="2800" dirty="0" smtClean="0">
                <a:latin typeface="Times New Roman"/>
                <a:ea typeface="Times New Roman"/>
                <a:cs typeface="Times New Roman"/>
                <a:sym typeface="Times New Roman"/>
              </a:rPr>
              <a:t>breakages  done by a person.</a:t>
            </a:r>
            <a:endParaRPr lang="en-US" sz="2800" dirty="0" smtClean="0">
              <a:latin typeface="Times New Roman"/>
              <a:ea typeface="Times New Roman"/>
              <a:cs typeface="Times New Roman"/>
              <a:sym typeface="Times New Roman"/>
            </a:endParaRPr>
          </a:p>
          <a:p>
            <a:pPr marL="342900" lvl="0" indent="-342900" algn="just" rtl="0">
              <a:spcBef>
                <a:spcPts val="0"/>
              </a:spcBef>
              <a:spcAft>
                <a:spcPts val="0"/>
              </a:spcAft>
              <a:buSzPts val="1950"/>
              <a:buChar char="■"/>
            </a:pPr>
            <a:r>
              <a:rPr lang="en-US" sz="2800" dirty="0" smtClean="0">
                <a:latin typeface="Times New Roman"/>
                <a:ea typeface="Times New Roman"/>
                <a:cs typeface="Times New Roman"/>
                <a:sym typeface="Times New Roman"/>
              </a:rPr>
              <a:t>Helps </a:t>
            </a:r>
            <a:r>
              <a:rPr lang="en-US" sz="2800" dirty="0" smtClean="0">
                <a:latin typeface="Times New Roman"/>
                <a:ea typeface="Times New Roman"/>
                <a:cs typeface="Times New Roman"/>
                <a:sym typeface="Times New Roman"/>
              </a:rPr>
              <a:t>people to be more careful.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Tools and Technologies</a:t>
            </a:r>
            <a:endParaRPr/>
          </a:p>
        </p:txBody>
      </p:sp>
      <p:sp>
        <p:nvSpPr>
          <p:cNvPr id="162" name="Google Shape;162;p2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50"/>
              <a:buNone/>
            </a:pPr>
            <a:r>
              <a:rPr lang="en-US" b="1" dirty="0">
                <a:latin typeface="Times New Roman"/>
                <a:ea typeface="Times New Roman"/>
                <a:cs typeface="Times New Roman"/>
                <a:sym typeface="Times New Roman"/>
              </a:rPr>
              <a:t>Tools Used:</a:t>
            </a:r>
            <a:endParaRPr dirty="0"/>
          </a:p>
          <a:p>
            <a:pPr marL="342900" lvl="0" indent="-342900" algn="just" rtl="0">
              <a:spcBef>
                <a:spcPts val="480"/>
              </a:spcBef>
              <a:spcAft>
                <a:spcPts val="0"/>
              </a:spcAft>
              <a:buSzPts val="1560"/>
              <a:buFont typeface="Noto Sans Symbols"/>
              <a:buChar char="▪"/>
            </a:pPr>
            <a:r>
              <a:rPr lang="en-US" sz="2400" dirty="0">
                <a:latin typeface="Times New Roman"/>
                <a:ea typeface="Times New Roman"/>
                <a:cs typeface="Times New Roman"/>
                <a:sym typeface="Times New Roman"/>
              </a:rPr>
              <a:t>Android studio </a:t>
            </a:r>
            <a:r>
              <a:rPr lang="en-US" sz="2400" dirty="0" smtClean="0">
                <a:latin typeface="Times New Roman"/>
                <a:ea typeface="Times New Roman"/>
                <a:cs typeface="Times New Roman"/>
                <a:sym typeface="Times New Roman"/>
              </a:rPr>
              <a:t>3.3</a:t>
            </a:r>
            <a:endParaRPr dirty="0"/>
          </a:p>
          <a:p>
            <a:pPr marL="342900" lvl="0" indent="-342900" algn="just" rtl="0">
              <a:spcBef>
                <a:spcPts val="600"/>
              </a:spcBef>
              <a:spcAft>
                <a:spcPts val="0"/>
              </a:spcAft>
              <a:buSzPts val="1950"/>
              <a:buNone/>
            </a:pPr>
            <a:r>
              <a:rPr lang="en-US" b="1" dirty="0">
                <a:latin typeface="Times New Roman"/>
                <a:ea typeface="Times New Roman"/>
                <a:cs typeface="Times New Roman"/>
                <a:sym typeface="Times New Roman"/>
              </a:rPr>
              <a:t>Hardware Requirements</a:t>
            </a:r>
            <a:r>
              <a:rPr lang="en-US" b="1" dirty="0"/>
              <a:t>:</a:t>
            </a:r>
            <a:endParaRPr dirty="0"/>
          </a:p>
          <a:p>
            <a:pPr marL="342900" lvl="0" indent="-342900" algn="just" rtl="0">
              <a:spcBef>
                <a:spcPts val="480"/>
              </a:spcBef>
              <a:spcAft>
                <a:spcPts val="0"/>
              </a:spcAft>
              <a:buSzPts val="1560"/>
              <a:buFont typeface="Noto Sans Symbols"/>
              <a:buChar char="▪"/>
            </a:pPr>
            <a:r>
              <a:rPr lang="en-US" sz="2400" dirty="0" smtClean="0">
                <a:latin typeface="Times New Roman"/>
                <a:ea typeface="Times New Roman"/>
                <a:cs typeface="Times New Roman"/>
                <a:sym typeface="Times New Roman"/>
              </a:rPr>
              <a:t>RAM - 8GB</a:t>
            </a:r>
            <a:endParaRPr sz="2400" dirty="0">
              <a:latin typeface="Times New Roman"/>
              <a:ea typeface="Times New Roman"/>
              <a:cs typeface="Times New Roman"/>
              <a:sym typeface="Times New Roman"/>
            </a:endParaRPr>
          </a:p>
          <a:p>
            <a:pPr marL="342900" lvl="0" indent="-342900" algn="just" rtl="0">
              <a:spcBef>
                <a:spcPts val="480"/>
              </a:spcBef>
              <a:spcAft>
                <a:spcPts val="0"/>
              </a:spcAft>
              <a:buSzPts val="1560"/>
              <a:buFont typeface="Noto Sans Symbols"/>
              <a:buChar char="▪"/>
            </a:pPr>
            <a:r>
              <a:rPr lang="en-US" sz="2400" dirty="0">
                <a:latin typeface="Times New Roman"/>
                <a:ea typeface="Times New Roman"/>
                <a:cs typeface="Times New Roman"/>
                <a:sym typeface="Times New Roman"/>
              </a:rPr>
              <a:t>Hard Disk </a:t>
            </a:r>
            <a:r>
              <a:rPr lang="en-US" sz="2400" dirty="0" smtClean="0">
                <a:latin typeface="Times New Roman"/>
                <a:ea typeface="Times New Roman"/>
                <a:cs typeface="Times New Roman"/>
                <a:sym typeface="Times New Roman"/>
              </a:rPr>
              <a:t>- 1GB</a:t>
            </a:r>
            <a:endParaRPr dirty="0"/>
          </a:p>
          <a:p>
            <a:pPr marL="342900" lvl="0" indent="-342900" algn="just" rtl="0">
              <a:spcBef>
                <a:spcPts val="600"/>
              </a:spcBef>
              <a:spcAft>
                <a:spcPts val="0"/>
              </a:spcAft>
              <a:buSzPts val="1950"/>
              <a:buNone/>
            </a:pPr>
            <a:r>
              <a:rPr lang="en-US" b="1" dirty="0">
                <a:latin typeface="Times New Roman"/>
                <a:ea typeface="Times New Roman"/>
                <a:cs typeface="Times New Roman"/>
                <a:sym typeface="Times New Roman"/>
              </a:rPr>
              <a:t>Technology:</a:t>
            </a:r>
            <a:endParaRPr dirty="0"/>
          </a:p>
          <a:p>
            <a:pPr marL="342900" lvl="0" indent="-342900" algn="just" rtl="0">
              <a:spcBef>
                <a:spcPts val="480"/>
              </a:spcBef>
              <a:spcAft>
                <a:spcPts val="0"/>
              </a:spcAft>
              <a:buSzPts val="1560"/>
              <a:buFont typeface="Noto Sans Symbols"/>
              <a:buChar char="▪"/>
            </a:pPr>
            <a:r>
              <a:rPr lang="en-US" sz="2400" dirty="0">
                <a:latin typeface="Times New Roman"/>
                <a:ea typeface="Times New Roman"/>
                <a:cs typeface="Times New Roman"/>
                <a:sym typeface="Times New Roman"/>
              </a:rPr>
              <a:t>Java (Back End)</a:t>
            </a:r>
            <a:endParaRPr dirty="0"/>
          </a:p>
          <a:p>
            <a:pPr marL="342900" lvl="0" indent="-342900" algn="just" rtl="0">
              <a:spcBef>
                <a:spcPts val="480"/>
              </a:spcBef>
              <a:spcAft>
                <a:spcPts val="0"/>
              </a:spcAft>
              <a:buSzPts val="1560"/>
              <a:buFont typeface="Noto Sans Symbols"/>
              <a:buChar char="▪"/>
            </a:pPr>
            <a:r>
              <a:rPr lang="en-US" sz="2400" dirty="0">
                <a:latin typeface="Times New Roman"/>
                <a:ea typeface="Times New Roman"/>
                <a:cs typeface="Times New Roman"/>
                <a:sym typeface="Times New Roman"/>
              </a:rPr>
              <a:t>Extensible Markup Language(XML-Front End)</a:t>
            </a:r>
            <a:endParaRPr dirty="0"/>
          </a:p>
          <a:p>
            <a:pPr marL="342900" lvl="0" indent="-342900" algn="l" rtl="0">
              <a:spcBef>
                <a:spcPts val="600"/>
              </a:spcBef>
              <a:spcAft>
                <a:spcPts val="0"/>
              </a:spcAft>
              <a:buSzPts val="1950"/>
              <a:buNone/>
            </a:pPr>
            <a:endParaRPr dirty="0"/>
          </a:p>
          <a:p>
            <a:pPr marL="342900" lvl="0" indent="-342900" algn="l" rtl="0">
              <a:spcBef>
                <a:spcPts val="600"/>
              </a:spcBef>
              <a:spcAft>
                <a:spcPts val="0"/>
              </a:spcAft>
              <a:buSzPts val="1950"/>
              <a:buNone/>
            </a:pPr>
            <a:endParaRPr dirty="0"/>
          </a:p>
          <a:p>
            <a:pPr marL="342900" lvl="0" indent="-219075" algn="l" rtl="0">
              <a:spcBef>
                <a:spcPts val="600"/>
              </a:spcBef>
              <a:spcAft>
                <a:spcPts val="0"/>
              </a:spcAft>
              <a:buSzPts val="1950"/>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3921</TotalTime>
  <Words>423</Words>
  <Application>Microsoft Office PowerPoint</Application>
  <PresentationFormat>On-screen Show (4:3)</PresentationFormat>
  <Paragraphs>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Garamond</vt:lpstr>
      <vt:lpstr>Noto Sans Symbols</vt:lpstr>
      <vt:lpstr>SRIT_PPT_Theme</vt:lpstr>
      <vt:lpstr>               FORFEIT </vt:lpstr>
      <vt:lpstr>Abstract</vt:lpstr>
      <vt:lpstr>Contents </vt:lpstr>
      <vt:lpstr>Introduction</vt:lpstr>
      <vt:lpstr>Problem statement</vt:lpstr>
      <vt:lpstr>Existing System</vt:lpstr>
      <vt:lpstr>Proposed System</vt:lpstr>
      <vt:lpstr>Advantages</vt:lpstr>
      <vt:lpstr>Tools and Technologies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ProPlants Online Delivery</dc:title>
  <cp:lastModifiedBy>DELL PC</cp:lastModifiedBy>
  <cp:revision>35</cp:revision>
  <dcterms:modified xsi:type="dcterms:W3CDTF">2019-01-28T14:02:02Z</dcterms:modified>
</cp:coreProperties>
</file>