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88" r:id="rId3"/>
    <p:sldId id="289" r:id="rId4"/>
    <p:sldId id="287" r:id="rId5"/>
    <p:sldId id="258"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91" r:id="rId33"/>
    <p:sldId id="284" r:id="rId34"/>
    <p:sldId id="285" r:id="rId35"/>
    <p:sldId id="290"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75" autoAdjust="0"/>
    <p:restoredTop sz="94660"/>
  </p:normalViewPr>
  <p:slideViewPr>
    <p:cSldViewPr snapToGrid="0">
      <p:cViewPr varScale="1">
        <p:scale>
          <a:sx n="82" d="100"/>
          <a:sy n="82" d="100"/>
        </p:scale>
        <p:origin x="36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12/8/2022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318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12/8/2022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588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12/8/2022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643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12/8/2022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040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12/8/2022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46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12/8/2022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926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12/8/2022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9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12/8/2022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0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12/8/2022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511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12/8/2022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1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12/8/2022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66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12/8/2022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61676645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F8A656C-0806-4677-A38B-DA5DF0F3C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Vector background of vibrant colors splashing">
            <a:extLst>
              <a:ext uri="{FF2B5EF4-FFF2-40B4-BE49-F238E27FC236}">
                <a16:creationId xmlns:a16="http://schemas.microsoft.com/office/drawing/2014/main" id="{0CC7D05C-E13C-B0C2-07DB-FF6B653F9ED9}"/>
              </a:ext>
            </a:extLst>
          </p:cNvPr>
          <p:cNvPicPr>
            <a:picLocks noChangeAspect="1"/>
          </p:cNvPicPr>
          <p:nvPr/>
        </p:nvPicPr>
        <p:blipFill rotWithShape="1">
          <a:blip r:embed="rId2">
            <a:alphaModFix amt="55000"/>
          </a:blip>
          <a:srcRect t="17279"/>
          <a:stretch/>
        </p:blipFill>
        <p:spPr>
          <a:xfrm>
            <a:off x="1" y="10"/>
            <a:ext cx="12192000" cy="6857990"/>
          </a:xfrm>
          <a:prstGeom prst="rect">
            <a:avLst/>
          </a:prstGeom>
        </p:spPr>
      </p:pic>
      <p:sp>
        <p:nvSpPr>
          <p:cNvPr id="20" name="Rectangle: Rounded Corners 19">
            <a:extLst>
              <a:ext uri="{FF2B5EF4-FFF2-40B4-BE49-F238E27FC236}">
                <a16:creationId xmlns:a16="http://schemas.microsoft.com/office/drawing/2014/main" id="{9BEF8C6D-8BB3-473A-9607-D7381CC5C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E65EFF-05BC-6962-B008-6E2D82E4141B}"/>
              </a:ext>
            </a:extLst>
          </p:cNvPr>
          <p:cNvSpPr>
            <a:spLocks noGrp="1"/>
          </p:cNvSpPr>
          <p:nvPr>
            <p:ph type="ctrTitle"/>
          </p:nvPr>
        </p:nvSpPr>
        <p:spPr>
          <a:xfrm>
            <a:off x="6257047" y="795509"/>
            <a:ext cx="5037616" cy="3011340"/>
          </a:xfrm>
        </p:spPr>
        <p:txBody>
          <a:bodyPr>
            <a:normAutofit/>
          </a:bodyPr>
          <a:lstStyle/>
          <a:p>
            <a:r>
              <a:rPr lang="en-IN" b="1" dirty="0"/>
              <a:t>LOAN DEFAULT</a:t>
            </a:r>
          </a:p>
        </p:txBody>
      </p:sp>
      <p:sp>
        <p:nvSpPr>
          <p:cNvPr id="3" name="Subtitle 2">
            <a:extLst>
              <a:ext uri="{FF2B5EF4-FFF2-40B4-BE49-F238E27FC236}">
                <a16:creationId xmlns:a16="http://schemas.microsoft.com/office/drawing/2014/main" id="{A0C20959-F2C0-2933-2B1C-0207A188C72E}"/>
              </a:ext>
            </a:extLst>
          </p:cNvPr>
          <p:cNvSpPr>
            <a:spLocks noGrp="1"/>
          </p:cNvSpPr>
          <p:nvPr>
            <p:ph type="subTitle" idx="1"/>
          </p:nvPr>
        </p:nvSpPr>
        <p:spPr>
          <a:xfrm>
            <a:off x="6257047" y="3898924"/>
            <a:ext cx="5037616" cy="1777878"/>
          </a:xfrm>
        </p:spPr>
        <p:txBody>
          <a:bodyPr>
            <a:normAutofit/>
          </a:bodyPr>
          <a:lstStyle/>
          <a:p>
            <a:r>
              <a:rPr lang="en-IN" dirty="0"/>
              <a:t>EDA CASE STUDY</a:t>
            </a:r>
          </a:p>
        </p:txBody>
      </p:sp>
      <p:sp>
        <p:nvSpPr>
          <p:cNvPr id="22" name="Arc 21">
            <a:extLst>
              <a:ext uri="{FF2B5EF4-FFF2-40B4-BE49-F238E27FC236}">
                <a16:creationId xmlns:a16="http://schemas.microsoft.com/office/drawing/2014/main" id="{DCFDFFB9-D302-4A05-A770-D33232254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70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E270C9-345F-FD37-4E2F-F07F325E1FB2}"/>
              </a:ext>
            </a:extLst>
          </p:cNvPr>
          <p:cNvSpPr>
            <a:spLocks noGrp="1"/>
          </p:cNvSpPr>
          <p:nvPr>
            <p:ph type="title"/>
          </p:nvPr>
        </p:nvSpPr>
        <p:spPr>
          <a:xfrm>
            <a:off x="644561" y="2744662"/>
            <a:ext cx="6589707" cy="2387600"/>
          </a:xfrm>
        </p:spPr>
        <p:txBody>
          <a:bodyPr vert="horz" lIns="91440" tIns="45720" rIns="91440" bIns="45720" rtlCol="0" anchor="b">
            <a:normAutofit/>
          </a:bodyPr>
          <a:lstStyle/>
          <a:p>
            <a:br>
              <a:rPr lang="en-US" sz="3800" b="0" i="0" kern="1200" dirty="0">
                <a:solidFill>
                  <a:srgbClr val="FFFFFF"/>
                </a:solidFill>
                <a:effectLst/>
                <a:latin typeface="+mj-lt"/>
                <a:ea typeface="+mj-ea"/>
                <a:cs typeface="+mj-cs"/>
              </a:rPr>
            </a:br>
            <a:r>
              <a:rPr lang="en-US" sz="3800" b="1" kern="1200" dirty="0">
                <a:solidFill>
                  <a:srgbClr val="FFFFFF"/>
                </a:solidFill>
                <a:latin typeface="+mj-lt"/>
                <a:ea typeface="+mj-ea"/>
                <a:cs typeface="+mj-cs"/>
              </a:rPr>
              <a:t>Categorical Univariate analysis for target 1</a:t>
            </a:r>
            <a:br>
              <a:rPr lang="en-US" sz="3800" b="1" i="0" kern="1200" dirty="0">
                <a:solidFill>
                  <a:srgbClr val="FFFFFF"/>
                </a:solidFill>
                <a:effectLst/>
                <a:latin typeface="+mj-lt"/>
                <a:ea typeface="+mj-ea"/>
                <a:cs typeface="+mj-cs"/>
              </a:rPr>
            </a:br>
            <a:endParaRPr lang="en-US" sz="3800" kern="1200" dirty="0">
              <a:solidFill>
                <a:srgbClr val="FFFFFF"/>
              </a:solidFill>
              <a:latin typeface="+mj-lt"/>
              <a:ea typeface="+mj-ea"/>
              <a:cs typeface="+mj-cs"/>
            </a:endParaRPr>
          </a:p>
        </p:txBody>
      </p:sp>
      <p:sp>
        <p:nvSpPr>
          <p:cNvPr id="25" name="Freeform: Shape 2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4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84E84DE-0D6F-1006-4976-151C46CF5977}"/>
              </a:ext>
            </a:extLst>
          </p:cNvPr>
          <p:cNvPicPr>
            <a:picLocks noChangeAspect="1"/>
          </p:cNvPicPr>
          <p:nvPr/>
        </p:nvPicPr>
        <p:blipFill rotWithShape="1">
          <a:blip r:embed="rId2"/>
          <a:srcRect t="2728" b="9991"/>
          <a:stretch/>
        </p:blipFill>
        <p:spPr bwMode="auto">
          <a:xfrm>
            <a:off x="0" y="1548596"/>
            <a:ext cx="7646501" cy="3754092"/>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extLst>
            <a:ext uri="{53640926-AAD7-44D8-BBD7-CCE9431645EC}">
              <a14:shadowObscured xmlns:a14="http://schemas.microsoft.com/office/drawing/2010/main"/>
            </a:ext>
          </a:extLst>
        </p:spPr>
      </p:pic>
      <p:sp>
        <p:nvSpPr>
          <p:cNvPr id="16" name="Arc 1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60EB0A2-2AA6-4227-D256-798515FFACE5}"/>
              </a:ext>
            </a:extLst>
          </p:cNvPr>
          <p:cNvSpPr txBox="1"/>
          <p:nvPr/>
        </p:nvSpPr>
        <p:spPr>
          <a:xfrm>
            <a:off x="6769570" y="1825625"/>
            <a:ext cx="4771178" cy="2622550"/>
          </a:xfrm>
          <a:prstGeom prst="rect">
            <a:avLst/>
          </a:prstGeom>
        </p:spPr>
        <p:txBody>
          <a:bodyPr vert="horz" lIns="91440" tIns="45720" rIns="91440" bIns="45720" rtlCol="0">
            <a:normAutofit fontScale="92500" lnSpcReduction="20000"/>
          </a:bodyPr>
          <a:lstStyle/>
          <a:p>
            <a:pPr marL="342900" lvl="0" indent="-228600">
              <a:lnSpc>
                <a:spcPct val="90000"/>
              </a:lnSpc>
              <a:spcAft>
                <a:spcPts val="600"/>
              </a:spcAft>
              <a:buFont typeface="Arial" panose="020B0604020202020204" pitchFamily="34" charset="0"/>
              <a:buChar char="•"/>
            </a:pPr>
            <a:r>
              <a:rPr lang="en-US" sz="2400" dirty="0">
                <a:effectLst/>
              </a:rPr>
              <a:t>from this graph we can analyze that </a:t>
            </a:r>
          </a:p>
          <a:p>
            <a:pPr marL="742950" lvl="1" indent="-228600">
              <a:lnSpc>
                <a:spcPct val="90000"/>
              </a:lnSpc>
              <a:spcAft>
                <a:spcPts val="600"/>
              </a:spcAft>
              <a:buFont typeface="Arial" panose="020B0604020202020204" pitchFamily="34" charset="0"/>
              <a:buChar char="•"/>
            </a:pPr>
            <a:r>
              <a:rPr lang="en-US" sz="2400" dirty="0">
                <a:effectLst/>
              </a:rPr>
              <a:t>there are a greater number of count from 100000 – 200000 range</a:t>
            </a:r>
          </a:p>
          <a:p>
            <a:pPr marL="742950" lvl="1" indent="-228600">
              <a:lnSpc>
                <a:spcPct val="90000"/>
              </a:lnSpc>
              <a:spcAft>
                <a:spcPts val="600"/>
              </a:spcAft>
              <a:buFont typeface="Arial" panose="020B0604020202020204" pitchFamily="34" charset="0"/>
              <a:buChar char="•"/>
            </a:pPr>
            <a:r>
              <a:rPr lang="en-US" sz="2400" dirty="0">
                <a:effectLst/>
              </a:rPr>
              <a:t>there are more females than male</a:t>
            </a:r>
          </a:p>
          <a:p>
            <a:pPr marL="742950" lvl="1" indent="-228600">
              <a:lnSpc>
                <a:spcPct val="90000"/>
              </a:lnSpc>
              <a:spcAft>
                <a:spcPts val="600"/>
              </a:spcAft>
              <a:buFont typeface="Arial" panose="020B0604020202020204" pitchFamily="34" charset="0"/>
              <a:buChar char="•"/>
            </a:pPr>
            <a:r>
              <a:rPr lang="en-US" sz="2400" dirty="0">
                <a:effectLst/>
              </a:rPr>
              <a:t>there are less number of credits greater than 400000</a:t>
            </a:r>
            <a:r>
              <a:rPr lang="en-US" sz="2400" dirty="0"/>
              <a:t> </a:t>
            </a:r>
            <a:endParaRPr lang="en-US" sz="2400" dirty="0">
              <a:effectLst/>
            </a:endParaRPr>
          </a:p>
        </p:txBody>
      </p:sp>
    </p:spTree>
    <p:extLst>
      <p:ext uri="{BB962C8B-B14F-4D97-AF65-F5344CB8AC3E}">
        <p14:creationId xmlns:p14="http://schemas.microsoft.com/office/powerpoint/2010/main" val="364527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DF85795-F3A0-5464-70FE-3FC85509B118}"/>
              </a:ext>
            </a:extLst>
          </p:cNvPr>
          <p:cNvSpPr txBox="1"/>
          <p:nvPr/>
        </p:nvSpPr>
        <p:spPr>
          <a:xfrm>
            <a:off x="7130733" y="1806575"/>
            <a:ext cx="4901190" cy="3136900"/>
          </a:xfrm>
          <a:prstGeom prst="rect">
            <a:avLst/>
          </a:prstGeom>
        </p:spPr>
        <p:txBody>
          <a:bodyPr vert="horz" lIns="91440" tIns="45720" rIns="91440" bIns="45720" rtlCol="0">
            <a:normAutofit fontScale="92500" lnSpcReduction="20000"/>
          </a:bodyPr>
          <a:lstStyle/>
          <a:p>
            <a:pPr marL="342900" lvl="0" indent="-228600">
              <a:lnSpc>
                <a:spcPct val="90000"/>
              </a:lnSpc>
              <a:buFont typeface="Arial" panose="020B0604020202020204" pitchFamily="34" charset="0"/>
              <a:buChar char="•"/>
            </a:pPr>
            <a:r>
              <a:rPr lang="en-US" sz="2400" dirty="0">
                <a:effectLst/>
              </a:rPr>
              <a:t>From this graph we can </a:t>
            </a:r>
            <a:r>
              <a:rPr lang="en-US" sz="2400" dirty="0" err="1">
                <a:effectLst/>
              </a:rPr>
              <a:t>analyse</a:t>
            </a:r>
            <a:r>
              <a:rPr lang="en-US" sz="2400" dirty="0">
                <a:effectLst/>
              </a:rPr>
              <a:t> that</a:t>
            </a:r>
          </a:p>
          <a:p>
            <a:pPr marL="742950" lvl="1" indent="-228600">
              <a:lnSpc>
                <a:spcPct val="90000"/>
              </a:lnSpc>
              <a:buFont typeface="Arial" panose="020B0604020202020204" pitchFamily="34" charset="0"/>
              <a:buChar char="•"/>
            </a:pPr>
            <a:r>
              <a:rPr lang="en-US" sz="2400" dirty="0">
                <a:effectLst/>
              </a:rPr>
              <a:t>Working, commercial associate has more range of income</a:t>
            </a:r>
          </a:p>
          <a:p>
            <a:pPr marL="742950" lvl="1" indent="-228600">
              <a:lnSpc>
                <a:spcPct val="90000"/>
              </a:lnSpc>
              <a:buFont typeface="Arial" panose="020B0604020202020204" pitchFamily="34" charset="0"/>
              <a:buChar char="•"/>
            </a:pPr>
            <a:r>
              <a:rPr lang="en-US" sz="2400" dirty="0">
                <a:effectLst/>
              </a:rPr>
              <a:t>In that range female are greater than male</a:t>
            </a:r>
          </a:p>
          <a:p>
            <a:pPr marL="742950" lvl="1" indent="-228600">
              <a:lnSpc>
                <a:spcPct val="90000"/>
              </a:lnSpc>
              <a:buFont typeface="Arial" panose="020B0604020202020204" pitchFamily="34" charset="0"/>
              <a:buChar char="•"/>
            </a:pPr>
            <a:r>
              <a:rPr lang="en-US" sz="2400" dirty="0">
                <a:effectLst/>
              </a:rPr>
              <a:t>State servant and maternity leave has less range of income</a:t>
            </a:r>
          </a:p>
          <a:p>
            <a:pPr marL="742950" lvl="1" indent="-228600">
              <a:lnSpc>
                <a:spcPct val="90000"/>
              </a:lnSpc>
              <a:spcAft>
                <a:spcPts val="800"/>
              </a:spcAft>
              <a:buFont typeface="Arial" panose="020B0604020202020204" pitchFamily="34" charset="0"/>
              <a:buChar char="•"/>
            </a:pPr>
            <a:r>
              <a:rPr lang="en-US" sz="2400" dirty="0">
                <a:effectLst/>
              </a:rPr>
              <a:t>In that range also females are greater than male</a:t>
            </a:r>
          </a:p>
        </p:txBody>
      </p:sp>
      <p:pic>
        <p:nvPicPr>
          <p:cNvPr id="7" name="Picture 6">
            <a:extLst>
              <a:ext uri="{FF2B5EF4-FFF2-40B4-BE49-F238E27FC236}">
                <a16:creationId xmlns:a16="http://schemas.microsoft.com/office/drawing/2014/main" id="{9E43EC86-FA3B-1CCC-28F4-5EA936D437A2}"/>
              </a:ext>
            </a:extLst>
          </p:cNvPr>
          <p:cNvPicPr>
            <a:picLocks noChangeAspect="1"/>
          </p:cNvPicPr>
          <p:nvPr/>
        </p:nvPicPr>
        <p:blipFill rotWithShape="1">
          <a:blip r:embed="rId2"/>
          <a:srcRect l="4667" t="2984" r="7917" b="9037"/>
          <a:stretch/>
        </p:blipFill>
        <p:spPr>
          <a:xfrm>
            <a:off x="123788" y="1107441"/>
            <a:ext cx="7006945" cy="4348480"/>
          </a:xfrm>
          <a:prstGeom prst="rect">
            <a:avLst/>
          </a:prstGeom>
        </p:spPr>
      </p:pic>
    </p:spTree>
    <p:extLst>
      <p:ext uri="{BB962C8B-B14F-4D97-AF65-F5344CB8AC3E}">
        <p14:creationId xmlns:p14="http://schemas.microsoft.com/office/powerpoint/2010/main" val="32457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AFDCC0A-B376-B7FD-2124-64B3D97E634B}"/>
              </a:ext>
            </a:extLst>
          </p:cNvPr>
          <p:cNvSpPr txBox="1"/>
          <p:nvPr/>
        </p:nvSpPr>
        <p:spPr>
          <a:xfrm>
            <a:off x="6769569" y="1825625"/>
            <a:ext cx="5510645" cy="2089150"/>
          </a:xfrm>
          <a:prstGeom prst="rect">
            <a:avLst/>
          </a:prstGeom>
        </p:spPr>
        <p:txBody>
          <a:bodyPr vert="horz" lIns="91440" tIns="45720" rIns="91440" bIns="45720" rtlCol="0">
            <a:normAutofit/>
          </a:bodyPr>
          <a:lstStyle/>
          <a:p>
            <a:pPr marL="342900" lvl="0" indent="-228600">
              <a:lnSpc>
                <a:spcPct val="90000"/>
              </a:lnSpc>
              <a:buFont typeface="Arial" panose="020B0604020202020204" pitchFamily="34" charset="0"/>
              <a:buChar char="•"/>
            </a:pPr>
            <a:r>
              <a:rPr lang="en-US" sz="2400" dirty="0">
                <a:effectLst/>
              </a:rPr>
              <a:t>From this graph we can </a:t>
            </a:r>
            <a:r>
              <a:rPr lang="en-US" sz="2400" dirty="0" err="1">
                <a:effectLst/>
              </a:rPr>
              <a:t>analyse</a:t>
            </a:r>
            <a:r>
              <a:rPr lang="en-US" sz="2400" dirty="0">
                <a:effectLst/>
              </a:rPr>
              <a:t> that </a:t>
            </a:r>
          </a:p>
          <a:p>
            <a:pPr marL="742950" lvl="1" indent="-228600">
              <a:lnSpc>
                <a:spcPct val="90000"/>
              </a:lnSpc>
              <a:buFont typeface="Arial" panose="020B0604020202020204" pitchFamily="34" charset="0"/>
              <a:buChar char="•"/>
            </a:pPr>
            <a:r>
              <a:rPr lang="en-US" sz="2400" dirty="0">
                <a:effectLst/>
              </a:rPr>
              <a:t>Cash loans are more than revolving loans</a:t>
            </a:r>
          </a:p>
          <a:p>
            <a:pPr marL="742950" lvl="1" indent="-228600">
              <a:lnSpc>
                <a:spcPct val="90000"/>
              </a:lnSpc>
              <a:spcAft>
                <a:spcPts val="800"/>
              </a:spcAft>
              <a:buFont typeface="Arial" panose="020B0604020202020204" pitchFamily="34" charset="0"/>
              <a:buChar char="•"/>
            </a:pPr>
            <a:r>
              <a:rPr lang="en-US" sz="2400" dirty="0">
                <a:effectLst/>
              </a:rPr>
              <a:t>In this too </a:t>
            </a:r>
            <a:r>
              <a:rPr lang="en-US" sz="2400" dirty="0"/>
              <a:t>F</a:t>
            </a:r>
            <a:r>
              <a:rPr lang="en-US" sz="2400" dirty="0">
                <a:effectLst/>
              </a:rPr>
              <a:t>emales are greater</a:t>
            </a:r>
          </a:p>
        </p:txBody>
      </p:sp>
      <p:pic>
        <p:nvPicPr>
          <p:cNvPr id="7" name="Content Placeholder 6">
            <a:extLst>
              <a:ext uri="{FF2B5EF4-FFF2-40B4-BE49-F238E27FC236}">
                <a16:creationId xmlns:a16="http://schemas.microsoft.com/office/drawing/2014/main" id="{759A102F-EADA-E7FD-0D43-1FD480EC7DF4}"/>
              </a:ext>
            </a:extLst>
          </p:cNvPr>
          <p:cNvPicPr>
            <a:picLocks noGrp="1" noChangeAspect="1"/>
          </p:cNvPicPr>
          <p:nvPr>
            <p:ph idx="1"/>
          </p:nvPr>
        </p:nvPicPr>
        <p:blipFill rotWithShape="1">
          <a:blip r:embed="rId2"/>
          <a:srcRect l="4293" t="3349" r="8187" b="8457"/>
          <a:stretch/>
        </p:blipFill>
        <p:spPr>
          <a:xfrm>
            <a:off x="78374" y="1270655"/>
            <a:ext cx="6612821" cy="3748385"/>
          </a:xfrm>
        </p:spPr>
      </p:pic>
    </p:spTree>
    <p:extLst>
      <p:ext uri="{BB962C8B-B14F-4D97-AF65-F5344CB8AC3E}">
        <p14:creationId xmlns:p14="http://schemas.microsoft.com/office/powerpoint/2010/main" val="179405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E23F28E0-456B-DAF1-90D5-D87A83F013A4}"/>
              </a:ext>
            </a:extLst>
          </p:cNvPr>
          <p:cNvPicPr>
            <a:picLocks noGrp="1" noChangeAspect="1"/>
          </p:cNvPicPr>
          <p:nvPr>
            <p:ph idx="1"/>
          </p:nvPr>
        </p:nvPicPr>
        <p:blipFill rotWithShape="1">
          <a:blip r:embed="rId2"/>
          <a:srcRect t="2908" b="9632"/>
          <a:stretch/>
        </p:blipFill>
        <p:spPr bwMode="auto">
          <a:xfrm>
            <a:off x="160077" y="239097"/>
            <a:ext cx="6745548" cy="649605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extLst>
            <a:ext uri="{53640926-AAD7-44D8-BBD7-CCE9431645EC}">
              <a14:shadowObscured xmlns:a14="http://schemas.microsoft.com/office/drawing/2010/main"/>
            </a:ext>
          </a:extLst>
        </p:spPr>
      </p:pic>
      <p:sp>
        <p:nvSpPr>
          <p:cNvPr id="14" name="Arc 13">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94B1F23-45A7-8AC0-9F23-4E9BEF41154A}"/>
              </a:ext>
            </a:extLst>
          </p:cNvPr>
          <p:cNvSpPr txBox="1"/>
          <p:nvPr/>
        </p:nvSpPr>
        <p:spPr>
          <a:xfrm>
            <a:off x="6324601" y="781051"/>
            <a:ext cx="5707322" cy="4000500"/>
          </a:xfrm>
          <a:prstGeom prst="rect">
            <a:avLst/>
          </a:prstGeom>
        </p:spPr>
        <p:txBody>
          <a:bodyPr vert="horz" lIns="91440" tIns="45720" rIns="91440" bIns="45720" rtlCol="0">
            <a:normAutofit/>
          </a:bodyPr>
          <a:lstStyle/>
          <a:p>
            <a:pPr marL="342900" lvl="0" indent="-228600">
              <a:lnSpc>
                <a:spcPct val="90000"/>
              </a:lnSpc>
              <a:buFont typeface="Arial" panose="020B0604020202020204" pitchFamily="34" charset="0"/>
              <a:buChar char="•"/>
            </a:pPr>
            <a:r>
              <a:rPr lang="en-US" sz="2200" dirty="0">
                <a:effectLst/>
              </a:rPr>
              <a:t>From this graph we can analyze that </a:t>
            </a:r>
          </a:p>
          <a:p>
            <a:pPr marL="742950" lvl="1" indent="-228600">
              <a:lnSpc>
                <a:spcPct val="90000"/>
              </a:lnSpc>
              <a:buFont typeface="Arial" panose="020B0604020202020204" pitchFamily="34" charset="0"/>
              <a:buChar char="•"/>
            </a:pPr>
            <a:r>
              <a:rPr lang="en-US" sz="2200" dirty="0">
                <a:effectLst/>
              </a:rPr>
              <a:t>Business entity type 3, self-employed, other, medicine and Government has a greater number of clients.</a:t>
            </a:r>
          </a:p>
          <a:p>
            <a:pPr marL="742950" lvl="1" indent="-228600">
              <a:lnSpc>
                <a:spcPct val="90000"/>
              </a:lnSpc>
              <a:spcAft>
                <a:spcPts val="800"/>
              </a:spcAft>
              <a:buFont typeface="Arial" panose="020B0604020202020204" pitchFamily="34" charset="0"/>
              <a:buChar char="•"/>
            </a:pPr>
            <a:r>
              <a:rPr lang="en-US" sz="2200" dirty="0">
                <a:effectLst/>
              </a:rPr>
              <a:t>Religion, trade: type 4,industry:type 4, industry: type 13, </a:t>
            </a:r>
            <a:r>
              <a:rPr lang="en-US" sz="2200" dirty="0" err="1">
                <a:effectLst/>
              </a:rPr>
              <a:t>trade:type</a:t>
            </a:r>
            <a:r>
              <a:rPr lang="en-US" sz="2200" dirty="0">
                <a:effectLst/>
              </a:rPr>
              <a:t> 5, industry: type 8 has less number clients  </a:t>
            </a:r>
          </a:p>
        </p:txBody>
      </p:sp>
    </p:spTree>
    <p:extLst>
      <p:ext uri="{BB962C8B-B14F-4D97-AF65-F5344CB8AC3E}">
        <p14:creationId xmlns:p14="http://schemas.microsoft.com/office/powerpoint/2010/main" val="382423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792442-2124-DF32-D8F1-EE4257B2A971}"/>
              </a:ext>
            </a:extLst>
          </p:cNvPr>
          <p:cNvSpPr>
            <a:spLocks noGrp="1"/>
          </p:cNvSpPr>
          <p:nvPr>
            <p:ph type="title"/>
          </p:nvPr>
        </p:nvSpPr>
        <p:spPr>
          <a:xfrm>
            <a:off x="644561" y="2744662"/>
            <a:ext cx="6589707" cy="2387600"/>
          </a:xfrm>
        </p:spPr>
        <p:txBody>
          <a:bodyPr vert="horz" lIns="91440" tIns="45720" rIns="91440" bIns="45720" rtlCol="0" anchor="b">
            <a:normAutofit/>
          </a:bodyPr>
          <a:lstStyle/>
          <a:p>
            <a:r>
              <a:rPr lang="en-US" sz="4700" kern="1200" dirty="0">
                <a:solidFill>
                  <a:srgbClr val="FFFFFF"/>
                </a:solidFill>
                <a:latin typeface="+mj-lt"/>
                <a:ea typeface="+mj-ea"/>
                <a:cs typeface="+mj-cs"/>
              </a:rPr>
              <a:t>Categorical Univariate analysis for variables target 0</a:t>
            </a:r>
          </a:p>
        </p:txBody>
      </p:sp>
      <p:sp>
        <p:nvSpPr>
          <p:cNvPr id="25" name="Freeform: Shape 2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28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A0928C-B697-B6A9-BD0B-6C5A72199617}"/>
              </a:ext>
            </a:extLst>
          </p:cNvPr>
          <p:cNvPicPr>
            <a:picLocks noGrp="1" noChangeAspect="1"/>
          </p:cNvPicPr>
          <p:nvPr>
            <p:ph idx="4294967295"/>
          </p:nvPr>
        </p:nvPicPr>
        <p:blipFill rotWithShape="1">
          <a:blip r:embed="rId2"/>
          <a:srcRect l="8864" t="3466" r="6137" b="8765"/>
          <a:stretch/>
        </p:blipFill>
        <p:spPr bwMode="auto">
          <a:xfrm>
            <a:off x="0" y="1792288"/>
            <a:ext cx="5440363" cy="3160712"/>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07A67C05-47E7-C9C8-4B1B-4937F0A1E368}"/>
              </a:ext>
            </a:extLst>
          </p:cNvPr>
          <p:cNvSpPr txBox="1"/>
          <p:nvPr/>
        </p:nvSpPr>
        <p:spPr>
          <a:xfrm>
            <a:off x="6769570" y="1825625"/>
            <a:ext cx="4771178" cy="4388908"/>
          </a:xfrm>
          <a:prstGeom prst="rect">
            <a:avLst/>
          </a:prstGeom>
        </p:spPr>
        <p:txBody>
          <a:bodyPr vert="horz" lIns="91440" tIns="45720" rIns="91440" bIns="45720" rtlCol="0">
            <a:normAutofit/>
          </a:bodyPr>
          <a:lstStyle/>
          <a:p>
            <a:pPr marL="228600">
              <a:lnSpc>
                <a:spcPct val="90000"/>
              </a:lnSpc>
            </a:pPr>
            <a:endParaRPr lang="en-US" sz="2400" dirty="0">
              <a:effectLst/>
            </a:endParaRPr>
          </a:p>
          <a:p>
            <a:pPr marL="342900" lvl="0" indent="-228600">
              <a:lnSpc>
                <a:spcPct val="90000"/>
              </a:lnSpc>
              <a:buFont typeface="Arial" panose="020B0604020202020204" pitchFamily="34" charset="0"/>
              <a:buChar char="•"/>
            </a:pPr>
            <a:r>
              <a:rPr lang="en-US" sz="2400" dirty="0">
                <a:effectLst/>
              </a:rPr>
              <a:t>From this graph we can conclude that</a:t>
            </a:r>
          </a:p>
          <a:p>
            <a:pPr marL="742950" lvl="1" indent="-228600">
              <a:lnSpc>
                <a:spcPct val="90000"/>
              </a:lnSpc>
              <a:buFont typeface="Arial" panose="020B0604020202020204" pitchFamily="34" charset="0"/>
              <a:buChar char="•"/>
            </a:pPr>
            <a:r>
              <a:rPr lang="en-US" sz="2400" dirty="0">
                <a:effectLst/>
              </a:rPr>
              <a:t>Q1 is bigger than Q3 many of customers lies in Q1</a:t>
            </a:r>
          </a:p>
          <a:p>
            <a:pPr marL="742950" lvl="1" indent="-228600">
              <a:lnSpc>
                <a:spcPct val="90000"/>
              </a:lnSpc>
              <a:spcAft>
                <a:spcPts val="800"/>
              </a:spcAft>
              <a:buFont typeface="Arial" panose="020B0604020202020204" pitchFamily="34" charset="0"/>
              <a:buChar char="•"/>
            </a:pPr>
            <a:r>
              <a:rPr lang="en-US" sz="2400" dirty="0">
                <a:effectLst/>
              </a:rPr>
              <a:t>There are outliers in credit distribution</a:t>
            </a:r>
          </a:p>
        </p:txBody>
      </p:sp>
    </p:spTree>
    <p:extLst>
      <p:ext uri="{BB962C8B-B14F-4D97-AF65-F5344CB8AC3E}">
        <p14:creationId xmlns:p14="http://schemas.microsoft.com/office/powerpoint/2010/main" val="25220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Chart, bar chart&#10;&#10;Description automatically generated">
            <a:extLst>
              <a:ext uri="{FF2B5EF4-FFF2-40B4-BE49-F238E27FC236}">
                <a16:creationId xmlns:a16="http://schemas.microsoft.com/office/drawing/2014/main" id="{B66EA89D-6826-D6C4-E0FF-FF8E812A5C4A}"/>
              </a:ext>
            </a:extLst>
          </p:cNvPr>
          <p:cNvPicPr>
            <a:picLocks noChangeAspect="1"/>
          </p:cNvPicPr>
          <p:nvPr/>
        </p:nvPicPr>
        <p:blipFill>
          <a:blip r:embed="rId2"/>
          <a:stretch>
            <a:fillRect/>
          </a:stretch>
        </p:blipFill>
        <p:spPr>
          <a:xfrm>
            <a:off x="0" y="1482860"/>
            <a:ext cx="6798743" cy="389228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5" name="Arc 14">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7708697-D725-F98C-A67C-C493FB6F5C8F}"/>
              </a:ext>
            </a:extLst>
          </p:cNvPr>
          <p:cNvSpPr txBox="1"/>
          <p:nvPr/>
        </p:nvSpPr>
        <p:spPr>
          <a:xfrm>
            <a:off x="6769569" y="1825625"/>
            <a:ext cx="5089055" cy="1603375"/>
          </a:xfrm>
          <a:prstGeom prst="rect">
            <a:avLst/>
          </a:prstGeom>
        </p:spPr>
        <p:txBody>
          <a:bodyPr vert="horz" lIns="91440" tIns="45720" rIns="91440" bIns="45720" rtlCol="0">
            <a:normAutofit lnSpcReduction="10000"/>
          </a:bodyPr>
          <a:lstStyle/>
          <a:p>
            <a:pPr marL="228600">
              <a:lnSpc>
                <a:spcPct val="90000"/>
              </a:lnSpc>
            </a:pPr>
            <a:r>
              <a:rPr lang="en-US" sz="2400" dirty="0">
                <a:effectLst/>
              </a:rPr>
              <a:t> </a:t>
            </a:r>
          </a:p>
          <a:p>
            <a:pPr marL="342900" lvl="0" indent="-228600">
              <a:lnSpc>
                <a:spcPct val="90000"/>
              </a:lnSpc>
              <a:buFont typeface="Arial" panose="020B0604020202020204" pitchFamily="34" charset="0"/>
              <a:buChar char="•"/>
            </a:pPr>
            <a:r>
              <a:rPr lang="en-US" sz="2400" dirty="0">
                <a:effectLst/>
              </a:rPr>
              <a:t>There are some outliers in income distribution</a:t>
            </a:r>
          </a:p>
          <a:p>
            <a:pPr marL="342900" lvl="0" indent="-228600">
              <a:lnSpc>
                <a:spcPct val="90000"/>
              </a:lnSpc>
              <a:spcAft>
                <a:spcPts val="800"/>
              </a:spcAft>
              <a:buFont typeface="Arial" panose="020B0604020202020204" pitchFamily="34" charset="0"/>
              <a:buChar char="•"/>
            </a:pPr>
            <a:r>
              <a:rPr lang="en-US" sz="2400" dirty="0">
                <a:effectLst/>
              </a:rPr>
              <a:t>q1 in bigger than the q3 so the more customers are in q1</a:t>
            </a:r>
          </a:p>
        </p:txBody>
      </p:sp>
    </p:spTree>
    <p:extLst>
      <p:ext uri="{BB962C8B-B14F-4D97-AF65-F5344CB8AC3E}">
        <p14:creationId xmlns:p14="http://schemas.microsoft.com/office/powerpoint/2010/main" val="39437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Chart, bar chart&#10;&#10;Description automatically generated">
            <a:extLst>
              <a:ext uri="{FF2B5EF4-FFF2-40B4-BE49-F238E27FC236}">
                <a16:creationId xmlns:a16="http://schemas.microsoft.com/office/drawing/2014/main" id="{E1E474BA-1EFC-C525-B281-2C6FDFB4B766}"/>
              </a:ext>
            </a:extLst>
          </p:cNvPr>
          <p:cNvPicPr>
            <a:picLocks noChangeAspect="1"/>
          </p:cNvPicPr>
          <p:nvPr/>
        </p:nvPicPr>
        <p:blipFill>
          <a:blip r:embed="rId2"/>
          <a:stretch>
            <a:fillRect/>
          </a:stretch>
        </p:blipFill>
        <p:spPr>
          <a:xfrm>
            <a:off x="838199" y="1543290"/>
            <a:ext cx="5440195" cy="3658531"/>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5" name="Arc 14">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912A461-55F9-E53C-B915-03C6E49BE3E9}"/>
              </a:ext>
            </a:extLst>
          </p:cNvPr>
          <p:cNvSpPr txBox="1"/>
          <p:nvPr/>
        </p:nvSpPr>
        <p:spPr>
          <a:xfrm>
            <a:off x="6769570" y="1825625"/>
            <a:ext cx="4771178" cy="4388908"/>
          </a:xfrm>
          <a:prstGeom prst="rect">
            <a:avLst/>
          </a:prstGeom>
        </p:spPr>
        <p:txBody>
          <a:bodyPr vert="horz" lIns="91440" tIns="45720" rIns="91440" bIns="45720" rtlCol="0">
            <a:normAutofit/>
          </a:bodyPr>
          <a:lstStyle/>
          <a:p>
            <a:pPr marL="342900" lvl="0" indent="-228600">
              <a:lnSpc>
                <a:spcPct val="90000"/>
              </a:lnSpc>
              <a:buFont typeface="Arial" panose="020B0604020202020204" pitchFamily="34" charset="0"/>
              <a:buChar char="•"/>
              <a:tabLst>
                <a:tab pos="5166360" algn="l"/>
              </a:tabLst>
            </a:pPr>
            <a:r>
              <a:rPr lang="en-US" sz="2400" dirty="0">
                <a:effectLst/>
              </a:rPr>
              <a:t>there are some outliers in the AMT_ANNUITY</a:t>
            </a:r>
          </a:p>
          <a:p>
            <a:pPr marL="342900" lvl="0" indent="-228600">
              <a:lnSpc>
                <a:spcPct val="90000"/>
              </a:lnSpc>
              <a:spcAft>
                <a:spcPts val="800"/>
              </a:spcAft>
              <a:buFont typeface="Arial" panose="020B0604020202020204" pitchFamily="34" charset="0"/>
              <a:buChar char="•"/>
              <a:tabLst>
                <a:tab pos="5166360" algn="l"/>
              </a:tabLst>
            </a:pPr>
            <a:r>
              <a:rPr lang="en-US" sz="2400" dirty="0">
                <a:effectLst/>
              </a:rPr>
              <a:t>First quartile is bigger than the third one. so many of outliers present in the first outlier.</a:t>
            </a:r>
          </a:p>
        </p:txBody>
      </p:sp>
    </p:spTree>
    <p:extLst>
      <p:ext uri="{BB962C8B-B14F-4D97-AF65-F5344CB8AC3E}">
        <p14:creationId xmlns:p14="http://schemas.microsoft.com/office/powerpoint/2010/main" val="184326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71862D-8608-17E7-9729-526376CB9943}"/>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4700" kern="1200" dirty="0">
                <a:solidFill>
                  <a:srgbClr val="FFFFFF"/>
                </a:solidFill>
                <a:latin typeface="+mj-lt"/>
                <a:ea typeface="+mj-ea"/>
                <a:cs typeface="+mj-cs"/>
              </a:rPr>
              <a:t>Categorical Univariate analysis for variables target 1</a:t>
            </a:r>
          </a:p>
        </p:txBody>
      </p:sp>
      <p:cxnSp>
        <p:nvCxnSpPr>
          <p:cNvPr id="15" name="Straight Connector 1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916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571DDFD-ADD4-D1FE-9943-05E3851BC8E2}"/>
              </a:ext>
            </a:extLst>
          </p:cNvPr>
          <p:cNvSpPr txBox="1"/>
          <p:nvPr/>
        </p:nvSpPr>
        <p:spPr>
          <a:xfrm>
            <a:off x="6406093" y="-599362"/>
            <a:ext cx="5130798" cy="275041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kern="1200" dirty="0">
                <a:solidFill>
                  <a:schemeClr val="tx1"/>
                </a:solidFill>
                <a:latin typeface="+mj-lt"/>
                <a:ea typeface="+mj-ea"/>
                <a:cs typeface="+mj-cs"/>
              </a:rPr>
              <a:t>Our Team</a:t>
            </a:r>
          </a:p>
        </p:txBody>
      </p:sp>
      <p:pic>
        <p:nvPicPr>
          <p:cNvPr id="8" name="Graphic 7" descr="Users">
            <a:extLst>
              <a:ext uri="{FF2B5EF4-FFF2-40B4-BE49-F238E27FC236}">
                <a16:creationId xmlns:a16="http://schemas.microsoft.com/office/drawing/2014/main" id="{8D49BFB7-6583-294D-B098-EC8E5F7680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9" name="Oval 18">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939A206C-C772-F24F-8E49-797B6AF4673A}"/>
              </a:ext>
            </a:extLst>
          </p:cNvPr>
          <p:cNvSpPr/>
          <p:nvPr/>
        </p:nvSpPr>
        <p:spPr>
          <a:xfrm>
            <a:off x="6096000" y="2398170"/>
            <a:ext cx="5334847" cy="103083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b="1" dirty="0">
                <a:solidFill>
                  <a:schemeClr val="bg1"/>
                </a:solidFill>
              </a:rPr>
              <a:t>N. DRUVA SADVIK KUMAR</a:t>
            </a:r>
          </a:p>
          <a:p>
            <a:pPr algn="ctr"/>
            <a:r>
              <a:rPr lang="en-IN" b="1" dirty="0">
                <a:solidFill>
                  <a:schemeClr val="bg1"/>
                </a:solidFill>
              </a:rPr>
              <a:t>(Data Science intern) </a:t>
            </a:r>
          </a:p>
        </p:txBody>
      </p:sp>
      <p:sp>
        <p:nvSpPr>
          <p:cNvPr id="12" name="Rectangle: Rounded Corners 11">
            <a:extLst>
              <a:ext uri="{FF2B5EF4-FFF2-40B4-BE49-F238E27FC236}">
                <a16:creationId xmlns:a16="http://schemas.microsoft.com/office/drawing/2014/main" id="{76348195-BE6D-D8C7-115E-ADB9DD902E9F}"/>
              </a:ext>
            </a:extLst>
          </p:cNvPr>
          <p:cNvSpPr/>
          <p:nvPr/>
        </p:nvSpPr>
        <p:spPr>
          <a:xfrm>
            <a:off x="6096000" y="3546184"/>
            <a:ext cx="5334847" cy="103083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b="1" dirty="0">
                <a:solidFill>
                  <a:schemeClr val="bg1"/>
                </a:solidFill>
              </a:rPr>
              <a:t>P. MOUNIKA SRIVALLI</a:t>
            </a:r>
          </a:p>
          <a:p>
            <a:pPr algn="ctr"/>
            <a:r>
              <a:rPr lang="en-IN" b="1" dirty="0">
                <a:solidFill>
                  <a:schemeClr val="bg1"/>
                </a:solidFill>
              </a:rPr>
              <a:t>(Data Science intern) </a:t>
            </a:r>
          </a:p>
        </p:txBody>
      </p:sp>
    </p:spTree>
    <p:extLst>
      <p:ext uri="{BB962C8B-B14F-4D97-AF65-F5344CB8AC3E}">
        <p14:creationId xmlns:p14="http://schemas.microsoft.com/office/powerpoint/2010/main" val="18412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1"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Chart, histogram&#10;&#10;Description automatically generated">
            <a:extLst>
              <a:ext uri="{FF2B5EF4-FFF2-40B4-BE49-F238E27FC236}">
                <a16:creationId xmlns:a16="http://schemas.microsoft.com/office/drawing/2014/main" id="{F93266F9-B3BD-95DE-F7E1-444F10FB1EF1}"/>
              </a:ext>
            </a:extLst>
          </p:cNvPr>
          <p:cNvPicPr>
            <a:picLocks noChangeAspect="1"/>
          </p:cNvPicPr>
          <p:nvPr/>
        </p:nvPicPr>
        <p:blipFill rotWithShape="1">
          <a:blip r:embed="rId2"/>
          <a:srcRect l="4714" t="5157" r="4250" b="9320"/>
          <a:stretch/>
        </p:blipFill>
        <p:spPr bwMode="auto">
          <a:xfrm>
            <a:off x="50073" y="1414251"/>
            <a:ext cx="6604900" cy="34902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1B3D2FC8-4B3B-AB89-3F42-2B008BCD9BF4}"/>
              </a:ext>
            </a:extLst>
          </p:cNvPr>
          <p:cNvSpPr txBox="1"/>
          <p:nvPr/>
        </p:nvSpPr>
        <p:spPr>
          <a:xfrm>
            <a:off x="6769604" y="2482884"/>
            <a:ext cx="4933951" cy="1892232"/>
          </a:xfrm>
          <a:prstGeom prst="rect">
            <a:avLst/>
          </a:prstGeom>
        </p:spPr>
        <p:txBody>
          <a:bodyPr vert="horz" lIns="91440" tIns="45720" rIns="91440" bIns="45720" rtlCol="0">
            <a:normAutofit/>
          </a:bodyPr>
          <a:lstStyle/>
          <a:p>
            <a:pPr marL="342900" lvl="0" indent="-228600">
              <a:lnSpc>
                <a:spcPct val="90000"/>
              </a:lnSpc>
              <a:buFont typeface="Arial" panose="020B0604020202020204" pitchFamily="34" charset="0"/>
              <a:buChar char="•"/>
              <a:tabLst>
                <a:tab pos="5166360" algn="l"/>
              </a:tabLst>
            </a:pPr>
            <a:r>
              <a:rPr lang="en-US" sz="2400" dirty="0">
                <a:effectLst/>
              </a:rPr>
              <a:t>Q1 is larger than the q3</a:t>
            </a:r>
          </a:p>
          <a:p>
            <a:pPr marL="342900" lvl="0" indent="-228600">
              <a:lnSpc>
                <a:spcPct val="90000"/>
              </a:lnSpc>
              <a:spcAft>
                <a:spcPts val="800"/>
              </a:spcAft>
              <a:buFont typeface="Arial" panose="020B0604020202020204" pitchFamily="34" charset="0"/>
              <a:buChar char="•"/>
              <a:tabLst>
                <a:tab pos="5166360" algn="l"/>
              </a:tabLst>
            </a:pPr>
            <a:r>
              <a:rPr lang="en-US" sz="2400" dirty="0">
                <a:effectLst/>
              </a:rPr>
              <a:t>Some outliers also present in the graph.</a:t>
            </a:r>
          </a:p>
        </p:txBody>
      </p:sp>
    </p:spTree>
    <p:extLst>
      <p:ext uri="{BB962C8B-B14F-4D97-AF65-F5344CB8AC3E}">
        <p14:creationId xmlns:p14="http://schemas.microsoft.com/office/powerpoint/2010/main" val="219542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Chart, histogram&#10;&#10;Description automatically generated">
            <a:extLst>
              <a:ext uri="{FF2B5EF4-FFF2-40B4-BE49-F238E27FC236}">
                <a16:creationId xmlns:a16="http://schemas.microsoft.com/office/drawing/2014/main" id="{D8E8A6F0-C823-06A7-5A79-3ECAA07D3B41}"/>
              </a:ext>
            </a:extLst>
          </p:cNvPr>
          <p:cNvPicPr>
            <a:picLocks noChangeAspect="1"/>
          </p:cNvPicPr>
          <p:nvPr/>
        </p:nvPicPr>
        <p:blipFill rotWithShape="1">
          <a:blip r:embed="rId2"/>
          <a:srcRect t="2578" b="7173"/>
          <a:stretch/>
        </p:blipFill>
        <p:spPr bwMode="auto">
          <a:xfrm>
            <a:off x="0" y="1345695"/>
            <a:ext cx="6815055" cy="345966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7DC061DE-F7A7-CEE6-FB37-4E7B713F5FBD}"/>
              </a:ext>
            </a:extLst>
          </p:cNvPr>
          <p:cNvSpPr txBox="1"/>
          <p:nvPr/>
        </p:nvSpPr>
        <p:spPr>
          <a:xfrm>
            <a:off x="6296024" y="1984443"/>
            <a:ext cx="5581651" cy="2263707"/>
          </a:xfrm>
          <a:prstGeom prst="rect">
            <a:avLst/>
          </a:prstGeom>
        </p:spPr>
        <p:txBody>
          <a:bodyPr vert="horz" lIns="91440" tIns="45720" rIns="91440" bIns="45720" rtlCol="0">
            <a:normAutofit/>
          </a:bodyPr>
          <a:lstStyle/>
          <a:p>
            <a:pPr>
              <a:lnSpc>
                <a:spcPct val="90000"/>
              </a:lnSpc>
              <a:spcAft>
                <a:spcPts val="800"/>
              </a:spcAft>
            </a:pPr>
            <a:endParaRPr lang="en-US" sz="2400" dirty="0">
              <a:effectLst/>
            </a:endParaRPr>
          </a:p>
          <a:p>
            <a:pPr marL="342900" lvl="0" indent="-228600">
              <a:lnSpc>
                <a:spcPct val="90000"/>
              </a:lnSpc>
              <a:buFont typeface="Arial" panose="020B0604020202020204" pitchFamily="34" charset="0"/>
              <a:buChar char="•"/>
            </a:pPr>
            <a:r>
              <a:rPr lang="en-US" sz="2400" dirty="0">
                <a:effectLst/>
              </a:rPr>
              <a:t>There are some outliers in income distribution</a:t>
            </a:r>
          </a:p>
          <a:p>
            <a:pPr marL="342900" lvl="0" indent="-228600">
              <a:lnSpc>
                <a:spcPct val="90000"/>
              </a:lnSpc>
              <a:spcAft>
                <a:spcPts val="800"/>
              </a:spcAft>
              <a:buFont typeface="Arial" panose="020B0604020202020204" pitchFamily="34" charset="0"/>
              <a:buChar char="•"/>
            </a:pPr>
            <a:r>
              <a:rPr lang="en-US" sz="2400" dirty="0">
                <a:effectLst/>
              </a:rPr>
              <a:t>q1 in bigger than the q3 so the more customers are in q1</a:t>
            </a:r>
          </a:p>
        </p:txBody>
      </p:sp>
    </p:spTree>
    <p:extLst>
      <p:ext uri="{BB962C8B-B14F-4D97-AF65-F5344CB8AC3E}">
        <p14:creationId xmlns:p14="http://schemas.microsoft.com/office/powerpoint/2010/main" val="398893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Chart, bar chart&#10;&#10;Description automatically generated">
            <a:extLst>
              <a:ext uri="{FF2B5EF4-FFF2-40B4-BE49-F238E27FC236}">
                <a16:creationId xmlns:a16="http://schemas.microsoft.com/office/drawing/2014/main" id="{556F747A-E4DB-E3A4-49C1-4F29A271F077}"/>
              </a:ext>
            </a:extLst>
          </p:cNvPr>
          <p:cNvPicPr>
            <a:picLocks noChangeAspect="1"/>
          </p:cNvPicPr>
          <p:nvPr/>
        </p:nvPicPr>
        <p:blipFill>
          <a:blip r:embed="rId2"/>
          <a:stretch>
            <a:fillRect/>
          </a:stretch>
        </p:blipFill>
        <p:spPr>
          <a:xfrm>
            <a:off x="185244" y="1114425"/>
            <a:ext cx="5622024" cy="417194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B8FB2095-FF71-F1B5-5523-48C9E181466A}"/>
              </a:ext>
            </a:extLst>
          </p:cNvPr>
          <p:cNvSpPr txBox="1"/>
          <p:nvPr/>
        </p:nvSpPr>
        <p:spPr>
          <a:xfrm>
            <a:off x="6457950" y="1685925"/>
            <a:ext cx="5505449" cy="2133600"/>
          </a:xfrm>
          <a:prstGeom prst="rect">
            <a:avLst/>
          </a:prstGeom>
        </p:spPr>
        <p:txBody>
          <a:bodyPr vert="horz" lIns="91440" tIns="45720" rIns="91440" bIns="45720" rtlCol="0">
            <a:normAutofit/>
          </a:bodyPr>
          <a:lstStyle/>
          <a:p>
            <a:pPr marL="342900" lvl="0" indent="-228600">
              <a:lnSpc>
                <a:spcPct val="90000"/>
              </a:lnSpc>
              <a:buFont typeface="Arial" panose="020B0604020202020204" pitchFamily="34" charset="0"/>
              <a:buChar char="•"/>
              <a:tabLst>
                <a:tab pos="5166360" algn="l"/>
              </a:tabLst>
            </a:pPr>
            <a:r>
              <a:rPr lang="en-US" sz="2400" dirty="0">
                <a:effectLst/>
              </a:rPr>
              <a:t>there are some outliers in the AMT_ANNUITY</a:t>
            </a:r>
          </a:p>
          <a:p>
            <a:pPr marL="342900" lvl="0" indent="-228600">
              <a:lnSpc>
                <a:spcPct val="90000"/>
              </a:lnSpc>
              <a:spcAft>
                <a:spcPts val="800"/>
              </a:spcAft>
              <a:buFont typeface="Arial" panose="020B0604020202020204" pitchFamily="34" charset="0"/>
              <a:buChar char="•"/>
              <a:tabLst>
                <a:tab pos="5166360" algn="l"/>
              </a:tabLst>
            </a:pPr>
            <a:r>
              <a:rPr lang="en-US" sz="2400" dirty="0">
                <a:effectLst/>
              </a:rPr>
              <a:t>First quartile is bigger than the third one. so many of outliers present in the first outlier.</a:t>
            </a:r>
          </a:p>
        </p:txBody>
      </p:sp>
    </p:spTree>
    <p:extLst>
      <p:ext uri="{BB962C8B-B14F-4D97-AF65-F5344CB8AC3E}">
        <p14:creationId xmlns:p14="http://schemas.microsoft.com/office/powerpoint/2010/main" val="19638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6AE274-9EBA-B247-03AF-962A43AF78DA}"/>
              </a:ext>
            </a:extLst>
          </p:cNvPr>
          <p:cNvSpPr>
            <a:spLocks noGrp="1"/>
          </p:cNvSpPr>
          <p:nvPr>
            <p:ph type="title"/>
          </p:nvPr>
        </p:nvSpPr>
        <p:spPr>
          <a:xfrm>
            <a:off x="555709" y="2949740"/>
            <a:ext cx="6589707" cy="2387600"/>
          </a:xfrm>
        </p:spPr>
        <p:txBody>
          <a:bodyPr vert="horz" lIns="91440" tIns="45720" rIns="91440" bIns="45720" rtlCol="0" anchor="b">
            <a:normAutofit/>
          </a:bodyPr>
          <a:lstStyle/>
          <a:p>
            <a:r>
              <a:rPr lang="en-US" sz="4800" kern="1200" dirty="0">
                <a:solidFill>
                  <a:srgbClr val="FFFFFF"/>
                </a:solidFill>
                <a:latin typeface="+mj-lt"/>
                <a:ea typeface="+mj-ea"/>
                <a:cs typeface="+mj-cs"/>
              </a:rPr>
              <a:t>Bivariate analysis for target 0</a:t>
            </a:r>
          </a:p>
        </p:txBody>
      </p:sp>
      <p:sp>
        <p:nvSpPr>
          <p:cNvPr id="25" name="Freeform: Shape 2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567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1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1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3" name="Rectangle 14">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A713A9D-2980-7C12-2D9A-3FEDA78377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536" y="1602927"/>
            <a:ext cx="12192000" cy="5153023"/>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4" name="Arc 16">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82C2620-311F-81A5-0CBB-BB48399E5B98}"/>
              </a:ext>
            </a:extLst>
          </p:cNvPr>
          <p:cNvSpPr txBox="1"/>
          <p:nvPr/>
        </p:nvSpPr>
        <p:spPr>
          <a:xfrm>
            <a:off x="333375" y="204647"/>
            <a:ext cx="11858625" cy="1835059"/>
          </a:xfrm>
          <a:prstGeom prst="rect">
            <a:avLst/>
          </a:prstGeom>
        </p:spPr>
        <p:txBody>
          <a:bodyPr vert="horz" lIns="91440" tIns="45720" rIns="91440" bIns="45720" rtlCol="0">
            <a:normAutofit fontScale="92500" lnSpcReduction="10000"/>
          </a:bodyPr>
          <a:lstStyle/>
          <a:p>
            <a:pPr marL="342900" lvl="0" indent="-228600">
              <a:lnSpc>
                <a:spcPct val="90000"/>
              </a:lnSpc>
              <a:buFont typeface="Arial" panose="020B0604020202020204" pitchFamily="34" charset="0"/>
              <a:buChar char="•"/>
              <a:tabLst>
                <a:tab pos="4781550" algn="l"/>
              </a:tabLst>
            </a:pPr>
            <a:r>
              <a:rPr lang="en-US" sz="2400" dirty="0">
                <a:effectLst/>
              </a:rPr>
              <a:t>Academic degree of married, Civil marriage separated has a greater number of credits than any other else.</a:t>
            </a:r>
          </a:p>
          <a:p>
            <a:pPr marL="342900" lvl="0" indent="-228600">
              <a:lnSpc>
                <a:spcPct val="90000"/>
              </a:lnSpc>
              <a:buFont typeface="Arial" panose="020B0604020202020204" pitchFamily="34" charset="0"/>
              <a:buChar char="•"/>
              <a:tabLst>
                <a:tab pos="4781550" algn="l"/>
              </a:tabLst>
            </a:pPr>
            <a:r>
              <a:rPr lang="en-US" sz="2400" dirty="0">
                <a:effectLst/>
              </a:rPr>
              <a:t>Higher education of family status married, single, civil marriage has a greater number of outliers.</a:t>
            </a:r>
          </a:p>
          <a:p>
            <a:pPr marL="342900" lvl="0" indent="-228600">
              <a:lnSpc>
                <a:spcPct val="90000"/>
              </a:lnSpc>
              <a:spcAft>
                <a:spcPts val="800"/>
              </a:spcAft>
              <a:buFont typeface="Arial" panose="020B0604020202020204" pitchFamily="34" charset="0"/>
              <a:buChar char="•"/>
              <a:tabLst>
                <a:tab pos="4781550" algn="l"/>
              </a:tabLst>
            </a:pPr>
            <a:r>
              <a:rPr lang="en-US" sz="2400" dirty="0">
                <a:effectLst/>
              </a:rPr>
              <a:t>3rd quartile of civil marriage in academic degree are having greater number of credits than any others</a:t>
            </a:r>
          </a:p>
        </p:txBody>
      </p:sp>
    </p:spTree>
    <p:extLst>
      <p:ext uri="{BB962C8B-B14F-4D97-AF65-F5344CB8AC3E}">
        <p14:creationId xmlns:p14="http://schemas.microsoft.com/office/powerpoint/2010/main" val="108432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9BBD6A-5DC0-60E3-FC07-216E5627A4C6}"/>
              </a:ext>
            </a:extLst>
          </p:cNvPr>
          <p:cNvPicPr>
            <a:picLocks noChangeAspect="1"/>
          </p:cNvPicPr>
          <p:nvPr/>
        </p:nvPicPr>
        <p:blipFill rotWithShape="1">
          <a:blip r:embed="rId2"/>
          <a:srcRect l="6088" t="6501" r="6177" b="8854"/>
          <a:stretch/>
        </p:blipFill>
        <p:spPr bwMode="auto">
          <a:xfrm>
            <a:off x="0" y="1595534"/>
            <a:ext cx="12192000" cy="5290457"/>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4B048872-DCF4-3608-BA6D-1F534335B9ED}"/>
              </a:ext>
            </a:extLst>
          </p:cNvPr>
          <p:cNvSpPr txBox="1"/>
          <p:nvPr/>
        </p:nvSpPr>
        <p:spPr>
          <a:xfrm>
            <a:off x="519404" y="226695"/>
            <a:ext cx="11153192" cy="1264642"/>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Higher education, almost family types have same income amount.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it also contains outliers.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Academic degree has a smaller number of outliers.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Lower secondary has less income amount than others.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310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3" name="Straight Connector 22">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1A938C2-3C62-1A16-57A0-C161E06B8027}"/>
              </a:ext>
            </a:extLst>
          </p:cNvPr>
          <p:cNvSpPr>
            <a:spLocks noGrp="1"/>
          </p:cNvSpPr>
          <p:nvPr>
            <p:ph type="title"/>
          </p:nvPr>
        </p:nvSpPr>
        <p:spPr>
          <a:xfrm>
            <a:off x="644561" y="2744662"/>
            <a:ext cx="6589707" cy="2387600"/>
          </a:xfrm>
        </p:spPr>
        <p:txBody>
          <a:bodyPr vert="horz" lIns="91440" tIns="45720" rIns="91440" bIns="45720" rtlCol="0" anchor="b">
            <a:normAutofit/>
          </a:bodyPr>
          <a:lstStyle/>
          <a:p>
            <a:r>
              <a:rPr lang="en-US" sz="5100" kern="1200" dirty="0">
                <a:solidFill>
                  <a:srgbClr val="FFFFFF"/>
                </a:solidFill>
                <a:effectLst/>
                <a:latin typeface="+mj-lt"/>
                <a:ea typeface="+mj-ea"/>
                <a:cs typeface="+mj-cs"/>
              </a:rPr>
              <a:t>BI-VARIATE ANALYSIS FOR TARGET 1</a:t>
            </a:r>
            <a:br>
              <a:rPr lang="en-US" sz="5100" kern="1200" dirty="0">
                <a:solidFill>
                  <a:srgbClr val="FFFFFF"/>
                </a:solidFill>
                <a:latin typeface="+mj-lt"/>
                <a:ea typeface="+mj-ea"/>
                <a:cs typeface="+mj-cs"/>
              </a:rPr>
            </a:br>
            <a:endParaRPr lang="en-US" sz="5100" kern="1200" dirty="0">
              <a:solidFill>
                <a:srgbClr val="FFFFFF"/>
              </a:solidFill>
              <a:latin typeface="+mj-lt"/>
              <a:ea typeface="+mj-ea"/>
              <a:cs typeface="+mj-cs"/>
            </a:endParaRPr>
          </a:p>
        </p:txBody>
      </p:sp>
      <p:sp>
        <p:nvSpPr>
          <p:cNvPr id="27" name="Freeform: Shape 26">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77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26402B19-0FA5-1714-207E-BD8072438900}"/>
              </a:ext>
            </a:extLst>
          </p:cNvPr>
          <p:cNvPicPr>
            <a:picLocks noChangeAspect="1"/>
          </p:cNvPicPr>
          <p:nvPr/>
        </p:nvPicPr>
        <p:blipFill rotWithShape="1">
          <a:blip r:embed="rId2"/>
          <a:srcRect l="5915" t="6854" r="6671" b="8174"/>
          <a:stretch/>
        </p:blipFill>
        <p:spPr bwMode="auto">
          <a:xfrm>
            <a:off x="380999" y="1438780"/>
            <a:ext cx="11430000" cy="5083317"/>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57B82C5E-5CAC-9BAB-F516-AC041818069C}"/>
              </a:ext>
            </a:extLst>
          </p:cNvPr>
          <p:cNvSpPr txBox="1"/>
          <p:nvPr/>
        </p:nvSpPr>
        <p:spPr>
          <a:xfrm>
            <a:off x="768220" y="766866"/>
            <a:ext cx="10655559" cy="671915"/>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Academic degree married has a greater number of amount credit and this doesn’t contain any outlier.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Lower secondary group has less number of credits compare to others.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867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D50370BC-7FDD-8712-C518-9527E185D0A9}"/>
              </a:ext>
            </a:extLst>
          </p:cNvPr>
          <p:cNvPicPr>
            <a:picLocks noChangeAspect="1"/>
          </p:cNvPicPr>
          <p:nvPr/>
        </p:nvPicPr>
        <p:blipFill rotWithShape="1">
          <a:blip r:embed="rId2"/>
          <a:srcRect l="6316" t="6973" r="7002" b="11129"/>
          <a:stretch/>
        </p:blipFill>
        <p:spPr bwMode="auto">
          <a:xfrm>
            <a:off x="466531" y="2108835"/>
            <a:ext cx="11299371" cy="4338618"/>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7861D29-1190-2B6D-EC1A-D84B576021BF}"/>
              </a:ext>
            </a:extLst>
          </p:cNvPr>
          <p:cNvSpPr txBox="1"/>
          <p:nvPr/>
        </p:nvSpPr>
        <p:spPr>
          <a:xfrm>
            <a:off x="1125894" y="513183"/>
            <a:ext cx="9380376" cy="1367234"/>
          </a:xfrm>
          <a:prstGeom prst="rect">
            <a:avLst/>
          </a:prstGeom>
          <a:noFill/>
        </p:spPr>
        <p:txBody>
          <a:bodyPr wrap="square">
            <a:spAutoFit/>
          </a:bodyPr>
          <a:lstStyle/>
          <a:p>
            <a:pPr>
              <a:lnSpc>
                <a:spcPct val="107000"/>
              </a:lnSpc>
              <a:spcAft>
                <a:spcPts val="800"/>
              </a:spcAft>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this graph we can say that,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Academic degree has only one status that is married. This has more income and no outliers.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Almost all status of Higher education has almost same income.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Lower secondary has less income than others.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794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BC6360-3FBC-30B4-15C1-E13CCFAEC7F5}"/>
              </a:ext>
            </a:extLst>
          </p:cNvPr>
          <p:cNvSpPr>
            <a:spLocks noGrp="1"/>
          </p:cNvSpPr>
          <p:nvPr>
            <p:ph type="title"/>
          </p:nvPr>
        </p:nvSpPr>
        <p:spPr>
          <a:xfrm>
            <a:off x="644561" y="2744662"/>
            <a:ext cx="6589707" cy="2387600"/>
          </a:xfrm>
        </p:spPr>
        <p:txBody>
          <a:bodyPr vert="horz" lIns="91440" tIns="45720" rIns="91440" bIns="45720" rtlCol="0" anchor="b">
            <a:normAutofit/>
          </a:bodyPr>
          <a:lstStyle/>
          <a:p>
            <a:r>
              <a:rPr lang="en-US" sz="5100" kern="1200" dirty="0">
                <a:solidFill>
                  <a:srgbClr val="FFFFFF"/>
                </a:solidFill>
                <a:latin typeface="+mj-lt"/>
                <a:ea typeface="+mj-ea"/>
                <a:cs typeface="+mj-cs"/>
              </a:rPr>
              <a:t>Univariate analysis after merging previous data</a:t>
            </a:r>
          </a:p>
        </p:txBody>
      </p:sp>
      <p:sp>
        <p:nvSpPr>
          <p:cNvPr id="25" name="Freeform: Shape 2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994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36B9CF-E56E-951D-0064-B70F358C65D7}"/>
              </a:ext>
            </a:extLst>
          </p:cNvPr>
          <p:cNvSpPr>
            <a:spLocks noGrp="1"/>
          </p:cNvSpPr>
          <p:nvPr>
            <p:ph type="title"/>
          </p:nvPr>
        </p:nvSpPr>
        <p:spPr>
          <a:xfrm>
            <a:off x="838200" y="365125"/>
            <a:ext cx="5393361" cy="1325563"/>
          </a:xfrm>
        </p:spPr>
        <p:txBody>
          <a:bodyPr>
            <a:normAutofit/>
          </a:bodyPr>
          <a:lstStyle/>
          <a:p>
            <a:r>
              <a:rPr lang="en-IN" b="1" dirty="0"/>
              <a:t>Agenda</a:t>
            </a:r>
          </a:p>
        </p:txBody>
      </p:sp>
      <p:sp>
        <p:nvSpPr>
          <p:cNvPr id="19" name="Freeform: Shape 1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08CEDA-074A-0122-0678-FA69521A935E}"/>
              </a:ext>
            </a:extLst>
          </p:cNvPr>
          <p:cNvSpPr>
            <a:spLocks noGrp="1"/>
          </p:cNvSpPr>
          <p:nvPr>
            <p:ph idx="1"/>
          </p:nvPr>
        </p:nvSpPr>
        <p:spPr>
          <a:xfrm>
            <a:off x="838200" y="1825625"/>
            <a:ext cx="5393361" cy="4351338"/>
          </a:xfrm>
        </p:spPr>
        <p:txBody>
          <a:bodyPr>
            <a:normAutofit/>
          </a:bodyPr>
          <a:lstStyle/>
          <a:p>
            <a:r>
              <a:rPr lang="en-IN">
                <a:effectLst/>
                <a:latin typeface="Times New Roman" panose="02020603050405020304" pitchFamily="18" charset="0"/>
                <a:ea typeface="Times New Roman" panose="02020603050405020304" pitchFamily="18" charset="0"/>
              </a:rPr>
              <a:t>This case study aims to identify patterns which indicate if a client has difficulty paying their instalments which may be used for taking actions such as denying the loan, reducing the amount of loan, lending (to risky applicants) at a higher interest rate, etc. </a:t>
            </a:r>
          </a:p>
          <a:p>
            <a:r>
              <a:rPr lang="en-IN">
                <a:effectLst/>
                <a:latin typeface="Times New Roman" panose="02020603050405020304" pitchFamily="18" charset="0"/>
                <a:ea typeface="Times New Roman" panose="02020603050405020304" pitchFamily="18" charset="0"/>
              </a:rPr>
              <a:t>This will ensure that the consumers capable of repaying the loan are not rejected.</a:t>
            </a:r>
          </a:p>
          <a:p>
            <a:r>
              <a:rPr lang="en-IN">
                <a:effectLst/>
                <a:latin typeface="Times New Roman" panose="02020603050405020304" pitchFamily="18" charset="0"/>
                <a:ea typeface="Times New Roman" panose="02020603050405020304" pitchFamily="18" charset="0"/>
              </a:rPr>
              <a:t>Identification of such applicants using EDA is the aim of this case study.</a:t>
            </a:r>
            <a:endParaRPr lang="en-IN">
              <a:effectLst/>
              <a:latin typeface="Calibri" panose="020F0502020204030204" pitchFamily="34" charset="0"/>
              <a:ea typeface="Calibri" panose="020F0502020204030204" pitchFamily="34" charset="0"/>
            </a:endParaRPr>
          </a:p>
          <a:p>
            <a:endParaRPr lang="en-IN" dirty="0"/>
          </a:p>
        </p:txBody>
      </p:sp>
      <p:sp>
        <p:nvSpPr>
          <p:cNvPr id="21" name="Oval 2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heck List">
            <a:extLst>
              <a:ext uri="{FF2B5EF4-FFF2-40B4-BE49-F238E27FC236}">
                <a16:creationId xmlns:a16="http://schemas.microsoft.com/office/drawing/2014/main" id="{BC17BCEE-FED9-9D00-AAB9-BFFECFE4B2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3" name="Freeform: Shape 2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716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E9B415-B86C-3E3C-2DA3-EE3113950EFB}"/>
              </a:ext>
            </a:extLst>
          </p:cNvPr>
          <p:cNvSpPr txBox="1"/>
          <p:nvPr/>
        </p:nvSpPr>
        <p:spPr>
          <a:xfrm>
            <a:off x="668693" y="482688"/>
            <a:ext cx="9511004" cy="968278"/>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loans are cancelled in Repairs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loans are approved in </a:t>
            </a:r>
            <a:r>
              <a:rPr lang="en-IN" dirty="0">
                <a:latin typeface="Calibri" panose="020F0502020204030204" pitchFamily="34" charset="0"/>
                <a:ea typeface="Calibri" panose="020F0502020204030204" pitchFamily="34" charset="0"/>
                <a:cs typeface="Times New Roman" panose="02020603050405020304" pitchFamily="18" charset="0"/>
              </a:rPr>
              <a:t>Repairs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Less number of approved loans are in Refusal to name the goal.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A00F7ED-713C-38F5-756D-2941E7970770}"/>
              </a:ext>
            </a:extLst>
          </p:cNvPr>
          <p:cNvPicPr>
            <a:picLocks noChangeAspect="1"/>
          </p:cNvPicPr>
          <p:nvPr/>
        </p:nvPicPr>
        <p:blipFill rotWithShape="1">
          <a:blip r:embed="rId2"/>
          <a:srcRect t="4542" r="7032" b="9157"/>
          <a:stretch/>
        </p:blipFill>
        <p:spPr>
          <a:xfrm>
            <a:off x="1487155" y="1557494"/>
            <a:ext cx="9676563" cy="5052745"/>
          </a:xfrm>
          <a:prstGeom prst="rect">
            <a:avLst/>
          </a:prstGeom>
        </p:spPr>
      </p:pic>
    </p:spTree>
    <p:extLst>
      <p:ext uri="{BB962C8B-B14F-4D97-AF65-F5344CB8AC3E}">
        <p14:creationId xmlns:p14="http://schemas.microsoft.com/office/powerpoint/2010/main" val="259728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F50DAB-E624-9AD3-DFA4-627DDA413DB4}"/>
              </a:ext>
            </a:extLst>
          </p:cNvPr>
          <p:cNvSpPr txBox="1"/>
          <p:nvPr/>
        </p:nvSpPr>
        <p:spPr>
          <a:xfrm>
            <a:off x="615821" y="612208"/>
            <a:ext cx="10804848" cy="671915"/>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4781550" algn="l"/>
              </a:tabLst>
            </a:pPr>
            <a:r>
              <a:rPr lang="en-IN" dirty="0">
                <a:latin typeface="Calibri" panose="020F0502020204030204" pitchFamily="34" charset="0"/>
                <a:ea typeface="Calibri" panose="020F0502020204030204" pitchFamily="34" charset="0"/>
                <a:cs typeface="Times New Roman" panose="02020603050405020304" pitchFamily="18" charset="0"/>
              </a:rPr>
              <a:t>Repairs</a:t>
            </a:r>
            <a:r>
              <a:rPr lang="en-IN" sz="1800" dirty="0">
                <a:effectLst/>
                <a:latin typeface="Calibri" panose="020F0502020204030204" pitchFamily="34" charset="0"/>
                <a:ea typeface="Calibri" panose="020F0502020204030204" pitchFamily="34" charset="0"/>
                <a:cs typeface="Times New Roman" panose="02020603050405020304" pitchFamily="18" charset="0"/>
              </a:rPr>
              <a:t> has difficulties in payment of their loans.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Least number of loans are in Refusal to name the goal with target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CAA685B-900A-DB11-1ADC-FC4421C904A9}"/>
              </a:ext>
            </a:extLst>
          </p:cNvPr>
          <p:cNvPicPr>
            <a:picLocks noChangeAspect="1"/>
          </p:cNvPicPr>
          <p:nvPr/>
        </p:nvPicPr>
        <p:blipFill rotWithShape="1">
          <a:blip r:embed="rId2"/>
          <a:srcRect t="4689" r="7032" b="14725"/>
          <a:stretch/>
        </p:blipFill>
        <p:spPr>
          <a:xfrm>
            <a:off x="987849" y="1472083"/>
            <a:ext cx="10216302" cy="4981354"/>
          </a:xfrm>
          <a:prstGeom prst="rect">
            <a:avLst/>
          </a:prstGeom>
        </p:spPr>
      </p:pic>
    </p:spTree>
    <p:extLst>
      <p:ext uri="{BB962C8B-B14F-4D97-AF65-F5344CB8AC3E}">
        <p14:creationId xmlns:p14="http://schemas.microsoft.com/office/powerpoint/2010/main" val="222106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BC6360-3FBC-30B4-15C1-E13CCFAEC7F5}"/>
              </a:ext>
            </a:extLst>
          </p:cNvPr>
          <p:cNvSpPr>
            <a:spLocks noGrp="1"/>
          </p:cNvSpPr>
          <p:nvPr>
            <p:ph type="title"/>
          </p:nvPr>
        </p:nvSpPr>
        <p:spPr>
          <a:xfrm>
            <a:off x="644561" y="2744662"/>
            <a:ext cx="6589707" cy="2387600"/>
          </a:xfrm>
        </p:spPr>
        <p:txBody>
          <a:bodyPr vert="horz" lIns="91440" tIns="45720" rIns="91440" bIns="45720" rtlCol="0" anchor="b">
            <a:normAutofit/>
          </a:bodyPr>
          <a:lstStyle/>
          <a:p>
            <a:r>
              <a:rPr lang="en-US" sz="4400" dirty="0">
                <a:solidFill>
                  <a:srgbClr val="FFFFFF"/>
                </a:solidFill>
              </a:rPr>
              <a:t>B</a:t>
            </a:r>
            <a:r>
              <a:rPr lang="en-US" sz="4400" kern="1200" dirty="0">
                <a:solidFill>
                  <a:srgbClr val="FFFFFF"/>
                </a:solidFill>
              </a:rPr>
              <a:t>ivariate analysis after merging previous data</a:t>
            </a:r>
          </a:p>
        </p:txBody>
      </p:sp>
      <p:sp>
        <p:nvSpPr>
          <p:cNvPr id="25" name="Freeform: Shape 2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85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FF6517-AAE4-95C2-7010-903EAA263915}"/>
              </a:ext>
            </a:extLst>
          </p:cNvPr>
          <p:cNvSpPr txBox="1"/>
          <p:nvPr/>
        </p:nvSpPr>
        <p:spPr>
          <a:xfrm>
            <a:off x="503853" y="713737"/>
            <a:ext cx="10664889" cy="671915"/>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Loan purpose of house buying has more amount of credit.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781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Least amount credited to purchase of Electronic equipment, </a:t>
            </a:r>
            <a:r>
              <a:rPr lang="en-IN" dirty="0">
                <a:latin typeface="Calibri" panose="020F0502020204030204" pitchFamily="34" charset="0"/>
                <a:ea typeface="Calibri" panose="020F0502020204030204" pitchFamily="34" charset="0"/>
                <a:cs typeface="Times New Roman" panose="02020603050405020304" pitchFamily="18" charset="0"/>
              </a:rPr>
              <a:t>E</a:t>
            </a:r>
            <a:r>
              <a:rPr lang="en-IN" sz="1800" dirty="0">
                <a:effectLst/>
                <a:latin typeface="Calibri" panose="020F0502020204030204" pitchFamily="34" charset="0"/>
                <a:ea typeface="Calibri" panose="020F0502020204030204" pitchFamily="34" charset="0"/>
                <a:cs typeface="Times New Roman" panose="02020603050405020304" pitchFamily="18" charset="0"/>
              </a:rPr>
              <a:t>veryday expenses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0A8A060-F9FF-C3B4-6CC9-65C92236750E}"/>
              </a:ext>
            </a:extLst>
          </p:cNvPr>
          <p:cNvPicPr>
            <a:picLocks noChangeAspect="1"/>
          </p:cNvPicPr>
          <p:nvPr/>
        </p:nvPicPr>
        <p:blipFill rotWithShape="1">
          <a:blip r:embed="rId2"/>
          <a:srcRect l="5657" t="7766" r="6868" b="7985"/>
          <a:stretch/>
        </p:blipFill>
        <p:spPr>
          <a:xfrm>
            <a:off x="1023258" y="1385652"/>
            <a:ext cx="9769098" cy="5292500"/>
          </a:xfrm>
          <a:prstGeom prst="rect">
            <a:avLst/>
          </a:prstGeom>
        </p:spPr>
      </p:pic>
    </p:spTree>
    <p:extLst>
      <p:ext uri="{BB962C8B-B14F-4D97-AF65-F5344CB8AC3E}">
        <p14:creationId xmlns:p14="http://schemas.microsoft.com/office/powerpoint/2010/main" val="72138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847EF5-21FF-D7AB-39B3-4E1F39A535C1}"/>
              </a:ext>
            </a:extLst>
          </p:cNvPr>
          <p:cNvSpPr txBox="1"/>
          <p:nvPr/>
        </p:nvSpPr>
        <p:spPr>
          <a:xfrm>
            <a:off x="848988" y="888437"/>
            <a:ext cx="10293998" cy="671915"/>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4781550" algn="l"/>
              </a:tabLst>
            </a:pPr>
            <a:r>
              <a:rPr lang="en-IN" dirty="0">
                <a:latin typeface="Calibri" panose="020F0502020204030204" pitchFamily="34" charset="0"/>
                <a:ea typeface="Calibri" panose="020F0502020204030204" pitchFamily="34" charset="0"/>
                <a:cs typeface="Times New Roman" panose="02020603050405020304" pitchFamily="18" charset="0"/>
              </a:rPr>
              <a:t>House/apartment has </a:t>
            </a:r>
            <a:r>
              <a:rPr lang="en-IN" sz="1800" dirty="0">
                <a:effectLst/>
                <a:latin typeface="Calibri" panose="020F0502020204030204" pitchFamily="34" charset="0"/>
                <a:ea typeface="Calibri" panose="020F0502020204030204" pitchFamily="34" charset="0"/>
                <a:cs typeface="Times New Roman" panose="02020603050405020304" pitchFamily="18" charset="0"/>
              </a:rPr>
              <a:t>more loan repayment difficulties. So bank need to avoid giving loans to them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781550" algn="l"/>
              </a:tabLst>
            </a:pPr>
            <a:r>
              <a:rPr lang="en-IN" dirty="0">
                <a:latin typeface="Calibri" panose="020F0502020204030204" pitchFamily="34" charset="0"/>
                <a:ea typeface="Calibri" panose="020F0502020204030204" pitchFamily="34" charset="0"/>
                <a:cs typeface="Times New Roman" panose="02020603050405020304" pitchFamily="18" charset="0"/>
              </a:rPr>
              <a:t>Office apartment has more credit and </a:t>
            </a:r>
            <a:r>
              <a:rPr lang="en-IN" sz="1800" dirty="0">
                <a:effectLst/>
                <a:latin typeface="Calibri" panose="020F0502020204030204" pitchFamily="34" charset="0"/>
                <a:ea typeface="Calibri" panose="020F0502020204030204" pitchFamily="34" charset="0"/>
                <a:cs typeface="Times New Roman" panose="02020603050405020304" pitchFamily="18" charset="0"/>
              </a:rPr>
              <a:t>no payment difficulties. So bank should focus on these groups.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0592FD5-3CC6-052C-794E-EF28AE0855A5}"/>
              </a:ext>
            </a:extLst>
          </p:cNvPr>
          <p:cNvPicPr>
            <a:picLocks noChangeAspect="1"/>
          </p:cNvPicPr>
          <p:nvPr/>
        </p:nvPicPr>
        <p:blipFill rotWithShape="1">
          <a:blip r:embed="rId2"/>
          <a:srcRect l="3103" t="7541" r="4825" b="9955"/>
          <a:stretch/>
        </p:blipFill>
        <p:spPr bwMode="auto">
          <a:xfrm>
            <a:off x="523875" y="1628776"/>
            <a:ext cx="10944225" cy="4914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269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02279AA-D8A6-BFEA-3822-5E9749864B81}"/>
              </a:ext>
            </a:extLst>
          </p:cNvPr>
          <p:cNvSpPr>
            <a:spLocks noGrp="1"/>
          </p:cNvSpPr>
          <p:nvPr>
            <p:ph type="title"/>
          </p:nvPr>
        </p:nvSpPr>
        <p:spPr>
          <a:xfrm>
            <a:off x="686834" y="1153572"/>
            <a:ext cx="3200400" cy="4461163"/>
          </a:xfrm>
        </p:spPr>
        <p:txBody>
          <a:bodyPr>
            <a:normAutofit/>
          </a:bodyPr>
          <a:lstStyle/>
          <a:p>
            <a:r>
              <a:rPr lang="en-IN" b="1" dirty="0">
                <a:solidFill>
                  <a:srgbClr val="FFFFFF"/>
                </a:solidFill>
              </a:rPr>
              <a:t>CONCLUSION</a:t>
            </a:r>
          </a:p>
        </p:txBody>
      </p:sp>
      <p:sp>
        <p:nvSpPr>
          <p:cNvPr id="5" name="Content Placeholder 4">
            <a:extLst>
              <a:ext uri="{FF2B5EF4-FFF2-40B4-BE49-F238E27FC236}">
                <a16:creationId xmlns:a16="http://schemas.microsoft.com/office/drawing/2014/main" id="{0D184539-F874-295E-B467-70FA93C998B1}"/>
              </a:ext>
            </a:extLst>
          </p:cNvPr>
          <p:cNvSpPr>
            <a:spLocks noGrp="1"/>
          </p:cNvSpPr>
          <p:nvPr>
            <p:ph idx="1"/>
          </p:nvPr>
        </p:nvSpPr>
        <p:spPr>
          <a:xfrm>
            <a:off x="4335340" y="1569113"/>
            <a:ext cx="6906491" cy="5585619"/>
          </a:xfrm>
        </p:spPr>
        <p:txBody>
          <a:bodyPr anchor="ctr">
            <a:normAutofit fontScale="92500" lnSpcReduction="20000"/>
          </a:bodyPr>
          <a:lstStyle/>
          <a:p>
            <a:r>
              <a:rPr lang="en-IN" sz="1800" dirty="0"/>
              <a:t>Bank should focus on Females of </a:t>
            </a:r>
            <a:r>
              <a:rPr lang="en-US" sz="1800" dirty="0">
                <a:effectLst/>
              </a:rPr>
              <a:t>Working, Commercial associate and state servant are having high range of income and not having any loan payback issues.</a:t>
            </a:r>
          </a:p>
          <a:p>
            <a:r>
              <a:rPr lang="en-US" sz="1800" dirty="0">
                <a:effectLst/>
              </a:rPr>
              <a:t>Bank should give less priority to Student, Businessman, Pensioner and Maternity as they having less income, but they didn’t have any payback issues.</a:t>
            </a:r>
          </a:p>
          <a:p>
            <a:r>
              <a:rPr lang="en-US" sz="1800" dirty="0">
                <a:effectLst/>
              </a:rPr>
              <a:t>Bank focusing Academic degree of married, Civil marriage but also bank can focus on all categories of higher education as they have good income than Academic degree categories also these are having no loan payback difficulties.</a:t>
            </a:r>
          </a:p>
          <a:p>
            <a:r>
              <a:rPr lang="en-US" sz="1800" dirty="0"/>
              <a:t>As bank focusing on the academic degree most but bank can also focus on the higher education as though they having good income after academic degree.</a:t>
            </a:r>
          </a:p>
          <a:p>
            <a:r>
              <a:rPr lang="en-US" sz="1800" dirty="0"/>
              <a:t>From previous data we can see that XAP loan purpose are approved most and most of them are having no payback difficulties.</a:t>
            </a:r>
          </a:p>
          <a:p>
            <a:r>
              <a:rPr lang="en-IN" sz="1800" dirty="0">
                <a:ea typeface="Calibri" panose="020F0502020204030204" pitchFamily="34" charset="0"/>
                <a:cs typeface="Times New Roman" panose="02020603050405020304" pitchFamily="18" charset="0"/>
              </a:rPr>
              <a:t>H</a:t>
            </a:r>
            <a:r>
              <a:rPr lang="en-IN" sz="1800" dirty="0">
                <a:effectLst/>
                <a:ea typeface="Calibri" panose="020F0502020204030204" pitchFamily="34" charset="0"/>
                <a:cs typeface="Times New Roman" panose="02020603050405020304" pitchFamily="18" charset="0"/>
              </a:rPr>
              <a:t>ouse buying, building a house, buying a land, buying a car these kind of purpose can be focused most as these got more credit in previous. </a:t>
            </a:r>
            <a:endParaRPr lang="en-US" sz="1800" dirty="0">
              <a:effectLst/>
            </a:endParaRPr>
          </a:p>
          <a:p>
            <a:r>
              <a:rPr lang="en-IN" sz="1700" dirty="0">
                <a:ea typeface="Calibri" panose="020F0502020204030204" pitchFamily="34" charset="0"/>
                <a:cs typeface="Times New Roman" panose="02020603050405020304" pitchFamily="18" charset="0"/>
              </a:rPr>
              <a:t>Office apartment has more credit and</a:t>
            </a:r>
            <a:r>
              <a:rPr lang="en-IN" sz="1400" dirty="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no payment difficulties. So, bank should focus on these groups.</a:t>
            </a:r>
          </a:p>
          <a:p>
            <a:r>
              <a:rPr lang="en-IN" sz="1800" dirty="0">
                <a:ea typeface="Calibri" panose="020F0502020204030204" pitchFamily="34" charset="0"/>
                <a:cs typeface="Times New Roman" panose="02020603050405020304" pitchFamily="18" charset="0"/>
              </a:rPr>
              <a:t>House/apartment has </a:t>
            </a:r>
            <a:r>
              <a:rPr lang="en-IN" sz="1800" dirty="0">
                <a:effectLst/>
                <a:ea typeface="Calibri" panose="020F0502020204030204" pitchFamily="34" charset="0"/>
                <a:cs typeface="Times New Roman" panose="02020603050405020304" pitchFamily="18" charset="0"/>
              </a:rPr>
              <a:t>more loan repayment difficulties. So, bank need to avoid giving loans to them</a:t>
            </a:r>
          </a:p>
          <a:p>
            <a:endParaRPr lang="en-IN" sz="1400" dirty="0">
              <a:effectLst/>
              <a:ea typeface="Calibri" panose="020F0502020204030204" pitchFamily="34" charset="0"/>
              <a:cs typeface="Times New Roman" panose="02020603050405020304" pitchFamily="18" charset="0"/>
            </a:endParaRPr>
          </a:p>
          <a:p>
            <a:endParaRPr lang="en-US" sz="1800" dirty="0">
              <a:effectLst/>
            </a:endParaRPr>
          </a:p>
          <a:p>
            <a:endParaRPr lang="en-US" sz="1800" dirty="0">
              <a:effectLst/>
            </a:endParaRPr>
          </a:p>
          <a:p>
            <a:endParaRPr lang="en-IN" sz="1800" dirty="0"/>
          </a:p>
          <a:p>
            <a:endParaRPr lang="en-IN" sz="1800" dirty="0"/>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684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500"/>
                                        <p:tgtEl>
                                          <p:spTgt spid="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500"/>
                                        <p:tgtEl>
                                          <p:spTgt spid="5">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9A0FCA-53C6-B8FD-09D2-B4AFB8914F9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THANK YOU</a:t>
            </a:r>
          </a:p>
        </p:txBody>
      </p:sp>
      <p:sp>
        <p:nvSpPr>
          <p:cNvPr id="15" name="Freeform: Shape 14">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Smiling Face with No Fill">
            <a:extLst>
              <a:ext uri="{FF2B5EF4-FFF2-40B4-BE49-F238E27FC236}">
                <a16:creationId xmlns:a16="http://schemas.microsoft.com/office/drawing/2014/main" id="{53F32A7E-6448-E6C1-653C-31C17B5D74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9" name="Freeform: Shape 18">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726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6"/>
                                        </p:tgtEl>
                                        <p:attrNameLst>
                                          <p:attrName>r</p:attrName>
                                        </p:attrNameLst>
                                      </p:cBhvr>
                                    </p:animRot>
                                    <p:animRot by="-240000">
                                      <p:cBhvr>
                                        <p:cTn id="12" dur="200" fill="hold">
                                          <p:stCondLst>
                                            <p:cond delay="200"/>
                                          </p:stCondLst>
                                        </p:cTn>
                                        <p:tgtEl>
                                          <p:spTgt spid="6"/>
                                        </p:tgtEl>
                                        <p:attrNameLst>
                                          <p:attrName>r</p:attrName>
                                        </p:attrNameLst>
                                      </p:cBhvr>
                                    </p:animRot>
                                    <p:animRot by="240000">
                                      <p:cBhvr>
                                        <p:cTn id="13" dur="200" fill="hold">
                                          <p:stCondLst>
                                            <p:cond delay="400"/>
                                          </p:stCondLst>
                                        </p:cTn>
                                        <p:tgtEl>
                                          <p:spTgt spid="6"/>
                                        </p:tgtEl>
                                        <p:attrNameLst>
                                          <p:attrName>r</p:attrName>
                                        </p:attrNameLst>
                                      </p:cBhvr>
                                    </p:animRot>
                                    <p:animRot by="-240000">
                                      <p:cBhvr>
                                        <p:cTn id="14" dur="200" fill="hold">
                                          <p:stCondLst>
                                            <p:cond delay="600"/>
                                          </p:stCondLst>
                                        </p:cTn>
                                        <p:tgtEl>
                                          <p:spTgt spid="6"/>
                                        </p:tgtEl>
                                        <p:attrNameLst>
                                          <p:attrName>r</p:attrName>
                                        </p:attrNameLst>
                                      </p:cBhvr>
                                    </p:animRot>
                                    <p:animRot by="120000">
                                      <p:cBhvr>
                                        <p:cTn id="15"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427AE4-A92B-8F58-A3B7-6CA45C3D3774}"/>
              </a:ext>
            </a:extLst>
          </p:cNvPr>
          <p:cNvSpPr>
            <a:spLocks noGrp="1"/>
          </p:cNvSpPr>
          <p:nvPr>
            <p:ph type="title"/>
          </p:nvPr>
        </p:nvSpPr>
        <p:spPr>
          <a:xfrm>
            <a:off x="686834" y="1153572"/>
            <a:ext cx="3200400" cy="4461163"/>
          </a:xfrm>
        </p:spPr>
        <p:txBody>
          <a:bodyPr>
            <a:normAutofit/>
          </a:bodyPr>
          <a:lstStyle/>
          <a:p>
            <a:r>
              <a:rPr lang="en-IN" b="1" dirty="0">
                <a:solidFill>
                  <a:srgbClr val="FFFFFF"/>
                </a:solidFill>
              </a:rPr>
              <a:t>CONTENTS</a:t>
            </a:r>
          </a:p>
        </p:txBody>
      </p:sp>
      <p:sp>
        <p:nvSpPr>
          <p:cNvPr id="3" name="Content Placeholder 2">
            <a:extLst>
              <a:ext uri="{FF2B5EF4-FFF2-40B4-BE49-F238E27FC236}">
                <a16:creationId xmlns:a16="http://schemas.microsoft.com/office/drawing/2014/main" id="{58DF16FD-DD5A-A64D-24AB-AC8E097D319E}"/>
              </a:ext>
            </a:extLst>
          </p:cNvPr>
          <p:cNvSpPr>
            <a:spLocks noGrp="1"/>
          </p:cNvSpPr>
          <p:nvPr>
            <p:ph idx="1"/>
          </p:nvPr>
        </p:nvSpPr>
        <p:spPr>
          <a:xfrm>
            <a:off x="4419316" y="1377507"/>
            <a:ext cx="6906491" cy="5573799"/>
          </a:xfrm>
        </p:spPr>
        <p:txBody>
          <a:bodyPr anchor="ctr">
            <a:normAutofit/>
          </a:bodyPr>
          <a:lstStyle/>
          <a:p>
            <a:r>
              <a:rPr lang="en-IN" dirty="0"/>
              <a:t>Categorical Univariate analysis for target 0</a:t>
            </a:r>
          </a:p>
          <a:p>
            <a:r>
              <a:rPr lang="en-IN" dirty="0"/>
              <a:t>Categorical Univariate analysis for target 1</a:t>
            </a:r>
          </a:p>
          <a:p>
            <a:r>
              <a:rPr lang="en-IN" dirty="0"/>
              <a:t>Categorical Univariate analysis for variables target 0</a:t>
            </a:r>
          </a:p>
          <a:p>
            <a:r>
              <a:rPr lang="en-IN" dirty="0"/>
              <a:t>Categorical Univariate analysis for variables target 1</a:t>
            </a:r>
          </a:p>
          <a:p>
            <a:r>
              <a:rPr lang="en-US" sz="2400" kern="1200" dirty="0">
                <a:solidFill>
                  <a:schemeClr val="tx2"/>
                </a:solidFill>
                <a:latin typeface="+mj-lt"/>
                <a:ea typeface="+mj-ea"/>
                <a:cs typeface="+mj-cs"/>
              </a:rPr>
              <a:t>Bivariate analysis for target 0</a:t>
            </a:r>
            <a:endParaRPr lang="en-IN" sz="2400" kern="1200" dirty="0">
              <a:solidFill>
                <a:schemeClr val="tx2"/>
              </a:solidFill>
              <a:latin typeface="+mj-lt"/>
              <a:ea typeface="+mj-ea"/>
              <a:cs typeface="+mj-cs"/>
            </a:endParaRPr>
          </a:p>
          <a:p>
            <a:r>
              <a:rPr lang="en-US" sz="2400" kern="1200" dirty="0">
                <a:solidFill>
                  <a:schemeClr val="tx2"/>
                </a:solidFill>
                <a:latin typeface="+mj-lt"/>
                <a:ea typeface="+mj-ea"/>
                <a:cs typeface="+mj-cs"/>
              </a:rPr>
              <a:t>Bivariate analysis for target 1</a:t>
            </a:r>
          </a:p>
          <a:p>
            <a:r>
              <a:rPr lang="en-IN" dirty="0"/>
              <a:t>Univariate analysis</a:t>
            </a:r>
            <a:r>
              <a:rPr lang="en-US" dirty="0">
                <a:solidFill>
                  <a:schemeClr val="tx2"/>
                </a:solidFill>
                <a:latin typeface="+mj-lt"/>
                <a:ea typeface="+mj-ea"/>
                <a:cs typeface="+mj-cs"/>
              </a:rPr>
              <a:t> after merging previous data </a:t>
            </a:r>
          </a:p>
          <a:p>
            <a:r>
              <a:rPr lang="en-US" dirty="0"/>
              <a:t>Bivariate analysis after merging previous data</a:t>
            </a:r>
            <a:endParaRPr lang="en-US" sz="2400" kern="1200" dirty="0">
              <a:latin typeface="+mj-lt"/>
              <a:ea typeface="+mj-ea"/>
              <a:cs typeface="+mj-cs"/>
            </a:endParaRPr>
          </a:p>
          <a:p>
            <a:endParaRPr lang="en-IN" dirty="0">
              <a:solidFill>
                <a:schemeClr val="tx2"/>
              </a:solidFill>
            </a:endParaRPr>
          </a:p>
          <a:p>
            <a:pPr marL="0" indent="0">
              <a:buNone/>
            </a:pPr>
            <a:endParaRPr lang="en-IN" dirty="0"/>
          </a:p>
          <a:p>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35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109E86-5D06-A9E0-A382-A0DF7D3DAE1A}"/>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br>
              <a:rPr lang="en-US" sz="3800" b="0" i="0" kern="1200" dirty="0">
                <a:solidFill>
                  <a:srgbClr val="FFFFFF"/>
                </a:solidFill>
                <a:effectLst/>
                <a:latin typeface="+mj-lt"/>
                <a:ea typeface="+mj-ea"/>
                <a:cs typeface="+mj-cs"/>
              </a:rPr>
            </a:br>
            <a:r>
              <a:rPr lang="en-US" sz="4000" b="1" dirty="0">
                <a:solidFill>
                  <a:srgbClr val="FFFFFF"/>
                </a:solidFill>
              </a:rPr>
              <a:t>Categorical Univariate analysis for target 0</a:t>
            </a:r>
            <a:br>
              <a:rPr lang="en-US" sz="3800" b="1" i="0" kern="1200" dirty="0">
                <a:solidFill>
                  <a:srgbClr val="FFFFFF"/>
                </a:solidFill>
                <a:effectLst/>
                <a:latin typeface="+mj-lt"/>
                <a:ea typeface="+mj-ea"/>
                <a:cs typeface="+mj-cs"/>
              </a:rPr>
            </a:br>
            <a:endParaRPr lang="en-US" sz="3800" b="1" kern="1200" dirty="0">
              <a:solidFill>
                <a:srgbClr val="FFFFFF"/>
              </a:solidFill>
              <a:latin typeface="+mj-lt"/>
              <a:ea typeface="+mj-ea"/>
              <a:cs typeface="+mj-cs"/>
            </a:endParaRPr>
          </a:p>
        </p:txBody>
      </p:sp>
      <p:cxnSp>
        <p:nvCxnSpPr>
          <p:cNvPr id="15" name="Straight Connector 1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504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6"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BC9CB4D-CA3B-CE85-C132-782158A82761}"/>
              </a:ext>
            </a:extLst>
          </p:cNvPr>
          <p:cNvPicPr>
            <a:picLocks noChangeAspect="1"/>
          </p:cNvPicPr>
          <p:nvPr/>
        </p:nvPicPr>
        <p:blipFill rotWithShape="1">
          <a:blip r:embed="rId2"/>
          <a:srcRect t="2758" b="5456"/>
          <a:stretch/>
        </p:blipFill>
        <p:spPr bwMode="auto">
          <a:xfrm>
            <a:off x="152400" y="893287"/>
            <a:ext cx="7552209" cy="52959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C800469D-D293-0F3D-B806-0ACF80B49AA2}"/>
              </a:ext>
            </a:extLst>
          </p:cNvPr>
          <p:cNvSpPr txBox="1"/>
          <p:nvPr/>
        </p:nvSpPr>
        <p:spPr>
          <a:xfrm>
            <a:off x="6576417" y="2505075"/>
            <a:ext cx="5396507" cy="2072324"/>
          </a:xfrm>
          <a:prstGeom prst="rect">
            <a:avLst/>
          </a:prstGeom>
        </p:spPr>
        <p:txBody>
          <a:bodyPr vert="horz" lIns="91440" tIns="45720" rIns="91440" bIns="45720" rtlCol="0">
            <a:normAutofit fontScale="85000" lnSpcReduction="20000"/>
          </a:bodyPr>
          <a:lstStyle/>
          <a:p>
            <a:pPr marL="342900" lvl="0" indent="-228600">
              <a:lnSpc>
                <a:spcPct val="90000"/>
              </a:lnSpc>
              <a:buFont typeface="Arial" panose="020B0604020202020204" pitchFamily="34" charset="0"/>
              <a:buChar char="•"/>
            </a:pPr>
            <a:r>
              <a:rPr lang="en-US" sz="2400" dirty="0">
                <a:effectLst/>
              </a:rPr>
              <a:t>from this graph we can observe that</a:t>
            </a:r>
          </a:p>
          <a:p>
            <a:pPr marL="742950" lvl="1" indent="-228600">
              <a:lnSpc>
                <a:spcPct val="90000"/>
              </a:lnSpc>
              <a:buFont typeface="Arial" panose="020B0604020202020204" pitchFamily="34" charset="0"/>
              <a:buChar char="•"/>
            </a:pPr>
            <a:r>
              <a:rPr lang="en-US" sz="2400" dirty="0">
                <a:effectLst/>
              </a:rPr>
              <a:t>there are a greater number of credits in 100000-200000</a:t>
            </a:r>
          </a:p>
          <a:p>
            <a:pPr marL="742950" lvl="1" indent="-228600">
              <a:lnSpc>
                <a:spcPct val="90000"/>
              </a:lnSpc>
              <a:buFont typeface="Arial" panose="020B0604020202020204" pitchFamily="34" charset="0"/>
              <a:buChar char="•"/>
            </a:pPr>
            <a:r>
              <a:rPr lang="en-US" sz="2400" dirty="0">
                <a:effectLst/>
              </a:rPr>
              <a:t>in that range there are number of females</a:t>
            </a:r>
          </a:p>
          <a:p>
            <a:pPr marL="742950" lvl="1" indent="-228600">
              <a:lnSpc>
                <a:spcPct val="90000"/>
              </a:lnSpc>
              <a:buFont typeface="Arial" panose="020B0604020202020204" pitchFamily="34" charset="0"/>
              <a:buChar char="•"/>
            </a:pPr>
            <a:r>
              <a:rPr lang="en-US" sz="2400" dirty="0">
                <a:effectLst/>
              </a:rPr>
              <a:t>very less count of credits presents at 450000-475000</a:t>
            </a:r>
          </a:p>
          <a:p>
            <a:pPr marL="742950" lvl="1" indent="-228600">
              <a:lnSpc>
                <a:spcPct val="90000"/>
              </a:lnSpc>
              <a:spcAft>
                <a:spcPts val="800"/>
              </a:spcAft>
              <a:buFont typeface="Arial" panose="020B0604020202020204" pitchFamily="34" charset="0"/>
              <a:buChar char="•"/>
            </a:pPr>
            <a:r>
              <a:rPr lang="en-US" sz="2400" dirty="0">
                <a:effectLst/>
              </a:rPr>
              <a:t>No one is there at 0-25000</a:t>
            </a:r>
          </a:p>
          <a:p>
            <a:pPr indent="-228600">
              <a:lnSpc>
                <a:spcPct val="9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42273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A3FD887-FC73-2D8E-7106-D7310D7B5124}"/>
              </a:ext>
            </a:extLst>
          </p:cNvPr>
          <p:cNvSpPr txBox="1"/>
          <p:nvPr/>
        </p:nvSpPr>
        <p:spPr>
          <a:xfrm>
            <a:off x="6096000" y="1917435"/>
            <a:ext cx="5386178" cy="3023129"/>
          </a:xfrm>
          <a:prstGeom prst="rect">
            <a:avLst/>
          </a:prstGeom>
        </p:spPr>
        <p:txBody>
          <a:bodyPr vert="horz" lIns="91440" tIns="45720" rIns="91440" bIns="45720" rtlCol="0">
            <a:normAutofit fontScale="92500" lnSpcReduction="10000"/>
          </a:bodyPr>
          <a:lstStyle/>
          <a:p>
            <a:pPr marL="342900" lvl="0" indent="-228600">
              <a:lnSpc>
                <a:spcPct val="90000"/>
              </a:lnSpc>
              <a:buFont typeface="Arial" panose="020B0604020202020204" pitchFamily="34" charset="0"/>
              <a:buChar char="•"/>
            </a:pPr>
            <a:r>
              <a:rPr lang="en-US" sz="2400" dirty="0">
                <a:effectLst/>
              </a:rPr>
              <a:t>From this graph we can observe that</a:t>
            </a:r>
          </a:p>
          <a:p>
            <a:pPr marL="742950" lvl="1" indent="-228600">
              <a:lnSpc>
                <a:spcPct val="90000"/>
              </a:lnSpc>
              <a:buFont typeface="Arial" panose="020B0604020202020204" pitchFamily="34" charset="0"/>
              <a:buChar char="•"/>
            </a:pPr>
            <a:r>
              <a:rPr lang="en-US" sz="2400" dirty="0">
                <a:effectLst/>
              </a:rPr>
              <a:t>Working, Commercial associate and state servant are having high range of income.</a:t>
            </a:r>
          </a:p>
          <a:p>
            <a:pPr marL="742950" lvl="1" indent="-228600">
              <a:lnSpc>
                <a:spcPct val="90000"/>
              </a:lnSpc>
              <a:buFont typeface="Arial" panose="020B0604020202020204" pitchFamily="34" charset="0"/>
              <a:buChar char="•"/>
            </a:pPr>
            <a:r>
              <a:rPr lang="en-US" sz="2400" dirty="0">
                <a:effectLst/>
              </a:rPr>
              <a:t>For this range, females are majority.</a:t>
            </a:r>
          </a:p>
          <a:p>
            <a:pPr marL="742950" lvl="1" indent="-228600">
              <a:lnSpc>
                <a:spcPct val="90000"/>
              </a:lnSpc>
              <a:spcAft>
                <a:spcPts val="800"/>
              </a:spcAft>
              <a:buFont typeface="Arial" panose="020B0604020202020204" pitchFamily="34" charset="0"/>
              <a:buChar char="•"/>
            </a:pPr>
            <a:r>
              <a:rPr lang="en-US" sz="2400" dirty="0">
                <a:effectLst/>
              </a:rPr>
              <a:t>Student, Businessman, Pensioner and Maternity leave has less range of income</a:t>
            </a:r>
          </a:p>
          <a:p>
            <a:pPr indent="-228600">
              <a:lnSpc>
                <a:spcPct val="90000"/>
              </a:lnSpc>
              <a:buFont typeface="Arial" panose="020B0604020202020204" pitchFamily="34" charset="0"/>
              <a:buChar char="•"/>
            </a:pPr>
            <a:endParaRPr lang="en-US" sz="2400" dirty="0"/>
          </a:p>
        </p:txBody>
      </p:sp>
      <p:pic>
        <p:nvPicPr>
          <p:cNvPr id="7" name="Content Placeholder 6">
            <a:extLst>
              <a:ext uri="{FF2B5EF4-FFF2-40B4-BE49-F238E27FC236}">
                <a16:creationId xmlns:a16="http://schemas.microsoft.com/office/drawing/2014/main" id="{AA0CAED1-1960-F796-7AF6-7A4456DED17D}"/>
              </a:ext>
            </a:extLst>
          </p:cNvPr>
          <p:cNvPicPr>
            <a:picLocks noGrp="1" noChangeAspect="1"/>
          </p:cNvPicPr>
          <p:nvPr>
            <p:ph idx="1"/>
          </p:nvPr>
        </p:nvPicPr>
        <p:blipFill rotWithShape="1">
          <a:blip r:embed="rId2"/>
          <a:srcRect l="5776" t="1704" r="4511" b="8703"/>
          <a:stretch/>
        </p:blipFill>
        <p:spPr>
          <a:xfrm>
            <a:off x="83877" y="1423721"/>
            <a:ext cx="6312783" cy="3546211"/>
          </a:xfrm>
        </p:spPr>
      </p:pic>
    </p:spTree>
    <p:extLst>
      <p:ext uri="{BB962C8B-B14F-4D97-AF65-F5344CB8AC3E}">
        <p14:creationId xmlns:p14="http://schemas.microsoft.com/office/powerpoint/2010/main" val="129475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81BACF8-6B7E-9917-F111-864AE7A86A18}"/>
              </a:ext>
            </a:extLst>
          </p:cNvPr>
          <p:cNvSpPr txBox="1"/>
          <p:nvPr/>
        </p:nvSpPr>
        <p:spPr>
          <a:xfrm>
            <a:off x="6769570" y="1825626"/>
            <a:ext cx="5174780" cy="1727200"/>
          </a:xfrm>
          <a:prstGeom prst="rect">
            <a:avLst/>
          </a:prstGeom>
        </p:spPr>
        <p:txBody>
          <a:bodyPr vert="horz" lIns="91440" tIns="45720" rIns="91440" bIns="45720" rtlCol="0">
            <a:normAutofit fontScale="92500"/>
          </a:bodyPr>
          <a:lstStyle/>
          <a:p>
            <a:pPr marL="342900" lvl="0" indent="-228600">
              <a:lnSpc>
                <a:spcPct val="90000"/>
              </a:lnSpc>
              <a:buFont typeface="Arial" panose="020B0604020202020204" pitchFamily="34" charset="0"/>
              <a:buChar char="•"/>
            </a:pPr>
            <a:r>
              <a:rPr lang="en-US" sz="2400" dirty="0">
                <a:effectLst/>
              </a:rPr>
              <a:t>From this graph we can analyze that </a:t>
            </a:r>
          </a:p>
          <a:p>
            <a:pPr marL="742950" lvl="1" indent="-228600">
              <a:lnSpc>
                <a:spcPct val="90000"/>
              </a:lnSpc>
              <a:buFont typeface="Arial" panose="020B0604020202020204" pitchFamily="34" charset="0"/>
              <a:buChar char="•"/>
            </a:pPr>
            <a:r>
              <a:rPr lang="en-US" sz="2400" dirty="0">
                <a:effectLst/>
              </a:rPr>
              <a:t>Cash loans are in higher count</a:t>
            </a:r>
          </a:p>
          <a:p>
            <a:pPr marL="742950" lvl="1" indent="-228600">
              <a:lnSpc>
                <a:spcPct val="90000"/>
              </a:lnSpc>
              <a:spcAft>
                <a:spcPts val="800"/>
              </a:spcAft>
              <a:buFont typeface="Arial" panose="020B0604020202020204" pitchFamily="34" charset="0"/>
              <a:buChar char="•"/>
            </a:pPr>
            <a:r>
              <a:rPr lang="en-US" sz="2400" dirty="0">
                <a:effectLst/>
              </a:rPr>
              <a:t>Females are more in this range</a:t>
            </a:r>
          </a:p>
          <a:p>
            <a:pPr indent="-228600">
              <a:lnSpc>
                <a:spcPct val="90000"/>
              </a:lnSpc>
              <a:buFont typeface="Arial" panose="020B0604020202020204" pitchFamily="34" charset="0"/>
              <a:buChar char="•"/>
            </a:pPr>
            <a:endParaRPr lang="en-US" sz="2400" dirty="0"/>
          </a:p>
        </p:txBody>
      </p:sp>
      <p:pic>
        <p:nvPicPr>
          <p:cNvPr id="19" name="Content Placeholder 18">
            <a:extLst>
              <a:ext uri="{FF2B5EF4-FFF2-40B4-BE49-F238E27FC236}">
                <a16:creationId xmlns:a16="http://schemas.microsoft.com/office/drawing/2014/main" id="{F1A2F299-6DBD-1327-663E-E42918B26FE4}"/>
              </a:ext>
            </a:extLst>
          </p:cNvPr>
          <p:cNvPicPr>
            <a:picLocks noGrp="1" noChangeAspect="1"/>
          </p:cNvPicPr>
          <p:nvPr>
            <p:ph idx="1"/>
          </p:nvPr>
        </p:nvPicPr>
        <p:blipFill rotWithShape="1">
          <a:blip r:embed="rId2"/>
          <a:srcRect l="3056" t="2744" r="6759" b="10115"/>
          <a:stretch/>
        </p:blipFill>
        <p:spPr>
          <a:xfrm>
            <a:off x="0" y="894080"/>
            <a:ext cx="6898640" cy="5090160"/>
          </a:xfrm>
        </p:spPr>
      </p:pic>
    </p:spTree>
    <p:extLst>
      <p:ext uri="{BB962C8B-B14F-4D97-AF65-F5344CB8AC3E}">
        <p14:creationId xmlns:p14="http://schemas.microsoft.com/office/powerpoint/2010/main" val="110118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EECD0E-6DF6-792E-1AF4-7AC89B0FE5A6}"/>
              </a:ext>
            </a:extLst>
          </p:cNvPr>
          <p:cNvPicPr>
            <a:picLocks noChangeAspect="1"/>
          </p:cNvPicPr>
          <p:nvPr/>
        </p:nvPicPr>
        <p:blipFill rotWithShape="1">
          <a:blip r:embed="rId2"/>
          <a:srcRect t="3797" b="9968"/>
          <a:stretch/>
        </p:blipFill>
        <p:spPr bwMode="auto">
          <a:xfrm>
            <a:off x="306069" y="-23773"/>
            <a:ext cx="6218555" cy="6502717"/>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29D31939-DBDE-4441-3830-5D0AF7166E05}"/>
              </a:ext>
            </a:extLst>
          </p:cNvPr>
          <p:cNvSpPr txBox="1"/>
          <p:nvPr/>
        </p:nvSpPr>
        <p:spPr>
          <a:xfrm>
            <a:off x="6662057" y="821094"/>
            <a:ext cx="5139417" cy="2382960"/>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From this graph we can analyse that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2000" dirty="0">
                <a:effectLst/>
                <a:latin typeface="Calibri" panose="020F0502020204030204" pitchFamily="34" charset="0"/>
                <a:ea typeface="Calibri" panose="020F0502020204030204" pitchFamily="34" charset="0"/>
                <a:cs typeface="Times New Roman" panose="02020603050405020304" pitchFamily="18" charset="0"/>
              </a:rPr>
              <a:t>Business entity type 3, self-employed, other, medicine and Government has more number of clients.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2000" dirty="0">
                <a:effectLst/>
                <a:latin typeface="Calibri" panose="020F0502020204030204" pitchFamily="34" charset="0"/>
                <a:ea typeface="Calibri" panose="020F0502020204030204" pitchFamily="34" charset="0"/>
                <a:cs typeface="Times New Roman" panose="02020603050405020304" pitchFamily="18" charset="0"/>
              </a:rPr>
              <a:t>Religion, trade: type 4,industry:type 4,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industry:type</a:t>
            </a:r>
            <a:r>
              <a:rPr lang="en-IN" sz="2000" dirty="0">
                <a:effectLst/>
                <a:latin typeface="Calibri" panose="020F0502020204030204" pitchFamily="34" charset="0"/>
                <a:ea typeface="Calibri" panose="020F0502020204030204" pitchFamily="34" charset="0"/>
                <a:cs typeface="Times New Roman" panose="02020603050405020304" pitchFamily="18" charset="0"/>
              </a:rPr>
              <a:t> 13,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trade:type</a:t>
            </a:r>
            <a:r>
              <a:rPr lang="en-IN" sz="2000" dirty="0">
                <a:effectLst/>
                <a:latin typeface="Calibri" panose="020F0502020204030204" pitchFamily="34" charset="0"/>
                <a:ea typeface="Calibri" panose="020F0502020204030204" pitchFamily="34" charset="0"/>
                <a:cs typeface="Times New Roman" panose="02020603050405020304" pitchFamily="18" charset="0"/>
              </a:rPr>
              <a:t> 5, industry: type 8 has less number clients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633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Facet</Template>
  <TotalTime>423</TotalTime>
  <Words>1137</Words>
  <Application>Microsoft Office PowerPoint</Application>
  <PresentationFormat>Widescreen</PresentationFormat>
  <Paragraphs>110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Century Gothic</vt:lpstr>
      <vt:lpstr>Courier New</vt:lpstr>
      <vt:lpstr>Symbol</vt:lpstr>
      <vt:lpstr>Times New Roman</vt:lpstr>
      <vt:lpstr>ShapesVTI</vt:lpstr>
      <vt:lpstr>LOAN DEFAULT</vt:lpstr>
      <vt:lpstr>PowerPoint Presentation</vt:lpstr>
      <vt:lpstr>Agenda</vt:lpstr>
      <vt:lpstr>CONTENTS</vt:lpstr>
      <vt:lpstr> Categorical Univariate analysis for target 0 </vt:lpstr>
      <vt:lpstr>PowerPoint Presentation</vt:lpstr>
      <vt:lpstr>PowerPoint Presentation</vt:lpstr>
      <vt:lpstr>PowerPoint Presentation</vt:lpstr>
      <vt:lpstr>PowerPoint Presentation</vt:lpstr>
      <vt:lpstr> Categorical Univariate analysis for target 1 </vt:lpstr>
      <vt:lpstr>PowerPoint Presentation</vt:lpstr>
      <vt:lpstr>PowerPoint Presentation</vt:lpstr>
      <vt:lpstr>PowerPoint Presentation</vt:lpstr>
      <vt:lpstr>PowerPoint Presentation</vt:lpstr>
      <vt:lpstr>Categorical Univariate analysis for variables target 0</vt:lpstr>
      <vt:lpstr>PowerPoint Presentation</vt:lpstr>
      <vt:lpstr>PowerPoint Presentation</vt:lpstr>
      <vt:lpstr>PowerPoint Presentation</vt:lpstr>
      <vt:lpstr>Categorical Univariate analysis for variables target 1</vt:lpstr>
      <vt:lpstr>PowerPoint Presentation</vt:lpstr>
      <vt:lpstr>PowerPoint Presentation</vt:lpstr>
      <vt:lpstr>PowerPoint Presentation</vt:lpstr>
      <vt:lpstr>Bivariate analysis for target 0</vt:lpstr>
      <vt:lpstr>PowerPoint Presentation</vt:lpstr>
      <vt:lpstr>PowerPoint Presentation</vt:lpstr>
      <vt:lpstr>BI-VARIATE ANALYSIS FOR TARGET 1 </vt:lpstr>
      <vt:lpstr>PowerPoint Presentation</vt:lpstr>
      <vt:lpstr>PowerPoint Presentation</vt:lpstr>
      <vt:lpstr>Univariate analysis after merging previous data</vt:lpstr>
      <vt:lpstr>PowerPoint Presentation</vt:lpstr>
      <vt:lpstr>PowerPoint Presentation</vt:lpstr>
      <vt:lpstr>Bivariate analysis after merging previous data</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dc:title>
  <dc:creator>druva sadvik kumar</dc:creator>
  <cp:lastModifiedBy>druva sadvik kumar</cp:lastModifiedBy>
  <cp:revision>4</cp:revision>
  <dcterms:created xsi:type="dcterms:W3CDTF">2022-12-07T10:24:13Z</dcterms:created>
  <dcterms:modified xsi:type="dcterms:W3CDTF">2022-12-08T11:17:48Z</dcterms:modified>
</cp:coreProperties>
</file>