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97" r:id="rId6"/>
    <p:sldId id="259" r:id="rId7"/>
    <p:sldId id="260" r:id="rId8"/>
    <p:sldId id="261" r:id="rId9"/>
    <p:sldId id="262" r:id="rId10"/>
    <p:sldId id="263" r:id="rId11"/>
    <p:sldId id="264" r:id="rId12"/>
    <p:sldId id="265" r:id="rId13"/>
    <p:sldId id="266" r:id="rId14"/>
    <p:sldId id="267" r:id="rId15"/>
    <p:sldId id="268" r:id="rId16"/>
    <p:sldId id="269" r:id="rId17"/>
    <p:sldId id="278" r:id="rId18"/>
    <p:sldId id="279" r:id="rId19"/>
    <p:sldId id="280" r:id="rId20"/>
    <p:sldId id="271" r:id="rId21"/>
    <p:sldId id="270" r:id="rId22"/>
    <p:sldId id="272" r:id="rId23"/>
    <p:sldId id="273" r:id="rId24"/>
    <p:sldId id="274" r:id="rId25"/>
    <p:sldId id="275" r:id="rId26"/>
    <p:sldId id="276" r:id="rId27"/>
    <p:sldId id="292" r:id="rId28"/>
    <p:sldId id="293" r:id="rId29"/>
    <p:sldId id="277" r:id="rId30"/>
    <p:sldId id="281" r:id="rId31"/>
    <p:sldId id="282" r:id="rId32"/>
    <p:sldId id="283" r:id="rId33"/>
    <p:sldId id="284" r:id="rId34"/>
    <p:sldId id="285" r:id="rId35"/>
    <p:sldId id="294" r:id="rId36"/>
    <p:sldId id="295" r:id="rId37"/>
    <p:sldId id="296" r:id="rId38"/>
    <p:sldId id="286" r:id="rId39"/>
    <p:sldId id="287" r:id="rId40"/>
    <p:sldId id="288" r:id="rId41"/>
    <p:sldId id="289" r:id="rId42"/>
    <p:sldId id="290" r:id="rId43"/>
    <p:sldId id="291" r:id="rId44"/>
    <p:sldId id="298" r:id="rId45"/>
    <p:sldId id="299" r:id="rId46"/>
    <p:sldId id="300" r:id="rId47"/>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4638"/>
  </p:normalViewPr>
  <p:slideViewPr>
    <p:cSldViewPr showGuides="1">
      <p:cViewPr varScale="1">
        <p:scale>
          <a:sx n="88" d="100"/>
          <a:sy n="88" d="100"/>
        </p:scale>
        <p:origin x="-14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8E3EB6C-29A1-4823-A777-AB26580749CF}"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8E3EB6C-29A1-4823-A777-AB26580749CF}"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8E3EB6C-29A1-4823-A777-AB26580749CF}"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8E3EB6C-29A1-4823-A777-AB26580749CF}"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8E3EB6C-29A1-4823-A777-AB26580749CF}"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8E3EB6C-29A1-4823-A777-AB26580749CF}"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8E3EB6C-29A1-4823-A777-AB26580749CF}"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8E3EB6C-29A1-4823-A777-AB26580749CF}"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8E3EB6C-29A1-4823-A777-AB26580749CF}"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8E3EB6C-29A1-4823-A777-AB26580749CF}"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8E3EB6C-29A1-4823-A777-AB26580749CF}"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dirty="0"/>
              <a:t>Click to edit Master title style</a:t>
            </a:r>
            <a:endParaRPr lang="en-GB" altLang="x-none"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lang="en-GB" altLang="x-none"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8E3EB6C-29A1-4823-A777-AB26580749CF}"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en-GB" altLang="x-none" dirty="0">
                <a:latin typeface="Calibri" panose="020F0502020204030204" pitchFamily="34" charset="0"/>
              </a:rPr>
            </a:fld>
            <a:endParaRPr lang="en-GB" altLang="x-none"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itle 1"/>
          <p:cNvSpPr>
            <a:spLocks noGrp="1"/>
          </p:cNvSpPr>
          <p:nvPr>
            <p:ph type="ctrTitle"/>
          </p:nvPr>
        </p:nvSpPr>
        <p:spPr>
          <a:ln/>
        </p:spPr>
        <p:txBody>
          <a:bodyPr vert="horz" wrap="square" lIns="91440" tIns="45720" rIns="91440" bIns="45720" anchor="ctr" anchorCtr="0"/>
          <a:p>
            <a:pPr>
              <a:buClrTx/>
              <a:buSzTx/>
              <a:buFontTx/>
              <a:buNone/>
            </a:pPr>
            <a:r>
              <a:rPr lang="en-GB" altLang="x-none" dirty="0">
                <a:solidFill>
                  <a:srgbClr val="002060"/>
                </a:solidFill>
              </a:rPr>
              <a:t>INTRODUTION TO HTML</a:t>
            </a:r>
            <a:endParaRPr lang="en-GB" altLang="x-none" dirty="0"/>
          </a:p>
        </p:txBody>
      </p:sp>
      <p:sp>
        <p:nvSpPr>
          <p:cNvPr id="2051" name="Rectangle 2"/>
          <p:cNvSpPr/>
          <p:nvPr/>
        </p:nvSpPr>
        <p:spPr>
          <a:xfrm>
            <a:off x="1643063" y="3643313"/>
            <a:ext cx="6357937" cy="339725"/>
          </a:xfrm>
          <a:prstGeom prst="rect">
            <a:avLst/>
          </a:prstGeom>
          <a:noFill/>
          <a:ln w="9525">
            <a:noFill/>
          </a:ln>
        </p:spPr>
        <p:txBody>
          <a:bodyPr>
            <a:spAutoFit/>
          </a:bodyPr>
          <a:p>
            <a:pPr>
              <a:lnSpc>
                <a:spcPct val="90000"/>
              </a:lnSpc>
            </a:pPr>
            <a:endParaRPr dirty="0">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a:ln/>
        </p:spPr>
        <p:txBody>
          <a:bodyPr vert="horz" wrap="square" lIns="91440" tIns="45720" rIns="91440" bIns="45720" anchor="ctr" anchorCtr="0"/>
          <a:p>
            <a:pPr>
              <a:buNone/>
            </a:pPr>
            <a:r>
              <a:rPr lang="en-GB" altLang="x-none" dirty="0"/>
              <a:t>HTML  TERMINOLGY</a:t>
            </a:r>
            <a:endParaRPr lang="en-GB" altLang="x-none" dirty="0"/>
          </a:p>
        </p:txBody>
      </p:sp>
      <p:sp>
        <p:nvSpPr>
          <p:cNvPr id="11267" name="Content Placeholder 2"/>
          <p:cNvSpPr>
            <a:spLocks noGrp="1"/>
          </p:cNvSpPr>
          <p:nvPr>
            <p:ph idx="1"/>
          </p:nvPr>
        </p:nvSpPr>
        <p:spPr>
          <a:ln/>
        </p:spPr>
        <p:txBody>
          <a:bodyPr vert="horz" wrap="square" lIns="91440" tIns="45720" rIns="91440" bIns="45720" anchor="t" anchorCtr="0"/>
          <a:p>
            <a:pPr algn="just">
              <a:buNone/>
            </a:pPr>
            <a:r>
              <a:rPr lang="en-GB" altLang="x-none" sz="1800" dirty="0"/>
              <a:t>b) </a:t>
            </a:r>
            <a:r>
              <a:rPr lang="en-GB" altLang="x-none" sz="2000" dirty="0"/>
              <a:t>Attribute: Attribute</a:t>
            </a:r>
            <a:r>
              <a:rPr lang="en-GB" altLang="x-none" sz="1800" dirty="0"/>
              <a:t> is the property of an tag that specified in the opening angle brackets. It supplies additional information like color,size,home font-style etc to the browser about a tag. E.g.  most of the common  attributes are height, color,width,src,border,align  etc.</a:t>
            </a:r>
            <a:endParaRPr lang="en-GB" altLang="x-none" sz="1800" dirty="0"/>
          </a:p>
          <a:p>
            <a:pPr algn="just">
              <a:buNone/>
            </a:pPr>
            <a:r>
              <a:rPr lang="en-GB" altLang="x-none" sz="1800" dirty="0"/>
              <a:t>c) DTD: Document Type Definition is a collection of rules written in standard Generalized Markup Language(SGML).HTML is define in terms of its DTDS. All the details of HTML tags, entities and related document structure are defined in the DTDS.</a:t>
            </a:r>
            <a:endParaRPr lang="en-GB" altLang="x-none" sz="1800" dirty="0"/>
          </a:p>
          <a:p>
            <a:pPr algn="just">
              <a:buNone/>
            </a:pPr>
            <a:r>
              <a:rPr lang="en-GB" altLang="x-none" sz="1800" dirty="0"/>
              <a:t>d) ELEMENT: Element is the component of a document’s structure such as a title, a paragraph or a list. It can include an opening and a closing tag and the contents within it.</a:t>
            </a:r>
            <a:endParaRPr lang="en-GB" altLang="x-none"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a:ln/>
        </p:spPr>
        <p:txBody>
          <a:bodyPr vert="horz" wrap="square" lIns="91440" tIns="45720" rIns="91440" bIns="45720" anchor="ctr" anchorCtr="0"/>
          <a:p>
            <a:r>
              <a:rPr lang="pt-BR" altLang="x-none" sz="2400" dirty="0"/>
              <a:t>HOW TO CREATE AN HTML DOCUMENT</a:t>
            </a:r>
            <a:endParaRPr lang="en-GB" altLang="x-none" sz="2400" dirty="0"/>
          </a:p>
        </p:txBody>
      </p:sp>
      <p:sp>
        <p:nvSpPr>
          <p:cNvPr id="12291" name="Content Placeholder 2"/>
          <p:cNvSpPr>
            <a:spLocks noGrp="1"/>
          </p:cNvSpPr>
          <p:nvPr>
            <p:ph idx="1"/>
          </p:nvPr>
        </p:nvSpPr>
        <p:spPr>
          <a:ln/>
        </p:spPr>
        <p:txBody>
          <a:bodyPr vert="horz" wrap="square" lIns="91440" tIns="45720" rIns="91440" bIns="45720" anchor="t" anchorCtr="0"/>
          <a:p>
            <a:r>
              <a:rPr lang="en-GB" altLang="x-none" dirty="0"/>
              <a:t>The essential tags that are required to create a HTML document are:</a:t>
            </a:r>
            <a:endParaRPr lang="en-GB" altLang="x-none" dirty="0"/>
          </a:p>
          <a:p>
            <a:r>
              <a:rPr lang="en-GB" altLang="x-none" dirty="0"/>
              <a:t> &lt;HTML&gt;.............&lt;/HTML&gt;</a:t>
            </a:r>
            <a:endParaRPr lang="en-GB" altLang="x-none" dirty="0"/>
          </a:p>
          <a:p>
            <a:r>
              <a:rPr lang="en-GB" altLang="x-none" dirty="0"/>
              <a:t> &lt;HEAD&gt;.............&lt;/HEAD&gt;</a:t>
            </a:r>
            <a:endParaRPr lang="en-GB" altLang="x-none" dirty="0"/>
          </a:p>
          <a:p>
            <a:r>
              <a:rPr lang="en-GB" altLang="x-none" dirty="0"/>
              <a:t> &lt;BODY&gt;.............&lt;/BODY&gt;</a:t>
            </a:r>
            <a:endParaRPr lang="en-GB" altLang="x-non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a:ln/>
        </p:spPr>
        <p:txBody>
          <a:bodyPr vert="horz" wrap="square" lIns="91440" tIns="45720" rIns="91440" bIns="45720" anchor="ctr" anchorCtr="0"/>
          <a:p>
            <a:pPr>
              <a:buNone/>
            </a:pPr>
            <a:r>
              <a:rPr lang="en-GB" altLang="x-none" dirty="0"/>
              <a:t> HTML Tag &lt;HTML&gt;</a:t>
            </a:r>
            <a:endParaRPr lang="en-GB" altLang="x-none" dirty="0"/>
          </a:p>
        </p:txBody>
      </p:sp>
      <p:sp>
        <p:nvSpPr>
          <p:cNvPr id="3" name="Content Placeholder 2"/>
          <p:cNvSpPr>
            <a:spLocks noGrp="1"/>
          </p:cNvSpPr>
          <p:nvPr>
            <p:ph idx="1"/>
          </p:nvPr>
        </p:nvSpPr>
        <p:spPr/>
        <p:txBody>
          <a:bodyPr vert="horz" lIns="91440" tIns="45720" rIns="91440" bIns="45720" rtlCol="0">
            <a:normAutofit fontScale="70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&lt;HTML&gt; tag encloses all other HTML tags and associated text within your document. It is an optional tag. You can create an HTML document that omits these tags, and your browser can still read it and display it. But it is always a good form to include the start and stop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tags.The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format is: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&lt;HTML&gt;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Your Title and Document (contains text with HTML tags) goes here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&lt;/HTML&gt;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Most HTML tags have two parts, an opening tag and closing tag. The closing tag is the same as the opening tag, except for the slash</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mark e.g. &lt;/HTML&gt;. The slash mark is always used in closing tags.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GB" sz="3100" b="0" i="0" u="none" strike="noStrike" kern="1200" cap="none" spc="0" normalizeH="0" baseline="0" noProof="0" dirty="0" smtClean="0">
                <a:ln>
                  <a:noFill/>
                </a:ln>
                <a:solidFill>
                  <a:schemeClr val="tx1"/>
                </a:solidFill>
                <a:effectLst/>
                <a:uLnTx/>
                <a:uFillTx/>
                <a:latin typeface="+mj-lt"/>
                <a:ea typeface="+mj-ea"/>
                <a:cs typeface="+mj-cs"/>
              </a:rPr>
            </a:br>
            <a:r>
              <a:rPr kumimoji="0" lang="en-GB" sz="3100" b="0" i="0" u="none" strike="noStrike" kern="1200" cap="none" spc="0" normalizeH="0" baseline="0" noProof="0" dirty="0" smtClean="0">
                <a:ln>
                  <a:noFill/>
                </a:ln>
                <a:solidFill>
                  <a:schemeClr val="tx1"/>
                </a:solidFill>
                <a:effectLst/>
                <a:uLnTx/>
                <a:uFillTx/>
                <a:latin typeface="+mj-lt"/>
                <a:ea typeface="+mj-ea"/>
                <a:cs typeface="+mj-cs"/>
              </a:rPr>
              <a:t>An HTML document has two distinct parts HEAD and BODY</a:t>
            </a:r>
            <a:br>
              <a:rPr kumimoji="0" lang="en-GB" sz="4400" b="0" i="0" u="none" strike="noStrike" kern="1200" cap="none" spc="0" normalizeH="0" baseline="0" noProof="0" dirty="0" smtClean="0">
                <a:ln>
                  <a:noFill/>
                </a:ln>
                <a:solidFill>
                  <a:schemeClr val="tx1"/>
                </a:solidFill>
                <a:effectLst/>
                <a:uLnTx/>
                <a:uFillTx/>
                <a:latin typeface="+mj-lt"/>
                <a:ea typeface="+mj-ea"/>
                <a:cs typeface="+mj-cs"/>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&lt;HTML&gt;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&lt;HEAD&gt;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&lt;/HEAD&gt;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&lt;/HTML&gt;</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ln/>
        </p:spPr>
        <p:txBody>
          <a:bodyPr vert="horz" wrap="square" lIns="91440" tIns="45720" rIns="91440" bIns="45720" anchor="ctr" anchorCtr="0"/>
          <a:p>
            <a:pPr>
              <a:buNone/>
            </a:pPr>
            <a:r>
              <a:rPr lang="en-GB" altLang="x-none" dirty="0"/>
              <a:t> HEAD Tag &lt;HEAD&gt;</a:t>
            </a:r>
            <a:endParaRPr lang="en-GB" altLang="x-none" dirty="0"/>
          </a:p>
        </p:txBody>
      </p:sp>
      <p:sp>
        <p:nvSpPr>
          <p:cNvPr id="3" name="Content Placeholder 2"/>
          <p:cNvSpPr>
            <a:spLocks noGrp="1"/>
          </p:cNvSpPr>
          <p:nvPr>
            <p:ph idx="1"/>
          </p:nvPr>
        </p:nvSpPr>
        <p:spPr/>
        <p:txBody>
          <a:bodyPr vert="horz" lIns="91440" tIns="45720" rIns="91440" bIns="45720" rtlCol="0">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HEAD tag comes after the HTML start tag. It contains TITLE tag to give the document a title that displays on the browsers title bar at the top. The Format is: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&lt;HEAD&gt;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&lt;TITLE&gt;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Your title goes here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&lt;/TITLE&gt;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&lt;/HEAD&gt;</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a:ln/>
        </p:spPr>
        <p:txBody>
          <a:bodyPr vert="horz" wrap="square" lIns="91440" tIns="45720" rIns="91440" bIns="45720" anchor="ctr" anchorCtr="0"/>
          <a:p>
            <a:pPr>
              <a:buNone/>
            </a:pPr>
            <a:r>
              <a:rPr lang="en-GB" altLang="x-none" dirty="0"/>
              <a:t> BODY Tag &lt;BODY&gt;</a:t>
            </a:r>
            <a:endParaRPr lang="en-GB" altLang="x-none" dirty="0"/>
          </a:p>
        </p:txBody>
      </p:sp>
      <p:sp>
        <p:nvSpPr>
          <p:cNvPr id="3" name="Content Placeholder 2"/>
          <p:cNvSpPr>
            <a:spLocks noGrp="1"/>
          </p:cNvSpPr>
          <p:nvPr>
            <p:ph idx="1"/>
          </p:nvPr>
        </p:nvSpPr>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BODY tag contains all the text and graphics of the document with all the HTML tags that are used for control and formatting of the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page.The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Format is: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Your Document goes here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 HTML document, web page can be created using a text editor,</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Notepad or WordPad. All the HTML documents should have the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extension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htm</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or html. It require a web browser like Internet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Explorer  or  Netscape Navigator/Communicator   to view  the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document.</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a:ln/>
        </p:spPr>
        <p:txBody>
          <a:bodyPr vert="horz" wrap="square" lIns="91440" tIns="45720" rIns="91440" bIns="45720" anchor="ctr" anchorCtr="0"/>
          <a:p>
            <a:pPr>
              <a:buNone/>
            </a:pPr>
            <a:r>
              <a:rPr lang="en-GB" altLang="x-none" dirty="0"/>
              <a:t>Attributes used with &lt;BODY&gt;</a:t>
            </a:r>
            <a:endParaRPr lang="en-GB" altLang="x-none" dirty="0"/>
          </a:p>
        </p:txBody>
      </p:sp>
      <p:sp>
        <p:nvSpPr>
          <p:cNvPr id="17411" name="Content Placeholder 2"/>
          <p:cNvSpPr>
            <a:spLocks noGrp="1"/>
          </p:cNvSpPr>
          <p:nvPr>
            <p:ph idx="1"/>
          </p:nvPr>
        </p:nvSpPr>
        <p:spPr>
          <a:xfrm>
            <a:off x="457200" y="1600200"/>
            <a:ext cx="8229600" cy="4757738"/>
          </a:xfrm>
          <a:ln/>
        </p:spPr>
        <p:txBody>
          <a:bodyPr vert="horz" wrap="square" lIns="91440" tIns="45720" rIns="91440" bIns="45720" anchor="t" anchorCtr="0"/>
          <a:p>
            <a:r>
              <a:rPr lang="en-GB" altLang="x-none" sz="2400" dirty="0"/>
              <a:t>BGCOLOR:   u s e d   t o   s e t   t h e   b a c k g r o u n d   c o l o r   f o r   t h e document Example:</a:t>
            </a:r>
            <a:endParaRPr lang="en-GB" altLang="x-none" sz="2400" dirty="0"/>
          </a:p>
          <a:p>
            <a:pPr>
              <a:buNone/>
            </a:pPr>
            <a:r>
              <a:rPr lang="en-GB" altLang="x-none" sz="2400" dirty="0"/>
              <a:t>&lt;BODY BGCOLOR="yellow"&gt;</a:t>
            </a:r>
            <a:endParaRPr lang="en-GB" altLang="x-none" sz="2400" dirty="0"/>
          </a:p>
          <a:p>
            <a:pPr>
              <a:buNone/>
            </a:pPr>
            <a:r>
              <a:rPr lang="en-GB" altLang="x-none" sz="2400" dirty="0"/>
              <a:t>Your document text goes here.</a:t>
            </a:r>
            <a:endParaRPr lang="en-GB" altLang="x-none" sz="2400" dirty="0"/>
          </a:p>
          <a:p>
            <a:pPr>
              <a:buNone/>
            </a:pPr>
            <a:r>
              <a:rPr lang="en-GB" altLang="x-none" sz="2400" dirty="0"/>
              <a:t>&lt;/BODY&gt;</a:t>
            </a:r>
            <a:endParaRPr lang="en-GB" altLang="x-none" sz="2400" dirty="0"/>
          </a:p>
          <a:p>
            <a:r>
              <a:rPr lang="en-GB" altLang="x-none" sz="2400" dirty="0"/>
              <a:t> TEXT:  used to set the color of the text of the document Example:</a:t>
            </a:r>
            <a:endParaRPr lang="en-GB" altLang="x-none" sz="2400" dirty="0"/>
          </a:p>
          <a:p>
            <a:pPr algn="just">
              <a:buNone/>
            </a:pPr>
            <a:r>
              <a:rPr lang="en-GB" altLang="x-none" sz="2400" dirty="0"/>
              <a:t>&lt;BODY TEXT="red"&gt;Introduction to HTML:: 77</a:t>
            </a:r>
            <a:endParaRPr lang="en-GB" altLang="x-none" sz="2400" dirty="0"/>
          </a:p>
          <a:p>
            <a:pPr algn="just">
              <a:buNone/>
            </a:pPr>
            <a:r>
              <a:rPr lang="en-GB" altLang="x-none" sz="2400" dirty="0"/>
              <a:t>Document text changed to red color</a:t>
            </a:r>
            <a:endParaRPr lang="en-GB" altLang="x-none" sz="2400" dirty="0"/>
          </a:p>
          <a:p>
            <a:pPr algn="just">
              <a:buNone/>
            </a:pPr>
            <a:r>
              <a:rPr lang="en-GB" altLang="x-none" sz="2400" dirty="0"/>
              <a:t>&lt;/BODY&gt;</a:t>
            </a:r>
            <a:endParaRPr lang="en-GB" altLang="x-none" sz="2400" dirty="0"/>
          </a:p>
          <a:p>
            <a:pPr algn="just">
              <a:buNone/>
            </a:pPr>
            <a:r>
              <a:rPr lang="en-GB" altLang="x-none" sz="2400" dirty="0"/>
              <a:t>Document text changed to red color</a:t>
            </a:r>
            <a:endParaRPr lang="en-GB" altLang="x-none" sz="2400" dirty="0"/>
          </a:p>
          <a:p>
            <a:pPr algn="just">
              <a:buNone/>
            </a:pPr>
            <a:endParaRPr lang="en-GB" altLang="x-none" sz="2400" dirty="0"/>
          </a:p>
          <a:p>
            <a:pPr algn="just">
              <a:buNone/>
            </a:pPr>
            <a:endParaRPr lang="en-GB" altLang="x-none"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ln/>
        </p:spPr>
        <p:txBody>
          <a:bodyPr vert="horz" wrap="square" lIns="91440" tIns="45720" rIns="91440" bIns="45720" anchor="ctr" anchorCtr="0"/>
          <a:p>
            <a:pPr>
              <a:buNone/>
            </a:pPr>
            <a:r>
              <a:rPr lang="en-GB" altLang="x-none" dirty="0"/>
              <a:t>Attributes used with &lt;BODY&gt;</a:t>
            </a:r>
            <a:endParaRPr lang="en-GB" altLang="x-none" dirty="0"/>
          </a:p>
        </p:txBody>
      </p:sp>
      <p:sp>
        <p:nvSpPr>
          <p:cNvPr id="18435" name="Content Placeholder 2"/>
          <p:cNvSpPr>
            <a:spLocks noGrp="1"/>
          </p:cNvSpPr>
          <p:nvPr>
            <p:ph idx="1"/>
          </p:nvPr>
        </p:nvSpPr>
        <p:spPr>
          <a:ln/>
        </p:spPr>
        <p:txBody>
          <a:bodyPr vert="horz" wrap="square" lIns="91440" tIns="45720" rIns="91440" bIns="45720" anchor="t" anchorCtr="0"/>
          <a:p>
            <a:pPr algn="just"/>
            <a:r>
              <a:rPr lang="en-GB" altLang="x-none" sz="2000" dirty="0"/>
              <a:t> MARGINS:  set the left hand/right hand margin of the document LEFTMARGIN: set the left hand margin of the document Example:</a:t>
            </a:r>
            <a:endParaRPr lang="en-GB" altLang="x-none" sz="2000" dirty="0"/>
          </a:p>
          <a:p>
            <a:pPr algn="just">
              <a:buNone/>
            </a:pPr>
            <a:r>
              <a:rPr lang="en-GB" altLang="x-none" sz="2000" dirty="0"/>
              <a:t>&lt;BODY LEFTMARGIN="60"&gt;</a:t>
            </a:r>
            <a:endParaRPr lang="en-GB" altLang="x-none" sz="2000" dirty="0"/>
          </a:p>
          <a:p>
            <a:pPr algn="just">
              <a:buNone/>
            </a:pPr>
            <a:r>
              <a:rPr lang="en-GB" altLang="x-none" sz="2000" dirty="0"/>
              <a:t>This document is indented 60 pixels from the left hand side</a:t>
            </a:r>
            <a:endParaRPr lang="en-GB" altLang="x-none" sz="2000" dirty="0"/>
          </a:p>
          <a:p>
            <a:pPr algn="just">
              <a:buNone/>
            </a:pPr>
            <a:r>
              <a:rPr lang="en-GB" altLang="x-none" sz="2000" dirty="0"/>
              <a:t>of the page.</a:t>
            </a:r>
            <a:endParaRPr lang="en-GB" altLang="x-none" sz="2000" dirty="0"/>
          </a:p>
          <a:p>
            <a:pPr>
              <a:buNone/>
            </a:pPr>
            <a:r>
              <a:rPr lang="en-GB" altLang="x-none" sz="2000" dirty="0"/>
              <a:t>&lt;/BODY&gt;</a:t>
            </a:r>
            <a:endParaRPr lang="en-GB" altLang="x-none" sz="2000" dirty="0"/>
          </a:p>
          <a:p>
            <a:r>
              <a:rPr lang="en-GB" altLang="x-none" sz="2000" dirty="0"/>
              <a:t> TOPMARGIN: set the left hand margin of the document Example:</a:t>
            </a:r>
            <a:endParaRPr lang="en-GB" altLang="x-none" sz="2000" dirty="0"/>
          </a:p>
          <a:p>
            <a:pPr>
              <a:buNone/>
            </a:pPr>
            <a:r>
              <a:rPr lang="en-GB" altLang="x-none" sz="2000" dirty="0"/>
              <a:t>&lt;BODY TOPMARGIN="60"&gt;</a:t>
            </a:r>
            <a:endParaRPr lang="en-GB" altLang="x-none" sz="2000" dirty="0"/>
          </a:p>
          <a:p>
            <a:pPr>
              <a:buNone/>
            </a:pPr>
            <a:r>
              <a:rPr lang="en-GB" altLang="x-none" sz="2000" dirty="0"/>
              <a:t>This document is indented 60 pixels from the top of the page.</a:t>
            </a:r>
            <a:endParaRPr lang="en-GB" altLang="x-none" sz="2000" dirty="0"/>
          </a:p>
          <a:p>
            <a:pPr>
              <a:buNone/>
            </a:pPr>
            <a:r>
              <a:rPr lang="en-GB" altLang="x-none" sz="2000" dirty="0"/>
              <a:t>&lt;/BODY&gt;</a:t>
            </a:r>
            <a:endParaRPr lang="en-GB" altLang="x-none" sz="2000" dirty="0"/>
          </a:p>
          <a:p>
            <a:pPr algn="just">
              <a:buNone/>
            </a:pPr>
            <a:endParaRPr lang="en-GB" altLang="x-none"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ln/>
        </p:spPr>
        <p:txBody>
          <a:bodyPr vert="horz" wrap="square" lIns="91440" tIns="45720" rIns="91440" bIns="45720" anchor="ctr" anchorCtr="0"/>
          <a:p>
            <a:pPr>
              <a:buNone/>
            </a:pPr>
            <a:r>
              <a:rPr lang="en-GB" altLang="x-none" dirty="0"/>
              <a:t>Attributes used with &lt;BODY&gt;</a:t>
            </a:r>
            <a:endParaRPr lang="en-GB" altLang="x-none" dirty="0"/>
          </a:p>
        </p:txBody>
      </p:sp>
      <p:sp>
        <p:nvSpPr>
          <p:cNvPr id="19459" name="Content Placeholder 2"/>
          <p:cNvSpPr>
            <a:spLocks noGrp="1"/>
          </p:cNvSpPr>
          <p:nvPr>
            <p:ph idx="1"/>
          </p:nvPr>
        </p:nvSpPr>
        <p:spPr>
          <a:ln/>
        </p:spPr>
        <p:txBody>
          <a:bodyPr vert="horz" wrap="square" lIns="91440" tIns="45720" rIns="91440" bIns="45720" anchor="t" anchorCtr="0"/>
          <a:p>
            <a:pPr algn="just"/>
            <a:r>
              <a:rPr lang="en-GB" altLang="x-none" sz="2800" dirty="0"/>
              <a:t> BACKGROUND:  It is used to point to an image file (the files with an extension  .gif,  .jpeg) that will be used as the background of the document. The image file will be tiled across the document. Example:</a:t>
            </a:r>
            <a:endParaRPr lang="en-GB" altLang="x-none" sz="2800" dirty="0"/>
          </a:p>
          <a:p>
            <a:pPr algn="just">
              <a:buNone/>
            </a:pPr>
            <a:r>
              <a:rPr lang="en-GB" altLang="x-none" sz="2800" dirty="0"/>
              <a:t>&lt;BODY BACKGROUND="filename. if"&gt;</a:t>
            </a:r>
            <a:endParaRPr lang="en-GB" altLang="x-none" sz="2800" dirty="0"/>
          </a:p>
          <a:p>
            <a:pPr algn="just">
              <a:buNone/>
            </a:pPr>
            <a:r>
              <a:rPr lang="en-GB" altLang="x-none" sz="2800" dirty="0"/>
              <a:t>Your document text goes here</a:t>
            </a:r>
            <a:endParaRPr lang="en-GB" altLang="x-none" sz="2800" dirty="0"/>
          </a:p>
          <a:p>
            <a:pPr algn="just">
              <a:buNone/>
            </a:pPr>
            <a:r>
              <a:rPr lang="en-GB" altLang="x-none" sz="2800" dirty="0"/>
              <a:t>&lt;/BODY&gt;</a:t>
            </a:r>
            <a:endParaRPr lang="en-GB" altLang="x-none" sz="2800" dirty="0"/>
          </a:p>
          <a:p>
            <a:endParaRPr lang="en-GB" altLang="x-non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Follow the steps to create and view in browser</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fontScale="70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Step-1: O p e n   t e x t   e d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 o r   N o t e p a d   ( c l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c k   o n   Star t→  A l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Programs→ Accessories Notepad)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Step-2: Enter the following lines of code: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&lt;HTML&gt;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&lt;HEAD&gt;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&lt;TITLE&gt;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My first Page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&lt;/TITLE&gt;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&lt;/HEAD&gt;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WELCOME TO MY FIRST WEB PAGE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&lt;/HTML&gt;</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itle 1"/>
          <p:cNvSpPr>
            <a:spLocks noGrp="1"/>
          </p:cNvSpPr>
          <p:nvPr>
            <p:ph type="title"/>
          </p:nvPr>
        </p:nvSpPr>
        <p:spPr>
          <a:ln/>
        </p:spPr>
        <p:txBody>
          <a:bodyPr vert="horz" wrap="square" lIns="91440" tIns="45720" rIns="91440" bIns="45720" anchor="ctr" anchorCtr="0"/>
          <a:p>
            <a:pPr>
              <a:buNone/>
            </a:pPr>
            <a:r>
              <a:rPr dirty="0"/>
              <a:t>HTML CONTENTS</a:t>
            </a:r>
            <a:endParaRPr lang="en-GB" altLang="x-none" dirty="0"/>
          </a:p>
        </p:txBody>
      </p:sp>
      <p:sp>
        <p:nvSpPr>
          <p:cNvPr id="3" name="Content Placeholder 2"/>
          <p:cNvSpPr>
            <a:spLocks noGrp="1"/>
          </p:cNvSpPr>
          <p:nvPr>
            <p:ph idx="1"/>
          </p:nvPr>
        </p:nvSpPr>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INTRODUCTION  OF  HTML</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OBJECTIVE  OF  HTML</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WORLD  WIDE  WEB</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HTML  TOOLS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HTML  TERMINOLGY</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pt-BR" sz="2400" b="0" i="0" u="none" strike="noStrike" kern="1200" cap="none" spc="0" normalizeH="0" baseline="0" noProof="0" dirty="0" smtClean="0">
                <a:ln>
                  <a:noFill/>
                </a:ln>
                <a:solidFill>
                  <a:schemeClr val="tx1"/>
                </a:solidFill>
                <a:effectLst/>
                <a:uLnTx/>
                <a:uFillTx/>
                <a:latin typeface="+mn-lt"/>
                <a:ea typeface="+mn-ea"/>
                <a:cs typeface="+mn-cs"/>
              </a:rPr>
              <a:t>HOW TO CREATE AN HTML DOCUMENT</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pt-BR" sz="2400" b="0" i="0" u="none" strike="noStrike" kern="1200" cap="none" spc="0" normalizeH="0" baseline="0" noProof="0" dirty="0" smtClean="0">
                <a:ln>
                  <a:noFill/>
                </a:ln>
                <a:solidFill>
                  <a:schemeClr val="tx1"/>
                </a:solidFill>
                <a:effectLst/>
                <a:uLnTx/>
                <a:uFillTx/>
                <a:latin typeface="+mn-lt"/>
                <a:ea typeface="+mn-ea"/>
                <a:cs typeface="+mn-cs"/>
              </a:rPr>
              <a:t>S A V I N G   A N D   V I E W I N G   A   H T M L DOCUMENT</a:t>
            </a:r>
            <a:endParaRPr kumimoji="0" lang="pt-BR"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pt-BR" sz="2400" b="0" i="0" u="none" strike="noStrike" kern="1200" cap="none" spc="0" normalizeH="0" baseline="0" noProof="0" dirty="0" smtClean="0">
                <a:ln>
                  <a:noFill/>
                </a:ln>
                <a:solidFill>
                  <a:schemeClr val="tx1"/>
                </a:solidFill>
                <a:effectLst/>
                <a:uLnTx/>
                <a:uFillTx/>
                <a:latin typeface="+mn-lt"/>
                <a:ea typeface="+mn-ea"/>
                <a:cs typeface="+mn-cs"/>
              </a:rPr>
              <a:t>TEXT  TEGS</a:t>
            </a:r>
            <a:endParaRPr kumimoji="0" lang="pt-BR"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SPECIAL CHARTACTER</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ADVANTAGES  OF  HTML</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DISADVANTAGES  OF  HTML</a:t>
            </a:r>
            <a:br>
              <a:rPr kumimoji="0" lang="en-GB" sz="2400" b="0" i="0" u="none" strike="noStrike" kern="1200" cap="none" spc="0" normalizeH="0" baseline="0" noProof="0" dirty="0" smtClean="0">
                <a:ln>
                  <a:noFill/>
                </a:ln>
                <a:solidFill>
                  <a:schemeClr val="tx1"/>
                </a:solidFill>
                <a:effectLst/>
                <a:uLnTx/>
                <a:uFillTx/>
                <a:latin typeface="+mn-lt"/>
                <a:ea typeface="+mn-ea"/>
                <a:cs typeface="+mn-cs"/>
              </a:rPr>
            </a:b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pt-BR" sz="3600" b="0" i="0" u="none" strike="noStrike" kern="1200" cap="none" spc="0" normalizeH="0" baseline="0" noProof="0" dirty="0" smtClean="0">
                <a:ln>
                  <a:noFill/>
                </a:ln>
                <a:solidFill>
                  <a:schemeClr val="tx1"/>
                </a:solidFill>
                <a:effectLst/>
                <a:uLnTx/>
                <a:uFillTx/>
                <a:latin typeface="+mj-lt"/>
                <a:ea typeface="+mj-ea"/>
                <a:cs typeface="+mj-cs"/>
              </a:rPr>
            </a:br>
            <a:r>
              <a:rPr kumimoji="0" lang="pt-BR" sz="3600" b="0" i="0" u="none" strike="noStrike" kern="1200" cap="none" spc="0" normalizeH="0" baseline="0" noProof="0" dirty="0" smtClean="0">
                <a:ln>
                  <a:noFill/>
                </a:ln>
                <a:solidFill>
                  <a:schemeClr val="tx1"/>
                </a:solidFill>
                <a:effectLst/>
                <a:uLnTx/>
                <a:uFillTx/>
                <a:latin typeface="+mj-lt"/>
                <a:ea typeface="+mj-ea"/>
                <a:cs typeface="+mj-cs"/>
              </a:rPr>
              <a:t>S A V I N G   A N D   V I E W I N G   A   H T M L DOCUMENT</a:t>
            </a:r>
            <a:br>
              <a:rPr kumimoji="0" lang="pt-BR" sz="4400" b="0" i="0" u="none" strike="noStrike" kern="1200" cap="none" spc="0" normalizeH="0" baseline="0" noProof="0" dirty="0" smtClean="0">
                <a:ln>
                  <a:noFill/>
                </a:ln>
                <a:solidFill>
                  <a:schemeClr val="tx1"/>
                </a:solidFill>
                <a:effectLst/>
                <a:uLnTx/>
                <a:uFillTx/>
                <a:latin typeface="+mj-lt"/>
                <a:ea typeface="+mj-ea"/>
                <a:cs typeface="+mj-cs"/>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1507" name="Content Placeholder 2"/>
          <p:cNvSpPr>
            <a:spLocks noGrp="1"/>
          </p:cNvSpPr>
          <p:nvPr>
            <p:ph idx="1"/>
          </p:nvPr>
        </p:nvSpPr>
        <p:spPr>
          <a:ln/>
        </p:spPr>
        <p:txBody>
          <a:bodyPr vert="horz" wrap="square" lIns="91440" tIns="45720" rIns="91440" bIns="45720" anchor="t" anchorCtr="0"/>
          <a:p>
            <a:pPr algn="just"/>
            <a:r>
              <a:rPr lang="en-GB" altLang="x-none" dirty="0"/>
              <a:t>Step-3: Save the file as myfirstpage.html (go to File-Save As give File name: myfirstpage.html-choose save as type: All Files-click save)</a:t>
            </a:r>
            <a:endParaRPr lang="en-GB" altLang="x-none" dirty="0"/>
          </a:p>
          <a:p>
            <a:pPr algn="just"/>
            <a:r>
              <a:rPr lang="en-GB" altLang="x-none" dirty="0"/>
              <a:t>Step-4: Viewing document in web browser (open Internet Explorer-click on File-Open-Browse-select the file myfirstpage.html-click open-click ok</a:t>
            </a:r>
            <a:endParaRPr lang="en-GB" altLang="x-non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pt-BR" sz="4400" b="0" i="0" u="none" strike="noStrike" kern="1200" cap="none" spc="0" normalizeH="0" baseline="0" noProof="0" dirty="0" smtClean="0">
                <a:ln>
                  <a:noFill/>
                </a:ln>
                <a:solidFill>
                  <a:schemeClr val="tx1"/>
                </a:solidFill>
                <a:effectLst/>
                <a:uLnTx/>
                <a:uFillTx/>
                <a:latin typeface="+mj-lt"/>
                <a:ea typeface="+mj-ea"/>
                <a:cs typeface="+mj-cs"/>
              </a:rPr>
              <a:t>TEXT  TEGS</a:t>
            </a:r>
            <a:br>
              <a:rPr kumimoji="0" lang="pt-BR" sz="4400" b="0" i="0" u="none" strike="noStrike" kern="1200" cap="none" spc="0" normalizeH="0" baseline="0" noProof="0" dirty="0" smtClean="0">
                <a:ln>
                  <a:noFill/>
                </a:ln>
                <a:solidFill>
                  <a:schemeClr val="tx1"/>
                </a:solidFill>
                <a:effectLst/>
                <a:uLnTx/>
                <a:uFillTx/>
                <a:latin typeface="+mj-lt"/>
                <a:ea typeface="+mj-ea"/>
                <a:cs typeface="+mj-cs"/>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2531" name="Content Placeholder 2"/>
          <p:cNvSpPr>
            <a:spLocks noGrp="1"/>
          </p:cNvSpPr>
          <p:nvPr>
            <p:ph idx="1"/>
          </p:nvPr>
        </p:nvSpPr>
        <p:spPr>
          <a:ln/>
        </p:spPr>
        <p:txBody>
          <a:bodyPr vert="horz" wrap="square" lIns="91440" tIns="45720" rIns="91440" bIns="45720" anchor="t" anchorCtr="0"/>
          <a:p>
            <a:r>
              <a:rPr lang="en-GB" altLang="x-none" dirty="0"/>
              <a:t>Text tag are dividing into two categories as:</a:t>
            </a:r>
            <a:endParaRPr lang="en-GB" altLang="x-none" dirty="0"/>
          </a:p>
          <a:p>
            <a:pPr algn="just">
              <a:buNone/>
            </a:pPr>
            <a:r>
              <a:rPr lang="en-GB" altLang="x-none" dirty="0"/>
              <a:t> -Character-level tags and attributes which applies to formatting of individual letters or words.</a:t>
            </a:r>
            <a:endParaRPr lang="en-GB" altLang="x-none" dirty="0"/>
          </a:p>
          <a:p>
            <a:pPr algn="just">
              <a:buNone/>
            </a:pPr>
            <a:r>
              <a:rPr lang="en-GB" altLang="x-none" dirty="0"/>
              <a:t> -Paragraph level tags and attributes which apply</a:t>
            </a:r>
            <a:endParaRPr lang="en-GB" altLang="x-none" dirty="0"/>
          </a:p>
          <a:p>
            <a:pPr algn="just">
              <a:buNone/>
            </a:pPr>
            <a:r>
              <a:rPr lang="en-GB" altLang="x-none" dirty="0"/>
              <a:t>   =To formatting of sections of text.</a:t>
            </a:r>
            <a:endParaRPr lang="en-GB" altLang="x-non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ln/>
        </p:spPr>
        <p:txBody>
          <a:bodyPr vert="horz" wrap="square" lIns="91440" tIns="45720" rIns="91440" bIns="45720" anchor="ctr" anchorCtr="0"/>
          <a:p>
            <a:pPr>
              <a:buNone/>
            </a:pPr>
            <a:r>
              <a:rPr lang="en-GB" altLang="x-none" dirty="0"/>
              <a:t>Character Formatting Tag</a:t>
            </a:r>
            <a:endParaRPr lang="en-GB" altLang="x-none" dirty="0"/>
          </a:p>
        </p:txBody>
      </p:sp>
      <p:sp>
        <p:nvSpPr>
          <p:cNvPr id="23555" name="Content Placeholder 2"/>
          <p:cNvSpPr>
            <a:spLocks noGrp="1"/>
          </p:cNvSpPr>
          <p:nvPr>
            <p:ph idx="1"/>
          </p:nvPr>
        </p:nvSpPr>
        <p:spPr>
          <a:ln/>
        </p:spPr>
        <p:txBody>
          <a:bodyPr vert="horz" wrap="square" lIns="91440" tIns="45720" rIns="91440" bIns="45720" anchor="t" anchorCtr="0"/>
          <a:p>
            <a:pPr algn="just"/>
            <a:r>
              <a:rPr lang="en-GB" altLang="x-none" dirty="0"/>
              <a:t>The character formatting tags are used to specify how a particular text should be displayed on the screen to distinguish certain characters within the document.</a:t>
            </a:r>
            <a:endParaRPr lang="en-GB" altLang="x-non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The most common character formatting tags are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4579" name="Content Placeholder 2"/>
          <p:cNvSpPr>
            <a:spLocks noGrp="1"/>
          </p:cNvSpPr>
          <p:nvPr>
            <p:ph idx="1"/>
          </p:nvPr>
        </p:nvSpPr>
        <p:spPr>
          <a:xfrm>
            <a:off x="457200" y="1600200"/>
            <a:ext cx="8229600" cy="4829175"/>
          </a:xfrm>
          <a:ln/>
        </p:spPr>
        <p:txBody>
          <a:bodyPr vert="horz" wrap="square" lIns="91440" tIns="45720" rIns="91440" bIns="45720" anchor="t" anchorCtr="0"/>
          <a:p>
            <a:pPr algn="just"/>
            <a:r>
              <a:rPr lang="en-GB" altLang="x-none" sz="1700" dirty="0"/>
              <a:t> Boldface &lt;B&gt;: displays text in BOLD</a:t>
            </a:r>
            <a:endParaRPr lang="en-GB" altLang="x-none" sz="1700" dirty="0"/>
          </a:p>
          <a:p>
            <a:pPr algn="just">
              <a:buNone/>
            </a:pPr>
            <a:r>
              <a:rPr lang="en-GB" altLang="x-none" sz="1700" dirty="0"/>
              <a:t>Example: Welcome to the &lt;B&gt; Internet World &lt;/B&gt;</a:t>
            </a:r>
            <a:endParaRPr lang="en-GB" altLang="x-none" sz="1700" dirty="0"/>
          </a:p>
          <a:p>
            <a:pPr algn="just">
              <a:buNone/>
            </a:pPr>
            <a:r>
              <a:rPr lang="en-GB" altLang="x-none" sz="1700" dirty="0"/>
              <a:t>Output: Welcome to the Internet World</a:t>
            </a:r>
            <a:endParaRPr lang="en-GB" altLang="x-none" sz="1700" dirty="0"/>
          </a:p>
          <a:p>
            <a:pPr algn="just"/>
            <a:r>
              <a:rPr lang="en-GB" altLang="x-none" sz="1700" dirty="0"/>
              <a:t> Italics &lt;I&gt;: displays text in Italic</a:t>
            </a:r>
            <a:endParaRPr lang="en-GB" altLang="x-none" sz="1700" dirty="0"/>
          </a:p>
          <a:p>
            <a:pPr algn="just">
              <a:buNone/>
            </a:pPr>
            <a:r>
              <a:rPr lang="en-GB" altLang="x-none" sz="1700" dirty="0"/>
              <a:t>Example: Welcome to the &lt;I&gt; Internet World &lt;/I&gt;</a:t>
            </a:r>
            <a:endParaRPr lang="en-GB" altLang="x-none" sz="1700" dirty="0"/>
          </a:p>
          <a:p>
            <a:pPr algn="just">
              <a:buNone/>
            </a:pPr>
            <a:r>
              <a:rPr lang="en-GB" altLang="x-none" sz="1700" dirty="0"/>
              <a:t>Output: Welcome to the Internet World</a:t>
            </a:r>
            <a:endParaRPr lang="en-GB" altLang="x-none" sz="1700" dirty="0"/>
          </a:p>
          <a:p>
            <a:pPr algn="just"/>
            <a:r>
              <a:rPr lang="en-GB" altLang="x-none" sz="1700" dirty="0"/>
              <a:t> Subscript &lt;SUB&gt;: displays text in Subscript</a:t>
            </a:r>
            <a:endParaRPr lang="en-GB" altLang="x-none" sz="1700" dirty="0"/>
          </a:p>
          <a:p>
            <a:pPr algn="just"/>
            <a:r>
              <a:rPr lang="en-GB" altLang="x-none" sz="1700" dirty="0"/>
              <a:t> Superscript &lt;SUP&gt;: displays text in Superscript</a:t>
            </a:r>
            <a:endParaRPr lang="en-GB" altLang="x-none" sz="1700" dirty="0"/>
          </a:p>
          <a:p>
            <a:pPr algn="just"/>
            <a:r>
              <a:rPr lang="en-GB" altLang="x-none" sz="1700" dirty="0"/>
              <a:t> Small &lt;SMALL&gt;: displays text in smaller font as compared to normal font</a:t>
            </a:r>
            <a:endParaRPr lang="en-GB" altLang="x-none" sz="1700" dirty="0"/>
          </a:p>
          <a:p>
            <a:pPr algn="just"/>
            <a:r>
              <a:rPr lang="en-GB" altLang="x-none" sz="1700" dirty="0"/>
              <a:t> Big &lt;BIG&gt;: displays text in larger font as compared to normal font</a:t>
            </a:r>
            <a:endParaRPr lang="en-GB" altLang="x-none" sz="1700" dirty="0"/>
          </a:p>
          <a:p>
            <a:pPr algn="just"/>
            <a:r>
              <a:rPr lang="en-GB" altLang="x-none" sz="1700" dirty="0"/>
              <a:t>Underline&lt;U&gt;specifies that the enclosed text be underline</a:t>
            </a:r>
            <a:endParaRPr lang="en-GB" altLang="x-none" sz="1700" dirty="0"/>
          </a:p>
          <a:p>
            <a:pPr algn="just">
              <a:buNone/>
            </a:pPr>
            <a:r>
              <a:rPr lang="en-GB" altLang="x-none" sz="1700" dirty="0"/>
              <a:t>Example:&lt;U&gt; hello&lt;/u&gt;</a:t>
            </a:r>
            <a:endParaRPr lang="en-GB" altLang="x-none" sz="1700" dirty="0"/>
          </a:p>
          <a:p>
            <a:pPr algn="just">
              <a:buNone/>
            </a:pPr>
            <a:r>
              <a:rPr lang="en-GB" altLang="x-none" sz="1700" dirty="0"/>
              <a:t>Output: </a:t>
            </a:r>
            <a:r>
              <a:rPr lang="en-GB" altLang="x-none" sz="1700" u="sng" dirty="0"/>
              <a:t>hello</a:t>
            </a:r>
            <a:endParaRPr lang="en-GB" altLang="x-none" sz="1700" u="sng" dirty="0"/>
          </a:p>
          <a:p>
            <a:pPr algn="just"/>
            <a:endParaRPr lang="en-GB" altLang="x-non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p:nvPr>
        </p:nvSpPr>
        <p:spPr>
          <a:ln/>
        </p:spPr>
        <p:txBody>
          <a:bodyPr vert="horz" wrap="square" lIns="91440" tIns="45720" rIns="91440" bIns="45720" anchor="ctr" anchorCtr="0"/>
          <a:p>
            <a:pPr>
              <a:buNone/>
            </a:pPr>
            <a:r>
              <a:rPr lang="fr-FR" altLang="x-none" dirty="0"/>
              <a:t>Font Colors and Size:&lt;FONT&gt;</a:t>
            </a:r>
            <a:endParaRPr lang="en-GB" altLang="x-none" dirty="0"/>
          </a:p>
        </p:txBody>
      </p:sp>
      <p:sp>
        <p:nvSpPr>
          <p:cNvPr id="3" name="Content Placeholder 2"/>
          <p:cNvSpPr>
            <a:spLocks noGrp="1"/>
          </p:cNvSpPr>
          <p:nvPr>
            <p:ph idx="1"/>
          </p:nvPr>
        </p:nvSpPr>
        <p:spPr/>
        <p:txBody>
          <a:bodyPr vert="horz" lIns="91440" tIns="45720" rIns="91440" bIns="45720" rtlCol="0">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By using &lt;FONT&gt; Tag one can specify the colors, size of the text. Example: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&lt;FONT&gt; Your text goes here &lt;/FONT&gt;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Attributes of &lt;FONT&gt; are: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COLOR: Sets the color of the text that will appear on the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screen. It can be set by giving the value as #rr0000 for red (in RGB hexadecimal format), or by name. Example: &lt;FONT COLOR="RED"&gt; Your text goes here &lt;/FONT&gt;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a:ln/>
        </p:spPr>
        <p:txBody>
          <a:bodyPr vert="horz" wrap="square" lIns="91440" tIns="45720" rIns="91440" bIns="45720" anchor="ctr" anchorCtr="0"/>
          <a:p>
            <a:pPr>
              <a:buNone/>
            </a:pPr>
            <a:r>
              <a:rPr lang="fr-FR" altLang="x-none" dirty="0"/>
              <a:t>Font Colors and Size:&lt;FONT</a:t>
            </a:r>
            <a:endParaRPr lang="en-GB" altLang="x-none" dirty="0"/>
          </a:p>
        </p:txBody>
      </p:sp>
      <p:sp>
        <p:nvSpPr>
          <p:cNvPr id="3" name="Content Placeholder 2"/>
          <p:cNvSpPr>
            <a:spLocks noGrp="1"/>
          </p:cNvSpPr>
          <p:nvPr>
            <p:ph idx="1"/>
          </p:nvPr>
        </p:nvSpPr>
        <p:spPr/>
        <p:txBody>
          <a:bodyPr vert="horz" lIns="91440" tIns="45720" rIns="91440" bIns="45720" rtlCol="0">
            <a:normAutofit fontScale="77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SIZE: Sets the size of the text, takes value between 1 and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7, default is 3. Size can also be set relative to default size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for example; SIZE=+X, where X is any integer value and it will add with the default size.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Example: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&lt;FONT SIZE=5&gt; Font Size changes to 5 &lt;/FONT&gt;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FACE: Sets the normal font type, provided it is installed on the user’s machine.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Example: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&lt;FONT FACE="ARIAL"&gt; the text will be displayed in Arial&lt;/FONT&gt;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ln/>
        </p:spPr>
        <p:txBody>
          <a:bodyPr vert="horz" wrap="square" lIns="91440" tIns="45720" rIns="91440" bIns="45720" anchor="ctr" anchorCtr="0"/>
          <a:p>
            <a:pPr>
              <a:buNone/>
            </a:pPr>
            <a:r>
              <a:rPr lang="en-GB" altLang="x-none" sz="2800" dirty="0"/>
              <a:t>An HTML document formatText.html shows the use of</a:t>
            </a:r>
            <a:br>
              <a:rPr lang="en-GB" altLang="x-none" sz="2800" dirty="0"/>
            </a:br>
            <a:r>
              <a:rPr lang="en-GB" altLang="x-none" sz="2800" dirty="0"/>
              <a:t>Character Formatting Tags.</a:t>
            </a:r>
            <a:endParaRPr lang="en-GB" altLang="x-none" sz="2800" dirty="0"/>
          </a:p>
        </p:txBody>
      </p:sp>
      <p:sp>
        <p:nvSpPr>
          <p:cNvPr id="3" name="Content Placeholder 2"/>
          <p:cNvSpPr>
            <a:spLocks noGrp="1"/>
          </p:cNvSpPr>
          <p:nvPr>
            <p:ph idx="1"/>
          </p:nvPr>
        </p:nvSpPr>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&lt;HTML&gt;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&lt;HEAD&gt;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&lt;TITLE&gt;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Use of Character Formatting Text Tags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&lt;/TITLE&gt;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&lt;/HEAD&gt;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&lt;H1&gt;&lt;I&gt; Welcome to the world of Internet&lt;/I&gt;&lt;/H1&gt;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It is 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&lt;FONT COLOR="BLUE" SIZE="4"&gt;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&lt;U&gt;Network of Networks&lt;/U&gt;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&lt;/FONT&gt;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&lt;/HTML&gt;</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ln/>
        </p:spPr>
        <p:txBody>
          <a:bodyPr vert="horz" wrap="square" lIns="91440" tIns="45720" rIns="91440" bIns="45720" anchor="ctr" anchorCtr="0"/>
          <a:p>
            <a:pPr>
              <a:buNone/>
            </a:pPr>
            <a:r>
              <a:rPr lang="en-GB" altLang="x-none" dirty="0"/>
              <a:t>OUTPUT</a:t>
            </a:r>
            <a:endParaRPr lang="en-GB" altLang="x-none" dirty="0"/>
          </a:p>
        </p:txBody>
      </p:sp>
      <p:sp>
        <p:nvSpPr>
          <p:cNvPr id="3" name="Content Placeholder 2"/>
          <p:cNvSpPr>
            <a:spLocks noGrp="1"/>
          </p:cNvSpPr>
          <p:nvPr>
            <p:ph idx="1"/>
          </p:nvPr>
        </p:nvSpPr>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1" u="none" strike="noStrike" kern="1200" cap="none" spc="0" normalizeH="0" baseline="0" noProof="0" dirty="0" smtClean="0">
                <a:ln>
                  <a:noFill/>
                </a:ln>
                <a:solidFill>
                  <a:schemeClr val="tx1"/>
                </a:solidFill>
                <a:effectLst/>
                <a:uLnTx/>
                <a:uFillTx/>
                <a:latin typeface="+mn-lt"/>
                <a:ea typeface="+mn-ea"/>
                <a:cs typeface="+mn-cs"/>
              </a:rPr>
              <a:t>          Welcome to the world of Internet</a:t>
            </a:r>
            <a:endParaRPr kumimoji="0" lang="en-GB" sz="32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2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1"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It is a </a:t>
            </a:r>
            <a:r>
              <a:rPr kumimoji="0" lang="en-GB" sz="3200" b="0" i="0" u="sng" strike="noStrike" kern="1200" cap="none" spc="0" normalizeH="0" baseline="0" noProof="0" dirty="0" smtClean="0">
                <a:ln>
                  <a:noFill/>
                </a:ln>
                <a:solidFill>
                  <a:schemeClr val="tx2">
                    <a:lumMod val="60000"/>
                    <a:lumOff val="40000"/>
                  </a:schemeClr>
                </a:solidFill>
                <a:effectLst/>
                <a:uLnTx/>
                <a:uFillTx/>
                <a:latin typeface="+mn-lt"/>
                <a:ea typeface="+mn-ea"/>
                <a:cs typeface="+mn-cs"/>
              </a:rPr>
              <a:t>Network of Networks </a:t>
            </a:r>
            <a:endParaRPr kumimoji="0" lang="en-GB" sz="3200" b="0" i="0" u="sng" strike="noStrike" kern="1200" cap="none" spc="0" normalizeH="0" baseline="0" noProof="0" dirty="0" smtClean="0">
              <a:ln>
                <a:noFill/>
              </a:ln>
              <a:solidFill>
                <a:schemeClr val="tx2">
                  <a:lumMod val="60000"/>
                  <a:lumOff val="4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2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a:ln/>
        </p:spPr>
        <p:txBody>
          <a:bodyPr vert="horz" wrap="square" lIns="91440" tIns="45720" rIns="91440" bIns="45720" anchor="ctr" anchorCtr="0"/>
          <a:p>
            <a:pPr>
              <a:buNone/>
            </a:pPr>
            <a:r>
              <a:rPr lang="en-GB" altLang="x-none" dirty="0"/>
              <a:t>MARQUEE TAG</a:t>
            </a:r>
            <a:endParaRPr lang="en-GB" altLang="x-none" dirty="0"/>
          </a:p>
        </p:txBody>
      </p:sp>
      <p:sp>
        <p:nvSpPr>
          <p:cNvPr id="29699" name="Content Placeholder 2"/>
          <p:cNvSpPr>
            <a:spLocks noGrp="1"/>
          </p:cNvSpPr>
          <p:nvPr>
            <p:ph idx="1"/>
          </p:nvPr>
        </p:nvSpPr>
        <p:spPr>
          <a:ln/>
        </p:spPr>
        <p:txBody>
          <a:bodyPr vert="horz" wrap="square" lIns="91440" tIns="45720" rIns="91440" bIns="45720" anchor="t" anchorCtr="0"/>
          <a:p>
            <a:r>
              <a:rPr lang="en-GB" altLang="x-none" dirty="0"/>
              <a:t>This tag is used text horizontally across the screen.it is mainly used to deliver a specfic message to the visitor or to scroll Ads on a page.</a:t>
            </a:r>
            <a:endParaRPr lang="en-GB" altLang="x-none" dirty="0"/>
          </a:p>
          <a:p>
            <a:r>
              <a:rPr lang="en-GB" altLang="x-none" dirty="0"/>
              <a:t>Example: &lt;marquee&gt; hello world&gt;&lt;/marquee&gt;</a:t>
            </a:r>
            <a:endParaRPr lang="en-GB" altLang="x-non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Attributes of marquee tag</a:t>
            </a:r>
            <a:br>
              <a:rPr kumimoji="0" lang="en-GB" sz="4400" b="0" i="0" u="none" strike="noStrike" kern="1200" cap="none" spc="0" normalizeH="0" baseline="0" noProof="0" dirty="0" smtClean="0">
                <a:ln>
                  <a:noFill/>
                </a:ln>
                <a:solidFill>
                  <a:schemeClr val="tx1"/>
                </a:solidFill>
                <a:effectLst/>
                <a:uLnTx/>
                <a:uFillTx/>
                <a:latin typeface="+mj-lt"/>
                <a:ea typeface="+mj-ea"/>
                <a:cs typeface="+mj-cs"/>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Bgcolor :  Sets the background color of the marquee.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Direction :Sets the direction of the marquee box to either left-to-right, right-to-left, up-to-down and down-to-up.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Width: This sets how wide the marquee should be.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Loop: This sets how many times the marquee should 'Loop' its text. Each trip counts as one loop.</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a:ln/>
        </p:spPr>
        <p:txBody>
          <a:bodyPr vert="horz" wrap="square" lIns="91440" tIns="45720" rIns="91440" bIns="45720" anchor="ctr" anchorCtr="0"/>
          <a:p>
            <a:r>
              <a:rPr lang="en-GB" altLang="x-none" dirty="0"/>
              <a:t>INTRODUCTION  OF  HTML</a:t>
            </a:r>
            <a:endParaRPr lang="en-GB" altLang="x-none" dirty="0"/>
          </a:p>
        </p:txBody>
      </p:sp>
      <p:sp>
        <p:nvSpPr>
          <p:cNvPr id="4099" name="Content Placeholder 2"/>
          <p:cNvSpPr>
            <a:spLocks noGrp="1"/>
          </p:cNvSpPr>
          <p:nvPr>
            <p:ph idx="1"/>
          </p:nvPr>
        </p:nvSpPr>
        <p:spPr>
          <a:ln/>
        </p:spPr>
        <p:txBody>
          <a:bodyPr vert="horz" wrap="square" lIns="91440" tIns="45720" rIns="91440" bIns="45720" anchor="t" anchorCtr="0"/>
          <a:p>
            <a:r>
              <a:rPr lang="en-GB" altLang="x-none" dirty="0"/>
              <a:t>HTML is a language for describing web pages.</a:t>
            </a:r>
            <a:endParaRPr lang="en-GB" altLang="x-none" dirty="0"/>
          </a:p>
          <a:p>
            <a:r>
              <a:rPr lang="en-GB" altLang="x-none" dirty="0"/>
              <a:t>HTML stands for </a:t>
            </a:r>
            <a:r>
              <a:rPr lang="en-GB" altLang="x-none" b="1" dirty="0"/>
              <a:t>H</a:t>
            </a:r>
            <a:r>
              <a:rPr lang="en-GB" altLang="x-none" dirty="0"/>
              <a:t>yper </a:t>
            </a:r>
            <a:r>
              <a:rPr lang="en-GB" altLang="x-none" b="1" dirty="0"/>
              <a:t>T</a:t>
            </a:r>
            <a:r>
              <a:rPr lang="en-GB" altLang="x-none" dirty="0"/>
              <a:t>ext </a:t>
            </a:r>
            <a:r>
              <a:rPr lang="en-GB" altLang="x-none" b="1" dirty="0"/>
              <a:t>M</a:t>
            </a:r>
            <a:r>
              <a:rPr lang="en-GB" altLang="x-none" dirty="0"/>
              <a:t>arkup </a:t>
            </a:r>
            <a:r>
              <a:rPr lang="en-GB" altLang="x-none" b="1" dirty="0"/>
              <a:t>L</a:t>
            </a:r>
            <a:r>
              <a:rPr lang="en-GB" altLang="x-none" dirty="0"/>
              <a:t>anguage</a:t>
            </a:r>
            <a:endParaRPr lang="en-GB" altLang="x-none" dirty="0"/>
          </a:p>
          <a:p>
            <a:r>
              <a:rPr lang="en-GB" altLang="x-none" dirty="0"/>
              <a:t>HTML is not a programming language, it is a </a:t>
            </a:r>
            <a:r>
              <a:rPr lang="en-GB" altLang="x-none" b="1" dirty="0"/>
              <a:t>markup language</a:t>
            </a:r>
            <a:endParaRPr lang="en-GB" altLang="x-none" dirty="0"/>
          </a:p>
          <a:p>
            <a:r>
              <a:rPr lang="en-GB" altLang="x-none" dirty="0"/>
              <a:t>A markup language is a set of </a:t>
            </a:r>
            <a:r>
              <a:rPr lang="en-GB" altLang="x-none" b="1" dirty="0"/>
              <a:t>markup tags</a:t>
            </a:r>
            <a:endParaRPr lang="en-GB" altLang="x-none" dirty="0"/>
          </a:p>
          <a:p>
            <a:r>
              <a:rPr lang="en-GB" altLang="x-none" dirty="0"/>
              <a:t>HTML uses </a:t>
            </a:r>
            <a:r>
              <a:rPr lang="en-GB" altLang="x-none" b="1" dirty="0"/>
              <a:t>markup tags</a:t>
            </a:r>
            <a:r>
              <a:rPr lang="en-GB" altLang="x-none" dirty="0"/>
              <a:t> to describe web pages</a:t>
            </a:r>
            <a:endParaRPr lang="en-GB" altLang="x-none" dirty="0"/>
          </a:p>
          <a:p>
            <a:endParaRPr lang="en-GB" altLang="x-non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ln/>
        </p:spPr>
        <p:txBody>
          <a:bodyPr vert="horz" wrap="square" lIns="91440" tIns="45720" rIns="91440" bIns="45720" anchor="ctr" anchorCtr="0"/>
          <a:p>
            <a:pPr>
              <a:buNone/>
            </a:pPr>
            <a:r>
              <a:rPr lang="en-GB" altLang="x-none" dirty="0"/>
              <a:t>paragraph Formatting Tag</a:t>
            </a:r>
            <a:endParaRPr lang="en-GB" altLang="x-none" dirty="0"/>
          </a:p>
        </p:txBody>
      </p:sp>
      <p:sp>
        <p:nvSpPr>
          <p:cNvPr id="31747" name="Content Placeholder 2"/>
          <p:cNvSpPr>
            <a:spLocks noGrp="1"/>
          </p:cNvSpPr>
          <p:nvPr>
            <p:ph idx="1"/>
          </p:nvPr>
        </p:nvSpPr>
        <p:spPr>
          <a:ln/>
        </p:spPr>
        <p:txBody>
          <a:bodyPr vert="horz" wrap="square" lIns="91440" tIns="45720" rIns="91440" bIns="45720" anchor="t" anchorCtr="0"/>
          <a:p>
            <a:pPr algn="just"/>
            <a:r>
              <a:rPr lang="en-GB" altLang="x-none" dirty="0"/>
              <a:t>Paragraph level formatting applies to formatting of an entire portion of text unlike character level tags where only individual letters or words are formatted.</a:t>
            </a:r>
            <a:endParaRPr lang="en-GB" altLang="x-non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The most common paragraph formatting tags are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Using paragraph tag: &lt;P&gt;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 h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s  t a g &lt; P &gt;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n d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c a t e s   a   p a r a g r a p h ,u s e d   t o   s e p a r a t e   two paragraphs with a blank line.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Example: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&lt;P&gt; Welcome to the world of HTML &lt;/P&gt;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&lt;P&gt; First paragraph. Text of First paragraph goes here&lt;/P&gt;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Output: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Welcome to the world of HTML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First paragraph. Text of First paragraph goes her</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ln/>
        </p:spPr>
        <p:txBody>
          <a:bodyPr vert="horz" wrap="square" lIns="91440" tIns="45720" rIns="91440" bIns="45720" anchor="ctr" anchorCtr="0"/>
          <a:p>
            <a:pPr>
              <a:buNone/>
            </a:pPr>
            <a:r>
              <a:rPr lang="en-GB" altLang="x-none" dirty="0"/>
              <a:t>Using Line Break Tag: &lt;BR&gt;</a:t>
            </a:r>
            <a:endParaRPr lang="en-GB" altLang="x-none" dirty="0"/>
          </a:p>
        </p:txBody>
      </p:sp>
      <p:sp>
        <p:nvSpPr>
          <p:cNvPr id="3" name="Content Placeholder 2"/>
          <p:cNvSpPr>
            <a:spLocks noGrp="1"/>
          </p:cNvSpPr>
          <p:nvPr>
            <p:ph idx="1"/>
          </p:nvPr>
        </p:nvSpPr>
        <p:spPr/>
        <p:txBody>
          <a:bodyPr vert="horz" lIns="91440" tIns="45720" rIns="91440" bIns="45720" rtlCol="0">
            <a:normAutofit fontScale="77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empty tag &lt;BR&gt; is used, where the text needs to start from a new line and not continue on the same line. To get every sentence on a new line, it is necessary to use a line break.</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Example: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&lt;BODY&gt;National Institute of Open Schooling &lt;BR&gt;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B-31B, Calipash Colony &lt;BR&gt;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New Delhi-110048&lt;/BODY&gt;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Output: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National Institute of Open Schooling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B-31B, Calipash Colony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New Delhi-11004</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Using Preformatted Text Tag: &lt;PRE&gt;</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&lt;PRE&gt; tag can be used, where it requires total control over s p a c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n g   a n d   l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n e   b r e a k s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u c h   a s   t y p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n g   a   p o e m .   B r o w s e r preserves your space and line break in the text written inside the tag.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Example: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&lt;PRE&gt;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National Institute of Open Schooling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B-31B,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Kailash</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Colony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New Delhi-110048</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&lt;/PRE&gt;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Output: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National Institute of Open Schooling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B-31B,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Kailash</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Colony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New Delhi-11004</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GB" sz="2700" b="0" i="0" u="none" strike="noStrike" kern="1200" cap="none" spc="0" normalizeH="0" baseline="0" noProof="0" dirty="0" smtClean="0">
                <a:ln>
                  <a:noFill/>
                </a:ln>
                <a:solidFill>
                  <a:schemeClr val="tx1"/>
                </a:solidFill>
                <a:effectLst/>
                <a:uLnTx/>
                <a:uFillTx/>
                <a:latin typeface="+mj-lt"/>
                <a:ea typeface="+mj-ea"/>
                <a:cs typeface="+mj-cs"/>
              </a:rPr>
              <a:t>An HTML document control.html shows the use of &lt;P&gt;,</a:t>
            </a:r>
            <a:br>
              <a:rPr kumimoji="0" lang="en-GB" sz="2700" b="0" i="0" u="none" strike="noStrike" kern="1200" cap="none" spc="0" normalizeH="0" baseline="0" noProof="0" dirty="0" smtClean="0">
                <a:ln>
                  <a:noFill/>
                </a:ln>
                <a:solidFill>
                  <a:schemeClr val="tx1"/>
                </a:solidFill>
                <a:effectLst/>
                <a:uLnTx/>
                <a:uFillTx/>
                <a:latin typeface="+mj-lt"/>
                <a:ea typeface="+mj-ea"/>
                <a:cs typeface="+mj-cs"/>
              </a:rPr>
            </a:br>
            <a:r>
              <a:rPr kumimoji="0" lang="en-GB" sz="2700" b="0" i="0" u="none" strike="noStrike" kern="1200" cap="none" spc="0" normalizeH="0" baseline="0" noProof="0" dirty="0" smtClean="0">
                <a:ln>
                  <a:noFill/>
                </a:ln>
                <a:solidFill>
                  <a:schemeClr val="tx1"/>
                </a:solidFill>
                <a:effectLst/>
                <a:uLnTx/>
                <a:uFillTx/>
                <a:latin typeface="+mj-lt"/>
                <a:ea typeface="+mj-ea"/>
                <a:cs typeface="+mj-cs"/>
              </a:rPr>
              <a:t>&lt;BR&gt; and &lt;PRE&gt;</a:t>
            </a:r>
            <a:endParaRPr kumimoji="0" lang="en-GB" sz="27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&lt;HTML&gt;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&lt;HEAD&gt;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&lt;TITLE&gt;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Use of Paragraph, Line break and preformatted text Tag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&lt;/TITLE&gt;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&lt;/HEAD&gt;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HTML Tutorial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&lt;P&gt;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HTML stands for Hypertext Markup Language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used for creating web page. It is very simple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and easy to learn.</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ln/>
        </p:spPr>
        <p:txBody>
          <a:bodyPr vert="horz" wrap="square" lIns="91440" tIns="45720" rIns="91440" bIns="45720" anchor="ctr" anchorCtr="0"/>
          <a:p>
            <a:pPr>
              <a:buNone/>
            </a:pPr>
            <a:r>
              <a:rPr lang="en-GB" altLang="x-none" sz="2400" dirty="0"/>
              <a:t>An HTML document control.html shows the use of &lt;P&gt;,</a:t>
            </a:r>
            <a:br>
              <a:rPr lang="en-GB" altLang="x-none" sz="2400" dirty="0"/>
            </a:br>
            <a:r>
              <a:rPr lang="en-GB" altLang="x-none" sz="2400" dirty="0"/>
              <a:t>&lt;BR&gt; and &lt;PRE&gt;</a:t>
            </a:r>
            <a:endParaRPr lang="en-GB" altLang="x-none" sz="2400" dirty="0"/>
          </a:p>
        </p:txBody>
      </p:sp>
      <p:sp>
        <p:nvSpPr>
          <p:cNvPr id="3" name="Content Placeholder 2"/>
          <p:cNvSpPr>
            <a:spLocks noGrp="1"/>
          </p:cNvSpPr>
          <p:nvPr>
            <p:ph idx="1"/>
          </p:nvPr>
        </p:nvSpPr>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&lt;/P&gt;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&lt;P&gt;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HTML stands for Hypertext Markup Language.&lt;BR&gt;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used for creating web page. It is very simple&lt;BR&gt;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and easy to learn.&lt;BR&gt;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&lt;/P&gt;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&lt;PRE&gt;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HTML stands for Hypertext Markup Language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used for creating web page. It is very simple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and easy to learn.</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&lt;/PRE&gt;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&lt;/HTML&gt;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title"/>
          </p:nvPr>
        </p:nvSpPr>
        <p:spPr>
          <a:ln/>
        </p:spPr>
        <p:txBody>
          <a:bodyPr vert="horz" wrap="square" lIns="91440" tIns="45720" rIns="91440" bIns="45720" anchor="ctr" anchorCtr="0"/>
          <a:p>
            <a:pPr>
              <a:buNone/>
            </a:pPr>
            <a:r>
              <a:rPr lang="en-GB" altLang="x-none" dirty="0"/>
              <a:t>OUTPUT</a:t>
            </a:r>
            <a:endParaRPr lang="en-GB" altLang="x-none" dirty="0"/>
          </a:p>
        </p:txBody>
      </p:sp>
      <p:sp>
        <p:nvSpPr>
          <p:cNvPr id="3" name="Content Placeholder 2"/>
          <p:cNvSpPr>
            <a:spLocks noGrp="1"/>
          </p:cNvSpPr>
          <p:nvPr>
            <p:ph idx="1"/>
          </p:nvPr>
        </p:nvSpPr>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HTML Tutorial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HTML stands for Hypertext Markup Language. It is used for creating web page. It is very simple and easy to learn.</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HTML stands for Hypertext Markup Language.</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It is used for creating web page. It is very simple</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and easy to learn.</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2600" b="0" i="0" u="none" strike="noStrike" kern="1200" cap="none" spc="0" normalizeH="0" baseline="0" noProof="0" dirty="0" smtClean="0">
                <a:ln>
                  <a:noFill/>
                </a:ln>
                <a:solidFill>
                  <a:schemeClr val="tx1"/>
                </a:solidFill>
                <a:effectLst/>
                <a:uLnTx/>
                <a:uFillTx/>
                <a:latin typeface="Arial Narrow" pitchFamily="34" charset="0"/>
                <a:ea typeface="+mn-ea"/>
                <a:cs typeface="+mn-cs"/>
              </a:rPr>
              <a:t>HTML stands for Hypertext Markup Language.</a:t>
            </a:r>
            <a:endParaRPr kumimoji="0" lang="en-GB" sz="26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2600" b="0" i="0" u="none" strike="noStrike" kern="1200" cap="none" spc="0" normalizeH="0" baseline="0" noProof="0" dirty="0" smtClean="0">
                <a:ln>
                  <a:noFill/>
                </a:ln>
                <a:solidFill>
                  <a:schemeClr val="tx1"/>
                </a:solidFill>
                <a:effectLst/>
                <a:uLnTx/>
                <a:uFillTx/>
                <a:latin typeface="Arial Narrow" pitchFamily="34" charset="0"/>
                <a:ea typeface="+mn-ea"/>
                <a:cs typeface="+mn-cs"/>
              </a:rPr>
              <a:t>It is used for creating web page. It is very simple</a:t>
            </a:r>
            <a:endParaRPr kumimoji="0" lang="en-GB" sz="26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2600" b="0" i="0" u="none" strike="noStrike" kern="1200" cap="none" spc="0" normalizeH="0" baseline="0" noProof="0" dirty="0" smtClean="0">
                <a:ln>
                  <a:noFill/>
                </a:ln>
                <a:solidFill>
                  <a:schemeClr val="tx1"/>
                </a:solidFill>
                <a:effectLst/>
                <a:uLnTx/>
                <a:uFillTx/>
                <a:latin typeface="Arial Narrow" pitchFamily="34" charset="0"/>
                <a:ea typeface="+mn-ea"/>
                <a:cs typeface="+mn-cs"/>
              </a:rPr>
              <a:t>and easy to learn.</a:t>
            </a:r>
            <a:endParaRPr kumimoji="0" lang="en-GB" sz="2600" b="0" i="0" u="none" strike="noStrike" kern="1200" cap="none" spc="0" normalizeH="0" baseline="0" noProof="0" dirty="0" smtClean="0">
              <a:ln>
                <a:noFill/>
              </a:ln>
              <a:solidFill>
                <a:schemeClr val="tx1"/>
              </a:solidFill>
              <a:effectLst/>
              <a:uLnTx/>
              <a:uFillTx/>
              <a:latin typeface="Arial Narrow"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p:nvPr>
        </p:nvSpPr>
        <p:spPr>
          <a:ln/>
        </p:spPr>
        <p:txBody>
          <a:bodyPr vert="horz" wrap="square" lIns="91440" tIns="45720" rIns="91440" bIns="45720" anchor="ctr" anchorCtr="0"/>
          <a:p>
            <a:pPr>
              <a:buNone/>
            </a:pPr>
            <a:r>
              <a:rPr lang="en-GB" altLang="x-none" dirty="0"/>
              <a:t>Using Horizontal Rule Tag: &lt;HR&gt;</a:t>
            </a:r>
            <a:endParaRPr lang="en-GB" altLang="x-none" dirty="0"/>
          </a:p>
        </p:txBody>
      </p:sp>
      <p:sp>
        <p:nvSpPr>
          <p:cNvPr id="3" name="Content Placeholder 2"/>
          <p:cNvSpPr>
            <a:spLocks noGrp="1"/>
          </p:cNvSpPr>
          <p:nvPr>
            <p:ph idx="1"/>
          </p:nvPr>
        </p:nvSpPr>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 empty tag &lt;HR&gt; basically used to draw lines and horizontal rules. It can be used to separate two sections of text.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Example: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Your horizontal rule goes here. &lt;HR&gt;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rest of the text goes here.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Output: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Your horizontal rule goes here.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rest of the text goes her</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5" name="Straight Connector 4"/>
          <p:cNvCxnSpPr/>
          <p:nvPr/>
        </p:nvCxnSpPr>
        <p:spPr>
          <a:xfrm>
            <a:off x="571500" y="5429250"/>
            <a:ext cx="4572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a:ln/>
        </p:spPr>
        <p:txBody>
          <a:bodyPr vert="horz" wrap="square" lIns="91440" tIns="45720" rIns="91440" bIns="45720" anchor="ctr" anchorCtr="0"/>
          <a:p>
            <a:pPr>
              <a:buNone/>
            </a:pPr>
            <a:r>
              <a:rPr lang="en-GB" altLang="x-none" dirty="0"/>
              <a:t>&lt;HR&gt; accepts following attributes</a:t>
            </a:r>
            <a:endParaRPr lang="en-GB" altLang="x-none" dirty="0"/>
          </a:p>
        </p:txBody>
      </p:sp>
      <p:sp>
        <p:nvSpPr>
          <p:cNvPr id="3" name="Content Placeholder 2"/>
          <p:cNvSpPr>
            <a:spLocks noGrp="1"/>
          </p:cNvSpPr>
          <p:nvPr>
            <p:ph idx="1"/>
          </p:nvPr>
        </p:nvSpPr>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SIZE: Determines the thickness of the horizontal rule. The value is given as a pixel value.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Example: &lt;HR SIZE="3"&gt;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WIDTH: Specifies an exact width of HR in pixels, or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arelative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width as percentage of the document width.</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Example: &lt;HR WIDTH="50%"&gt;, horizontal rule a width a 50 percent of the page width.</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ALIGN: Set the alignment of the rule to LEFT, RIGHT and CENTER. It is applicable if it is not equal to width of the page.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NOSHADE: If a solid bar is required, this attribute is used; it specifies that the horizontal rule should not be shaded at all.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COLOR: Set the color of the Horizontal rule.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Example: &lt;HR COLOR="BLUE“&gt;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sng" strike="noStrike" kern="1200" cap="none" spc="0" normalizeH="0" baseline="0" noProof="0" dirty="0" smtClean="0">
                <a:ln>
                  <a:noFill/>
                </a:ln>
                <a:solidFill>
                  <a:schemeClr val="tx1"/>
                </a:solidFill>
                <a:effectLst/>
                <a:uLnTx/>
                <a:uFillTx/>
                <a:latin typeface="+mn-lt"/>
                <a:ea typeface="+mn-ea"/>
                <a:cs typeface="+mn-cs"/>
              </a:rPr>
              <a:t>Example of &lt;HR&gt; with its attribute:</a:t>
            </a:r>
            <a:endParaRPr kumimoji="0" lang="en-GB" sz="32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&lt;HR ALIGN=' 'CENTER' '  WIDTH=' '50%' '  SIZE=' '3"  NOSHADE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COLOR="BLUE“&gt;</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a:ln/>
        </p:spPr>
        <p:txBody>
          <a:bodyPr vert="horz" wrap="square" lIns="91440" tIns="45720" rIns="91440" bIns="45720" anchor="ctr" anchorCtr="0"/>
          <a:p>
            <a:pPr>
              <a:buNone/>
            </a:pPr>
            <a:r>
              <a:rPr lang="en-GB" altLang="x-none" dirty="0"/>
              <a:t>HEADING: &lt;H1&gt;.............&lt;H6&gt;tags</a:t>
            </a:r>
            <a:endParaRPr lang="en-GB" altLang="x-none" dirty="0"/>
          </a:p>
        </p:txBody>
      </p:sp>
      <p:sp>
        <p:nvSpPr>
          <p:cNvPr id="40963" name="Content Placeholder 2"/>
          <p:cNvSpPr>
            <a:spLocks noGrp="1"/>
          </p:cNvSpPr>
          <p:nvPr>
            <p:ph idx="1"/>
          </p:nvPr>
        </p:nvSpPr>
        <p:spPr>
          <a:ln/>
        </p:spPr>
        <p:txBody>
          <a:bodyPr vert="horz" wrap="square" lIns="91440" tIns="45720" rIns="91440" bIns="45720" anchor="t" anchorCtr="0"/>
          <a:p>
            <a:pPr algn="just">
              <a:buNone/>
            </a:pPr>
            <a:r>
              <a:rPr lang="en-GB" altLang="x-none" dirty="0"/>
              <a:t>HTML has six header tags &lt;H1&gt;, &lt;H2&gt;...........&lt;H6&gt; used to specify section headings. Text with header tags is displayed in larger and bolder fonts than the normal body text by a web browser. Every .header leaves a blank line above and below it when displayed in browse.</a:t>
            </a:r>
            <a:endParaRPr lang="en-GB" altLang="x-non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ln/>
        </p:spPr>
        <p:txBody>
          <a:bodyPr vert="horz" wrap="square" lIns="91440" tIns="45720" rIns="91440" bIns="45720" anchor="ctr" anchorCtr="0"/>
          <a:p>
            <a:pPr>
              <a:buNone/>
            </a:pPr>
            <a:r>
              <a:rPr lang="en-GB" altLang="x-none" dirty="0"/>
              <a:t>INTRODUCTION  OF  HTML</a:t>
            </a:r>
            <a:endParaRPr lang="en-GB" altLang="x-none" dirty="0"/>
          </a:p>
        </p:txBody>
      </p:sp>
      <p:sp>
        <p:nvSpPr>
          <p:cNvPr id="3" name="Content Placeholder 2"/>
          <p:cNvSpPr>
            <a:spLocks noGrp="1"/>
          </p:cNvSpPr>
          <p:nvPr>
            <p:ph idx="1"/>
          </p:nvPr>
        </p:nvSpPr>
        <p:spPr/>
        <p:txBody>
          <a:bodyPr vert="horz" lIns="91440" tIns="45720" rIns="91440" bIns="45720" rtlCol="0">
            <a:normAutofit fontScale="6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HTML (Hypertext Markup Language) is used to create document on the World Wide Web. It is simply a collection of certain key words called ‘Tags’ that are helpful in writing the document to be displayed using a browser on Internet.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It is a platform independent language that can be used on any platform such as Windows, Linux, Macintosh, and so on. To display a document in web it is essential to mark-up the different  e l eme n t s   ( h e a d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n g s ,   p a r a g r a p h s ,   t a b l e s ,   a n d   s o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o</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n )   o f   t h e document with the HTML tags. To view a mark-up document u s e r   h a s   t o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o</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 e n   t h e   d o c u m e n 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n   a   b r o w s e r .   A   b r o w s e r understands and interpret the HTML tags, identifies the structure of the document (which part are which) and makes decision about presentation (how the parts look) of the document.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HTML also provides tags to make the document look attractive using graphics, font size and colors. User can make a link to the other document or the different section of the same document by creating Hypertext Links also known as Hyperlinks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a:ln/>
        </p:spPr>
        <p:txBody>
          <a:bodyPr vert="horz" wrap="square" lIns="91440" tIns="45720" rIns="91440" bIns="45720" anchor="ctr" anchorCtr="0"/>
          <a:p>
            <a:pPr>
              <a:buNone/>
            </a:pPr>
            <a:r>
              <a:rPr lang="en-GB" altLang="x-none" sz="2800" dirty="0"/>
              <a:t>Example: An HTML document, headings.html shows the different section headings</a:t>
            </a:r>
            <a:endParaRPr lang="en-GB" altLang="x-none" sz="2800" dirty="0"/>
          </a:p>
        </p:txBody>
      </p:sp>
      <p:sp>
        <p:nvSpPr>
          <p:cNvPr id="3" name="Content Placeholder 2"/>
          <p:cNvSpPr>
            <a:spLocks noGrp="1"/>
          </p:cNvSpPr>
          <p:nvPr>
            <p:ph idx="1"/>
          </p:nvPr>
        </p:nvSpPr>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&lt;HTML&gt;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&lt;HEAD&gt;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&lt;TITLE&gt;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Section Heading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&lt;/TITLE&gt;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&lt;/HEAD&gt;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&lt;H1&gt; This is Section Heading 1 &lt;/H1&gt;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&lt;H2&gt; This is Section Heading 2 &lt;/H2&gt;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&lt;H3&gt; This is Section Heading 3 &lt;/H3&gt;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&lt;H4&gt; This is Section Heading 4 &lt;/H4&gt;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&lt;H5&gt; This is Section Heading 5 &lt;/H5&gt;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&lt;H6&gt; This is Section Heading 6 &lt;/H6&gt;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&lt;/BODY&gt;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&lt;/HTML&gt;</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Viewing output of HTML document</a:t>
            </a:r>
            <a:br>
              <a:rPr kumimoji="0" lang="en-GB" sz="4400" b="0" i="0" u="none" strike="noStrike" kern="1200" cap="none" spc="0" normalizeH="0" baseline="0" noProof="0" dirty="0" smtClean="0">
                <a:ln>
                  <a:noFill/>
                </a:ln>
                <a:solidFill>
                  <a:schemeClr val="tx1"/>
                </a:solidFill>
                <a:effectLst/>
                <a:uLnTx/>
                <a:uFillTx/>
                <a:latin typeface="+mj-lt"/>
                <a:ea typeface="+mj-ea"/>
                <a:cs typeface="+mj-cs"/>
              </a:rPr>
            </a:br>
            <a:r>
              <a:rPr kumimoji="0" lang="en-GB" sz="4400" b="0" i="0" u="none" strike="noStrike" kern="1200" cap="none" spc="0" normalizeH="0" baseline="0" noProof="0" dirty="0" smtClean="0">
                <a:ln>
                  <a:noFill/>
                </a:ln>
                <a:solidFill>
                  <a:schemeClr val="tx1"/>
                </a:solidFill>
                <a:effectLst/>
                <a:uLnTx/>
                <a:uFillTx/>
                <a:latin typeface="+mj-lt"/>
                <a:ea typeface="+mj-ea"/>
                <a:cs typeface="+mj-cs"/>
              </a:rPr>
              <a:t>headings.html in browse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3011" name="Content Placeholder 2"/>
          <p:cNvSpPr>
            <a:spLocks noGrp="1"/>
          </p:cNvSpPr>
          <p:nvPr>
            <p:ph idx="1"/>
          </p:nvPr>
        </p:nvSpPr>
        <p:spPr>
          <a:ln/>
        </p:spPr>
        <p:txBody>
          <a:bodyPr vert="horz" wrap="square" lIns="91440" tIns="45720" rIns="91440" bIns="45720" anchor="t" anchorCtr="0"/>
          <a:p>
            <a:pPr>
              <a:buNone/>
            </a:pPr>
            <a:r>
              <a:rPr lang="en-GB" altLang="x-none" sz="4000" dirty="0"/>
              <a:t>This is Section Heading 1</a:t>
            </a:r>
            <a:endParaRPr lang="en-GB" altLang="x-none" sz="4000" dirty="0"/>
          </a:p>
          <a:p>
            <a:pPr>
              <a:buNone/>
            </a:pPr>
            <a:r>
              <a:rPr lang="en-GB" altLang="x-none" sz="3600" dirty="0"/>
              <a:t>This is Section Heading 2</a:t>
            </a:r>
            <a:endParaRPr lang="en-GB" altLang="x-none" sz="3600" dirty="0"/>
          </a:p>
          <a:p>
            <a:pPr>
              <a:buNone/>
            </a:pPr>
            <a:r>
              <a:rPr lang="en-GB" altLang="x-none" dirty="0"/>
              <a:t>This is Section Heading 3</a:t>
            </a:r>
            <a:endParaRPr lang="en-GB" altLang="x-none" dirty="0"/>
          </a:p>
          <a:p>
            <a:pPr>
              <a:buNone/>
            </a:pPr>
            <a:r>
              <a:rPr lang="en-GB" altLang="x-none" sz="2800" dirty="0"/>
              <a:t>This is Section Heading 4</a:t>
            </a:r>
            <a:endParaRPr lang="en-GB" altLang="x-none" sz="2800" dirty="0"/>
          </a:p>
          <a:p>
            <a:pPr>
              <a:buNone/>
            </a:pPr>
            <a:r>
              <a:rPr lang="en-GB" altLang="x-none" sz="2400" dirty="0"/>
              <a:t>This is Section Heading 5</a:t>
            </a:r>
            <a:endParaRPr lang="en-GB" altLang="x-none" sz="2400" dirty="0"/>
          </a:p>
          <a:p>
            <a:pPr>
              <a:buNone/>
            </a:pPr>
            <a:r>
              <a:rPr lang="en-GB" altLang="x-none" sz="2000" dirty="0"/>
              <a:t>This is Section Heading 6</a:t>
            </a:r>
            <a:endParaRPr lang="en-GB" altLang="x-none"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SPECIAL CHARTACTER</a:t>
            </a:r>
            <a:br>
              <a:rPr kumimoji="0" lang="en-GB" sz="4400" b="0" i="0" u="none" strike="noStrike" kern="1200" cap="none" spc="0" normalizeH="0" baseline="0" noProof="0" dirty="0" smtClean="0">
                <a:ln>
                  <a:noFill/>
                </a:ln>
                <a:solidFill>
                  <a:schemeClr val="tx1"/>
                </a:solidFill>
                <a:effectLst/>
                <a:uLnTx/>
                <a:uFillTx/>
                <a:latin typeface="+mj-lt"/>
                <a:ea typeface="+mj-ea"/>
                <a:cs typeface="+mj-cs"/>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There are certain special characters that can be used while  creating document.Following are some special character:</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Symbols 	  Entity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 ®              &amp;copy, &amp;reg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¼, ½, ¾         &amp;frac14, &amp;frac12, &amp;frac34</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 &lt;, &gt;, ≤,≥    &amp;divide, &amp;</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lt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&amp;</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gt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&amp;le, &amp;</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ge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&amp;                   &amp;amp</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 ♠ ♥            &amp;spades, &amp;clubs, &amp;hearts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All these special character must be ended with a semicolon;</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5" name="Straight Connector 4"/>
          <p:cNvCxnSpPr/>
          <p:nvPr/>
        </p:nvCxnSpPr>
        <p:spPr>
          <a:xfrm rot="5400000">
            <a:off x="1427163" y="4071938"/>
            <a:ext cx="200183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ln/>
        </p:spPr>
        <p:txBody>
          <a:bodyPr vert="horz" wrap="square" lIns="91440" tIns="45720" rIns="91440" bIns="45720" anchor="ctr" anchorCtr="0"/>
          <a:p>
            <a:pPr>
              <a:buNone/>
            </a:pPr>
            <a:r>
              <a:rPr lang="en-GB" altLang="x-none" dirty="0"/>
              <a:t>Example:</a:t>
            </a:r>
            <a:endParaRPr lang="en-GB" altLang="x-none" dirty="0"/>
          </a:p>
        </p:txBody>
      </p:sp>
      <p:sp>
        <p:nvSpPr>
          <p:cNvPr id="45059" name="Content Placeholder 2"/>
          <p:cNvSpPr>
            <a:spLocks noGrp="1"/>
          </p:cNvSpPr>
          <p:nvPr>
            <p:ph idx="1"/>
          </p:nvPr>
        </p:nvSpPr>
        <p:spPr>
          <a:ln/>
        </p:spPr>
        <p:txBody>
          <a:bodyPr vert="horz" wrap="square" lIns="91440" tIns="45720" rIns="91440" bIns="45720" anchor="t" anchorCtr="0"/>
          <a:p>
            <a:pPr>
              <a:buNone/>
            </a:pPr>
            <a:r>
              <a:rPr lang="en-GB" altLang="x-none" dirty="0"/>
              <a:t>&lt;PRE&gt;</a:t>
            </a:r>
            <a:endParaRPr lang="en-GB" altLang="x-none" dirty="0"/>
          </a:p>
          <a:p>
            <a:pPr>
              <a:buNone/>
            </a:pPr>
            <a:r>
              <a:rPr lang="en-GB" altLang="x-none" dirty="0"/>
              <a:t>The copyright symbol is: &amp;COPY;</a:t>
            </a:r>
            <a:endParaRPr lang="en-GB" altLang="x-none" dirty="0"/>
          </a:p>
          <a:p>
            <a:pPr>
              <a:buNone/>
            </a:pPr>
            <a:r>
              <a:rPr lang="en-GB" altLang="x-none" dirty="0"/>
              <a:t>The registered rank is: &amp;REG;</a:t>
            </a:r>
            <a:endParaRPr lang="en-GB" altLang="x-none" dirty="0"/>
          </a:p>
          <a:p>
            <a:pPr>
              <a:buNone/>
            </a:pPr>
            <a:r>
              <a:rPr lang="en-GB" altLang="x-none" dirty="0"/>
              <a:t>&lt;/PRE&gt;</a:t>
            </a:r>
            <a:endParaRPr lang="en-GB" altLang="x-none" dirty="0"/>
          </a:p>
          <a:p>
            <a:r>
              <a:rPr lang="en-GB" altLang="x-none" dirty="0"/>
              <a:t>Output:</a:t>
            </a:r>
            <a:endParaRPr lang="en-GB" altLang="x-none" dirty="0"/>
          </a:p>
          <a:p>
            <a:pPr>
              <a:buNone/>
            </a:pPr>
            <a:r>
              <a:rPr lang="en-GB" altLang="x-none" dirty="0"/>
              <a:t> The copyright symbol is:©</a:t>
            </a:r>
            <a:endParaRPr lang="en-GB" altLang="x-none" dirty="0"/>
          </a:p>
          <a:p>
            <a:pPr>
              <a:buNone/>
            </a:pPr>
            <a:r>
              <a:rPr lang="en-GB" altLang="x-none" dirty="0"/>
              <a:t>The registered rank is:®</a:t>
            </a:r>
            <a:endParaRPr lang="en-GB" altLang="x-none"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ADVANTAGES  OF  HTML</a:t>
            </a:r>
            <a:br>
              <a:rPr kumimoji="0" lang="en-GB" sz="4400" b="0" i="0" u="none" strike="noStrike" kern="1200" cap="none" spc="0" normalizeH="0" baseline="0" noProof="0" dirty="0" smtClean="0">
                <a:ln>
                  <a:noFill/>
                </a:ln>
                <a:solidFill>
                  <a:schemeClr val="tx1"/>
                </a:solidFill>
                <a:effectLst/>
                <a:uLnTx/>
                <a:uFillTx/>
                <a:latin typeface="+mj-lt"/>
                <a:ea typeface="+mj-ea"/>
                <a:cs typeface="+mj-cs"/>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Easy to use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Loose syntax (although, being too flexible will not comply with standards).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Supported on almost every browser, if not all browsers.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Widely used; established on almost every website, if not all websites.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Very similar to XML syntax, which is increasingly used for data storage.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Free - You need not buy any software.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Easy to learn &amp; code even for </a:t>
            </a:r>
            <a:r>
              <a:rPr kumimoji="0" lang="en-GB" sz="3200" b="0" i="0" u="none" strike="noStrike" kern="1200" cap="none" spc="0" normalizeH="0" baseline="0" noProof="0" smtClean="0">
                <a:ln>
                  <a:noFill/>
                </a:ln>
                <a:solidFill>
                  <a:schemeClr val="tx1"/>
                </a:solidFill>
                <a:effectLst/>
                <a:uLnTx/>
                <a:uFillTx/>
                <a:latin typeface="+mn-lt"/>
                <a:ea typeface="+mn-ea"/>
                <a:cs typeface="+mn-cs"/>
              </a:rPr>
              <a:t>novice programmers.</a:t>
            </a:r>
            <a:br>
              <a:rPr kumimoji="0" lang="en-GB" sz="3200" b="0" i="0" u="none" strike="noStrike" kern="1200" cap="none" spc="0" normalizeH="0" baseline="0" noProof="0" dirty="0" smtClean="0">
                <a:ln>
                  <a:noFill/>
                </a:ln>
                <a:solidFill>
                  <a:schemeClr val="tx1"/>
                </a:solidFill>
                <a:effectLst/>
                <a:uLnTx/>
                <a:uFillTx/>
                <a:latin typeface="+mn-lt"/>
                <a:ea typeface="+mn-ea"/>
                <a:cs typeface="+mn-cs"/>
              </a:rPr>
            </a:b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DISADVANTAGES  OF  HTML</a:t>
            </a:r>
            <a:br>
              <a:rPr kumimoji="0" lang="en-GB" sz="4400" b="0" i="0" u="none" strike="noStrike" kern="1200" cap="none" spc="0" normalizeH="0" baseline="0" noProof="0" dirty="0" smtClean="0">
                <a:ln>
                  <a:noFill/>
                </a:ln>
                <a:solidFill>
                  <a:schemeClr val="tx1"/>
                </a:solidFill>
                <a:effectLst/>
                <a:uLnTx/>
                <a:uFillTx/>
                <a:latin typeface="+mj-lt"/>
                <a:ea typeface="+mj-ea"/>
                <a:cs typeface="+mj-cs"/>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fontScale="70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400" b="0" i="0" u="none" strike="noStrike" kern="1200" cap="none" spc="0" normalizeH="0" baseline="0" noProof="0" dirty="0" smtClean="0">
                <a:ln>
                  <a:noFill/>
                </a:ln>
                <a:solidFill>
                  <a:schemeClr val="tx1"/>
                </a:solidFill>
                <a:effectLst/>
                <a:uLnTx/>
                <a:uFillTx/>
                <a:latin typeface="+mn-lt"/>
                <a:ea typeface="+mn-ea"/>
                <a:cs typeface="+mn-cs"/>
              </a:rPr>
              <a:t>It cannot produce dynamic output alone, since it is a static language</a:t>
            </a:r>
            <a:endParaRPr kumimoji="0" lang="en-GB" sz="3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400" b="0" i="0" u="none" strike="noStrike" kern="1200" cap="none" spc="0" normalizeH="0" baseline="0" noProof="0" dirty="0" smtClean="0">
                <a:ln>
                  <a:noFill/>
                </a:ln>
                <a:solidFill>
                  <a:schemeClr val="tx1"/>
                </a:solidFill>
                <a:effectLst/>
                <a:uLnTx/>
                <a:uFillTx/>
                <a:latin typeface="+mn-lt"/>
                <a:ea typeface="+mn-ea"/>
                <a:cs typeface="+mn-cs"/>
              </a:rPr>
              <a:t>Sometimes, the structuring of HTML documents is hard to grasp</a:t>
            </a:r>
            <a:endParaRPr kumimoji="0" lang="en-GB" sz="3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400" b="0" i="0" u="none" strike="noStrike" kern="1200" cap="none" spc="0" normalizeH="0" baseline="0" noProof="0" dirty="0" smtClean="0">
                <a:ln>
                  <a:noFill/>
                </a:ln>
                <a:solidFill>
                  <a:schemeClr val="tx1"/>
                </a:solidFill>
                <a:effectLst/>
                <a:uLnTx/>
                <a:uFillTx/>
                <a:latin typeface="+mn-lt"/>
                <a:ea typeface="+mn-ea"/>
                <a:cs typeface="+mn-cs"/>
              </a:rPr>
              <a:t>You have to keep up with deprecated tags, and make sure not to use them</a:t>
            </a:r>
            <a:endParaRPr kumimoji="0" lang="en-GB" sz="3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400" b="0" i="0" u="none" strike="noStrike" kern="1200" cap="none" spc="0" normalizeH="0" baseline="0" noProof="0" dirty="0" smtClean="0">
                <a:ln>
                  <a:noFill/>
                </a:ln>
                <a:solidFill>
                  <a:schemeClr val="tx1"/>
                </a:solidFill>
                <a:effectLst/>
                <a:uLnTx/>
                <a:uFillTx/>
                <a:latin typeface="+mn-lt"/>
                <a:ea typeface="+mn-ea"/>
                <a:cs typeface="+mn-cs"/>
              </a:rPr>
              <a:t>Deprecated tags appear because another language that works with HTML has replaced the original work of the tag; thus the other language needs to be learned (most of the time, it is CSS)</a:t>
            </a:r>
            <a:endParaRPr kumimoji="0" lang="en-GB" sz="3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400" b="0" i="0" u="none" strike="noStrike" kern="1200" cap="none" spc="0" normalizeH="0" baseline="0" noProof="0" dirty="0" smtClean="0">
                <a:ln>
                  <a:noFill/>
                </a:ln>
                <a:solidFill>
                  <a:schemeClr val="tx1"/>
                </a:solidFill>
                <a:effectLst/>
                <a:uLnTx/>
                <a:uFillTx/>
                <a:latin typeface="+mn-lt"/>
                <a:ea typeface="+mn-ea"/>
                <a:cs typeface="+mn-cs"/>
              </a:rPr>
              <a:t>Security features offered by HTML are limited</a:t>
            </a:r>
            <a:endParaRPr kumimoji="0" lang="en-GB" sz="3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br>
              <a:rPr kumimoji="0" lang="en-GB" sz="3200" b="0" i="0" u="none" strike="noStrike" kern="1200" cap="none" spc="0" normalizeH="0" baseline="0" noProof="0" dirty="0" smtClean="0">
                <a:ln>
                  <a:noFill/>
                </a:ln>
                <a:solidFill>
                  <a:schemeClr val="tx1"/>
                </a:solidFill>
                <a:effectLst/>
                <a:uLnTx/>
                <a:uFillTx/>
                <a:latin typeface="+mn-lt"/>
                <a:ea typeface="+mn-ea"/>
                <a:cs typeface="+mn-cs"/>
              </a:rPr>
            </a:br>
            <a:br>
              <a:rPr kumimoji="0" lang="en-GB" sz="3200" b="0" i="0" u="none" strike="noStrike" kern="1200" cap="none" spc="0" normalizeH="0" baseline="0" noProof="0" dirty="0" smtClean="0">
                <a:ln>
                  <a:noFill/>
                </a:ln>
                <a:solidFill>
                  <a:schemeClr val="tx1"/>
                </a:solidFill>
                <a:effectLst/>
                <a:uLnTx/>
                <a:uFillTx/>
                <a:latin typeface="+mn-lt"/>
                <a:ea typeface="+mn-ea"/>
                <a:cs typeface="+mn-cs"/>
              </a:rPr>
            </a:b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 OBJECTIVE  OF  HTML</a:t>
            </a:r>
            <a:br>
              <a:rPr kumimoji="0" lang="en-GB" sz="4400" b="0" i="0" u="none" strike="noStrike" kern="1200" cap="none" spc="0" normalizeH="0" baseline="0" noProof="0" dirty="0" smtClean="0">
                <a:ln>
                  <a:noFill/>
                </a:ln>
                <a:solidFill>
                  <a:schemeClr val="tx1"/>
                </a:solidFill>
                <a:effectLst/>
                <a:uLnTx/>
                <a:uFillTx/>
                <a:latin typeface="+mj-lt"/>
                <a:ea typeface="+mj-ea"/>
                <a:cs typeface="+mj-cs"/>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147" name="Content Placeholder 2"/>
          <p:cNvSpPr>
            <a:spLocks noGrp="1"/>
          </p:cNvSpPr>
          <p:nvPr>
            <p:ph idx="1"/>
          </p:nvPr>
        </p:nvSpPr>
        <p:spPr>
          <a:ln/>
        </p:spPr>
        <p:txBody>
          <a:bodyPr vert="horz" wrap="square" lIns="91440" tIns="45720" rIns="91440" bIns="45720" anchor="t" anchorCtr="0"/>
          <a:p>
            <a:r>
              <a:rPr lang="en-GB" altLang="x-none" dirty="0"/>
              <a:t> create, save and view a HTML document</a:t>
            </a:r>
            <a:endParaRPr lang="en-GB" altLang="x-none" dirty="0"/>
          </a:p>
          <a:p>
            <a:r>
              <a:rPr lang="en-GB" altLang="x-none" dirty="0"/>
              <a:t> format a web page using section heading tags</a:t>
            </a:r>
            <a:endParaRPr lang="en-GB" altLang="x-none" dirty="0"/>
          </a:p>
          <a:p>
            <a:r>
              <a:rPr lang="en-GB" altLang="x-none" dirty="0"/>
              <a:t> describe Ordered and Unordered lists</a:t>
            </a:r>
            <a:endParaRPr lang="en-GB" altLang="x-none" dirty="0"/>
          </a:p>
          <a:p>
            <a:r>
              <a:rPr lang="en-GB" altLang="x-none" dirty="0"/>
              <a:t> explain graphics in HTML document</a:t>
            </a:r>
            <a:endParaRPr lang="en-GB" altLang="x-none" dirty="0"/>
          </a:p>
          <a:p>
            <a:r>
              <a:rPr lang="en-GB" altLang="x-none" dirty="0"/>
              <a:t> describe hypertext  links and making text/image link</a:t>
            </a:r>
            <a:endParaRPr lang="en-GB" altLang="x-non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WORLD  WIDE  WEB</a:t>
            </a:r>
            <a:br>
              <a:rPr kumimoji="0" lang="en-GB" sz="4400" b="0" i="0" u="none" strike="noStrike" kern="1200" cap="none" spc="0" normalizeH="0" baseline="0" noProof="0" dirty="0" smtClean="0">
                <a:ln>
                  <a:noFill/>
                </a:ln>
                <a:solidFill>
                  <a:schemeClr val="tx1"/>
                </a:solidFill>
                <a:effectLst/>
                <a:uLnTx/>
                <a:uFillTx/>
                <a:latin typeface="+mj-lt"/>
                <a:ea typeface="+mj-ea"/>
                <a:cs typeface="+mj-cs"/>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171" name="Content Placeholder 2"/>
          <p:cNvSpPr>
            <a:spLocks noGrp="1"/>
          </p:cNvSpPr>
          <p:nvPr>
            <p:ph idx="1"/>
          </p:nvPr>
        </p:nvSpPr>
        <p:spPr>
          <a:ln/>
        </p:spPr>
        <p:txBody>
          <a:bodyPr vert="horz" wrap="square" lIns="91440" tIns="45720" rIns="91440" bIns="45720" anchor="t" anchorCtr="0"/>
          <a:p>
            <a:pPr algn="just"/>
            <a:r>
              <a:rPr lang="en-GB" altLang="x-none" dirty="0"/>
              <a:t>The </a:t>
            </a:r>
            <a:r>
              <a:rPr lang="en-GB" altLang="x-none" b="1" dirty="0"/>
              <a:t>World Wide Web</a:t>
            </a:r>
            <a:r>
              <a:rPr lang="en-GB" altLang="x-none" dirty="0"/>
              <a:t> (abbreviated as </a:t>
            </a:r>
            <a:r>
              <a:rPr lang="en-GB" altLang="x-none" b="1" dirty="0"/>
              <a:t>WWW</a:t>
            </a:r>
            <a:r>
              <a:rPr lang="en-GB" altLang="x-none" dirty="0"/>
              <a:t> or </a:t>
            </a:r>
            <a:r>
              <a:rPr lang="en-GB" altLang="x-none" b="1" dirty="0"/>
              <a:t>W3</a:t>
            </a:r>
            <a:r>
              <a:rPr lang="en-GB" altLang="x-none" dirty="0"/>
              <a:t> and commonly known as </a:t>
            </a:r>
            <a:r>
              <a:rPr lang="en-GB" altLang="x-none" b="1" dirty="0"/>
              <a:t>the Web)</a:t>
            </a:r>
            <a:r>
              <a:rPr lang="en-GB" altLang="x-none" dirty="0"/>
              <a:t>is a system of interlinked hypertext documents accessed via the Internet. </a:t>
            </a:r>
            <a:r>
              <a:rPr lang="en-GB" altLang="x-none" dirty="0"/>
              <a:t>With a web browser, one can view web pages that may contain text, images, videos, and other multimedia and navigate between them via hyperlinks.</a:t>
            </a:r>
            <a:endParaRPr lang="en-GB" altLang="x-non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HTML  TOOLS</a:t>
            </a:r>
            <a:br>
              <a:rPr kumimoji="0" lang="en-GB" sz="4400" b="0" i="0" u="none" strike="noStrike" kern="1200" cap="none" spc="0" normalizeH="0" baseline="0" noProof="0" dirty="0" smtClean="0">
                <a:ln>
                  <a:noFill/>
                </a:ln>
                <a:solidFill>
                  <a:schemeClr val="tx1"/>
                </a:solidFill>
                <a:effectLst/>
                <a:uLnTx/>
                <a:uFillTx/>
                <a:latin typeface="+mj-lt"/>
                <a:ea typeface="+mj-ea"/>
                <a:cs typeface="+mj-cs"/>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4000" b="0" i="0" u="none" strike="noStrike" kern="1200" cap="none" spc="0" normalizeH="0" baseline="0" noProof="0" dirty="0" smtClean="0">
                <a:ln>
                  <a:noFill/>
                </a:ln>
                <a:solidFill>
                  <a:schemeClr val="tx1"/>
                </a:solidFill>
                <a:effectLst/>
                <a:uLnTx/>
                <a:uFillTx/>
                <a:latin typeface="+mn-lt"/>
                <a:ea typeface="+mn-ea"/>
                <a:cs typeface="+mn-cs"/>
              </a:rPr>
              <a:t>There are two tools of HTML.</a:t>
            </a:r>
            <a:endParaRPr kumimoji="0" lang="en-GB" sz="4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just" defTabSz="914400" rtl="0" eaLnBrk="1" fontAlgn="auto" latinLnBrk="0" hangingPunct="1">
              <a:lnSpc>
                <a:spcPct val="100000"/>
              </a:lnSpc>
              <a:spcBef>
                <a:spcPct val="20000"/>
              </a:spcBef>
              <a:spcAft>
                <a:spcPts val="0"/>
              </a:spcAft>
              <a:buClrTx/>
              <a:buSzTx/>
              <a:buFont typeface="Arial" panose="020B0604020202020204" pitchFamily="34" charset="0"/>
              <a:buAutoNum type="alphaLcParen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HTML Editor: it is the program that one  uses to create and save HTML documents. They fall into two categories:</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Text based or code based which allows one to see the HTML code as one is creating a document.e.g. Notepad.</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Netscape composer</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ln/>
        </p:spPr>
        <p:txBody>
          <a:bodyPr vert="horz" wrap="square" lIns="91440" tIns="45720" rIns="91440" bIns="45720" anchor="ctr" anchorCtr="0"/>
          <a:p>
            <a:pPr>
              <a:buNone/>
            </a:pPr>
            <a:r>
              <a:rPr lang="en-GB" altLang="x-none" dirty="0"/>
              <a:t>HTML  TOOLS</a:t>
            </a:r>
            <a:endParaRPr lang="en-GB" altLang="x-none" dirty="0"/>
          </a:p>
        </p:txBody>
      </p:sp>
      <p:sp>
        <p:nvSpPr>
          <p:cNvPr id="3" name="Content Placeholder 2"/>
          <p:cNvSpPr>
            <a:spLocks noGrp="1"/>
          </p:cNvSpPr>
          <p:nvPr>
            <p:ph idx="1"/>
          </p:nvPr>
        </p:nvSpPr>
        <p:spPr/>
        <p:txBody>
          <a:bodyPr vert="horz" lIns="91440" tIns="45720" rIns="91440" bIns="45720" rtlCol="0">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 Web Browser: it is the program that one uses to view and test the HTML documents. They translate Html encoded files into text,image,sounds and other features user see. Microsoft Internet Explorer,Netscape,Mosaic Chrome are examples of browsers that enables user to view text and images and many more other World Wide Web featueres.They are software that must be installed on user computer.</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smtClean="0">
                <a:ln>
                  <a:noFill/>
                </a:ln>
                <a:solidFill>
                  <a:schemeClr val="tx1"/>
                </a:solidFill>
                <a:effectLst/>
                <a:uLnTx/>
                <a:uFillTx/>
                <a:latin typeface="+mj-lt"/>
                <a:ea typeface="+mj-ea"/>
                <a:cs typeface="+mj-cs"/>
              </a:rPr>
              <a:t>HTML  TERMINOLGY</a:t>
            </a:r>
            <a:br>
              <a:rPr kumimoji="0" lang="en-GB" sz="4400" b="0" i="0" u="none" strike="noStrike" kern="1200" cap="none" spc="0" normalizeH="0" baseline="0" noProof="0" smtClean="0">
                <a:ln>
                  <a:noFill/>
                </a:ln>
                <a:solidFill>
                  <a:schemeClr val="tx1"/>
                </a:solidFill>
                <a:effectLst/>
                <a:uLnTx/>
                <a:uFillTx/>
                <a:latin typeface="+mj-lt"/>
                <a:ea typeface="+mj-ea"/>
                <a:cs typeface="+mj-cs"/>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smtClean="0">
                <a:ln>
                  <a:noFill/>
                </a:ln>
                <a:solidFill>
                  <a:schemeClr val="tx1"/>
                </a:solidFill>
                <a:effectLst/>
                <a:uLnTx/>
                <a:uFillTx/>
                <a:latin typeface="+mn-lt"/>
                <a:ea typeface="+mn-ea"/>
                <a:cs typeface="+mn-cs"/>
              </a:rPr>
              <a:t>Some commonly used terms in HTML are:</a:t>
            </a:r>
            <a:endParaRPr kumimoji="0" lang="en-GB"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smtClean="0">
                <a:ln>
                  <a:noFill/>
                </a:ln>
                <a:solidFill>
                  <a:schemeClr val="tx1"/>
                </a:solidFill>
                <a:effectLst/>
                <a:uLnTx/>
                <a:uFillTx/>
                <a:latin typeface="+mn-lt"/>
                <a:ea typeface="+mn-ea"/>
                <a:cs typeface="+mn-cs"/>
              </a:rPr>
              <a:t>a)Tag: Tags are always written within angles brackets. it is a piece of text is used to identify an element so that the browser realizes how to display its contents.e.g.&lt;HTML&gt; tag indicates the start of an HTML document .HTML tag can be two types. They are:-</a:t>
            </a:r>
            <a:endParaRPr kumimoji="0" lang="en-GB"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smtClean="0">
                <a:ln>
                  <a:noFill/>
                </a:ln>
                <a:solidFill>
                  <a:schemeClr val="tx1"/>
                </a:solidFill>
                <a:effectLst/>
                <a:uLnTx/>
                <a:uFillTx/>
                <a:latin typeface="+mn-lt"/>
                <a:ea typeface="+mn-ea"/>
                <a:cs typeface="+mn-cs"/>
              </a:rPr>
              <a:t>-Paired Tags :A tag is said to be a paired tag if text is placed between  a tag and its companions tag.In paired tag ,the first tag is referred to as opening  tag and the second tag is referred to as closing tag.</a:t>
            </a:r>
            <a:endParaRPr kumimoji="0" lang="en-GB"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GB" sz="3200" b="0" i="0" u="none" strike="noStrike" kern="1200" cap="none" spc="0" normalizeH="0" baseline="0" noProof="0" smtClean="0">
                <a:ln>
                  <a:noFill/>
                </a:ln>
                <a:solidFill>
                  <a:schemeClr val="tx1"/>
                </a:solidFill>
                <a:effectLst/>
                <a:uLnTx/>
                <a:uFillTx/>
                <a:latin typeface="+mn-lt"/>
                <a:ea typeface="+mn-ea"/>
                <a:cs typeface="+mn-cs"/>
              </a:rPr>
              <a:t>-Unpaired Tags: An unpaired tag  does not have  a companion tag .unpaired tag also known as singular or Stand-Alone tags.e.g:&lt;br&gt;,&lt;hr&gt; etc.</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16106</Words>
  <Application>WPS Presentation</Application>
  <PresentationFormat>On-screen Show (4:3)</PresentationFormat>
  <Paragraphs>450</Paragraphs>
  <Slides>45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Arial</vt:lpstr>
      <vt:lpstr>SimSun</vt:lpstr>
      <vt:lpstr>Wingdings</vt:lpstr>
      <vt:lpstr>Calibri</vt:lpstr>
      <vt:lpstr>Arial Narrow</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INTRODUTION TO HTML</dc:title>
  <dc:creator>Sarbjit</dc:creator>
  <cp:lastModifiedBy>admin</cp:lastModifiedBy>
  <cp:revision>44</cp:revision>
  <dcterms:created xsi:type="dcterms:W3CDTF">2011-06-18T05:25:41Z</dcterms:created>
  <dcterms:modified xsi:type="dcterms:W3CDTF">2022-10-10T11:30:56Z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5A492FC8EF6D400BB765F2F10A104048</vt:lpwstr>
  </property>
  <property fmtid="{D5CDD505-2E9C-101B-9397-08002B2CF9AE}" pid="3" name="KSOProductBuildVer">
    <vt:lpwstr>1033-11.2.0.11341</vt:lpwstr>
  </property>
</Properties>
</file>