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C6BA5-C5D7-4245-867D-EB3768F31CA5}" v="148" dt="2021-12-16T17:23:26.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101" d="100"/>
          <a:sy n="101" d="100"/>
        </p:scale>
        <p:origin x="13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12/16/2021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12/16/2021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Flows in </a:t>
            </a:r>
            <a:r>
              <a:rPr lang="en-US" dirty="0" err="1"/>
              <a:t>mulesoft</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81345-D871-427F-B4BB-B151C3A7E838}"/>
              </a:ext>
            </a:extLst>
          </p:cNvPr>
          <p:cNvSpPr>
            <a:spLocks noGrp="1"/>
          </p:cNvSpPr>
          <p:nvPr>
            <p:ph type="title"/>
          </p:nvPr>
        </p:nvSpPr>
        <p:spPr/>
        <p:txBody>
          <a:bodyPr/>
          <a:lstStyle/>
          <a:p>
            <a:r>
              <a:rPr lang="en-US" sz="4400" dirty="0"/>
              <a:t>flow</a:t>
            </a:r>
            <a:endParaRPr lang="en-US" dirty="0"/>
          </a:p>
        </p:txBody>
      </p:sp>
      <p:sp>
        <p:nvSpPr>
          <p:cNvPr id="3" name="Content Placeholder 2">
            <a:extLst>
              <a:ext uri="{FF2B5EF4-FFF2-40B4-BE49-F238E27FC236}">
                <a16:creationId xmlns:a16="http://schemas.microsoft.com/office/drawing/2014/main" id="{8936E45D-C8E2-4659-98E9-A535908F9EBF}"/>
              </a:ext>
            </a:extLst>
          </p:cNvPr>
          <p:cNvSpPr>
            <a:spLocks noGrp="1"/>
          </p:cNvSpPr>
          <p:nvPr>
            <p:ph idx="1"/>
          </p:nvPr>
        </p:nvSpPr>
        <p:spPr/>
        <p:txBody>
          <a:bodyPr/>
          <a:lstStyle/>
          <a:p>
            <a:r>
              <a:rPr lang="en-US" b="1" dirty="0">
                <a:ea typeface="+mn-lt"/>
                <a:cs typeface="+mn-lt"/>
              </a:rPr>
              <a:t> </a:t>
            </a:r>
            <a:r>
              <a:rPr lang="en-US" sz="2800" b="1" dirty="0">
                <a:ea typeface="+mn-lt"/>
                <a:cs typeface="+mn-lt"/>
              </a:rPr>
              <a:t>A flow is a connected collection of Mule components. It usually consists of an inbound endpoint component (from where a message originates), and an outbound endpoint component. Therefore, the flow is responsible for the various processing stages in which the message may undergo.</a:t>
            </a:r>
            <a:endParaRPr lang="en-US" sz="2800" b="1"/>
          </a:p>
        </p:txBody>
      </p:sp>
    </p:spTree>
    <p:extLst>
      <p:ext uri="{BB962C8B-B14F-4D97-AF65-F5344CB8AC3E}">
        <p14:creationId xmlns:p14="http://schemas.microsoft.com/office/powerpoint/2010/main" val="211332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BCFE-4127-419B-A72C-890C1EDD13BA}"/>
              </a:ext>
            </a:extLst>
          </p:cNvPr>
          <p:cNvSpPr>
            <a:spLocks noGrp="1"/>
          </p:cNvSpPr>
          <p:nvPr>
            <p:ph type="title"/>
          </p:nvPr>
        </p:nvSpPr>
        <p:spPr/>
        <p:txBody>
          <a:bodyPr/>
          <a:lstStyle/>
          <a:p>
            <a:r>
              <a:rPr lang="en-US" sz="4400" dirty="0"/>
              <a:t>Types of flows</a:t>
            </a:r>
            <a:endParaRPr lang="en-US" dirty="0"/>
          </a:p>
        </p:txBody>
      </p:sp>
      <p:sp>
        <p:nvSpPr>
          <p:cNvPr id="3" name="Content Placeholder 2">
            <a:extLst>
              <a:ext uri="{FF2B5EF4-FFF2-40B4-BE49-F238E27FC236}">
                <a16:creationId xmlns:a16="http://schemas.microsoft.com/office/drawing/2014/main" id="{6D1DB20F-0C96-4108-9B94-3FFE04685C0F}"/>
              </a:ext>
            </a:extLst>
          </p:cNvPr>
          <p:cNvSpPr>
            <a:spLocks noGrp="1"/>
          </p:cNvSpPr>
          <p:nvPr>
            <p:ph idx="1"/>
          </p:nvPr>
        </p:nvSpPr>
        <p:spPr/>
        <p:txBody>
          <a:bodyPr/>
          <a:lstStyle/>
          <a:p>
            <a:r>
              <a:rPr lang="en-US" sz="2800" b="1" dirty="0"/>
              <a:t>Flow</a:t>
            </a:r>
          </a:p>
          <a:p>
            <a:r>
              <a:rPr lang="en-US" sz="2800" b="1" dirty="0"/>
              <a:t>Sub flow</a:t>
            </a:r>
          </a:p>
          <a:p>
            <a:r>
              <a:rPr lang="en-US" sz="2800" b="1" dirty="0"/>
              <a:t>Private flow</a:t>
            </a:r>
          </a:p>
        </p:txBody>
      </p:sp>
    </p:spTree>
    <p:extLst>
      <p:ext uri="{BB962C8B-B14F-4D97-AF65-F5344CB8AC3E}">
        <p14:creationId xmlns:p14="http://schemas.microsoft.com/office/powerpoint/2010/main" val="3127018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2838-206A-4AB8-BF46-B7983F9D221F}"/>
              </a:ext>
            </a:extLst>
          </p:cNvPr>
          <p:cNvSpPr>
            <a:spLocks noGrp="1"/>
          </p:cNvSpPr>
          <p:nvPr>
            <p:ph type="title"/>
          </p:nvPr>
        </p:nvSpPr>
        <p:spPr/>
        <p:txBody>
          <a:bodyPr/>
          <a:lstStyle/>
          <a:p>
            <a:r>
              <a:rPr lang="en-US" sz="4400" dirty="0"/>
              <a:t>Flow</a:t>
            </a:r>
            <a:endParaRPr lang="en-US" dirty="0"/>
          </a:p>
        </p:txBody>
      </p:sp>
      <p:sp>
        <p:nvSpPr>
          <p:cNvPr id="3" name="Content Placeholder 2">
            <a:extLst>
              <a:ext uri="{FF2B5EF4-FFF2-40B4-BE49-F238E27FC236}">
                <a16:creationId xmlns:a16="http://schemas.microsoft.com/office/drawing/2014/main" id="{4A89D833-49C7-4539-81A2-1BA04F83BBFD}"/>
              </a:ext>
            </a:extLst>
          </p:cNvPr>
          <p:cNvSpPr>
            <a:spLocks noGrp="1"/>
          </p:cNvSpPr>
          <p:nvPr>
            <p:ph idx="1"/>
          </p:nvPr>
        </p:nvSpPr>
        <p:spPr/>
        <p:txBody>
          <a:bodyPr>
            <a:normAutofit/>
          </a:bodyPr>
          <a:lstStyle/>
          <a:p>
            <a:r>
              <a:rPr lang="en-US" sz="2400" b="1" dirty="0">
                <a:ea typeface="+mn-lt"/>
                <a:cs typeface="+mn-lt"/>
              </a:rPr>
              <a:t>Flows are configurable. For example, you can set them to start or remained stopped when the Mule app starts, place limits on the allowed concurrency, or set up business events. You can also set up error handling for a component .</a:t>
            </a:r>
          </a:p>
          <a:p>
            <a:r>
              <a:rPr lang="en-US" sz="2400" b="1" dirty="0">
                <a:ea typeface="+mn-lt"/>
                <a:cs typeface="+mn-lt"/>
              </a:rPr>
              <a:t>Flows can have Mule Sources (such as an HTTP listener receiving a request) that trigger the execution of a flow. </a:t>
            </a:r>
            <a:endParaRPr lang="en-US" sz="2400" b="1"/>
          </a:p>
        </p:txBody>
      </p:sp>
    </p:spTree>
    <p:extLst>
      <p:ext uri="{BB962C8B-B14F-4D97-AF65-F5344CB8AC3E}">
        <p14:creationId xmlns:p14="http://schemas.microsoft.com/office/powerpoint/2010/main" val="154506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21A03-90E2-4D8E-806E-257669128E84}"/>
              </a:ext>
            </a:extLst>
          </p:cNvPr>
          <p:cNvSpPr>
            <a:spLocks noGrp="1"/>
          </p:cNvSpPr>
          <p:nvPr>
            <p:ph type="title"/>
          </p:nvPr>
        </p:nvSpPr>
        <p:spPr/>
        <p:txBody>
          <a:bodyPr/>
          <a:lstStyle/>
          <a:p>
            <a:r>
              <a:rPr lang="en-US" sz="4400" dirty="0"/>
              <a:t>Sub flow</a:t>
            </a:r>
            <a:endParaRPr lang="en-US" dirty="0"/>
          </a:p>
        </p:txBody>
      </p:sp>
      <p:sp>
        <p:nvSpPr>
          <p:cNvPr id="3" name="Content Placeholder 2">
            <a:extLst>
              <a:ext uri="{FF2B5EF4-FFF2-40B4-BE49-F238E27FC236}">
                <a16:creationId xmlns:a16="http://schemas.microsoft.com/office/drawing/2014/main" id="{8BBB230B-B98D-4317-B272-98253C5AA986}"/>
              </a:ext>
            </a:extLst>
          </p:cNvPr>
          <p:cNvSpPr>
            <a:spLocks noGrp="1"/>
          </p:cNvSpPr>
          <p:nvPr>
            <p:ph idx="1"/>
          </p:nvPr>
        </p:nvSpPr>
        <p:spPr/>
        <p:txBody>
          <a:bodyPr vert="horz" lIns="91440" tIns="45720" rIns="91440" bIns="45720" rtlCol="0" anchor="t">
            <a:noAutofit/>
          </a:bodyPr>
          <a:lstStyle/>
          <a:p>
            <a:r>
              <a:rPr lang="en-US" sz="2400" b="1" dirty="0">
                <a:ea typeface="+mn-lt"/>
                <a:cs typeface="+mn-lt"/>
              </a:rPr>
              <a:t>A sub flow is a scope that enables you to group event processors in a manner similar to  flow, but with certain differences and limitations:</a:t>
            </a:r>
            <a:endParaRPr lang="en-US" sz="2400" b="1"/>
          </a:p>
          <a:p>
            <a:r>
              <a:rPr lang="en-US" sz="2400" b="1" dirty="0">
                <a:ea typeface="+mn-lt"/>
                <a:cs typeface="+mn-lt"/>
              </a:rPr>
              <a:t>Sub flows do not have event sources and error handling scope.</a:t>
            </a:r>
            <a:endParaRPr lang="en-US" sz="2400" b="1"/>
          </a:p>
          <a:p>
            <a:r>
              <a:rPr lang="en-US" sz="2400" b="1" dirty="0">
                <a:ea typeface="+mn-lt"/>
                <a:cs typeface="+mn-lt"/>
              </a:rPr>
              <a:t>During design, sub flows work as macros that replace the Flow Reference components that call them.</a:t>
            </a:r>
          </a:p>
          <a:p>
            <a:r>
              <a:rPr lang="en-US" sz="2400" b="1" dirty="0">
                <a:ea typeface="+mn-lt"/>
                <a:cs typeface="+mn-lt"/>
              </a:rPr>
              <a:t>Referencing sub flows results in better performance than referencing a flow.</a:t>
            </a:r>
            <a:endParaRPr lang="en-US" sz="2400" b="1"/>
          </a:p>
          <a:p>
            <a:endParaRPr lang="en-US" sz="2400" dirty="0"/>
          </a:p>
        </p:txBody>
      </p:sp>
    </p:spTree>
    <p:extLst>
      <p:ext uri="{BB962C8B-B14F-4D97-AF65-F5344CB8AC3E}">
        <p14:creationId xmlns:p14="http://schemas.microsoft.com/office/powerpoint/2010/main" val="3645998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B595-DB1D-4A76-A51D-5B9CF291BE05}"/>
              </a:ext>
            </a:extLst>
          </p:cNvPr>
          <p:cNvSpPr>
            <a:spLocks noGrp="1"/>
          </p:cNvSpPr>
          <p:nvPr>
            <p:ph type="title"/>
          </p:nvPr>
        </p:nvSpPr>
        <p:spPr/>
        <p:txBody>
          <a:bodyPr/>
          <a:lstStyle/>
          <a:p>
            <a:r>
              <a:rPr lang="en-US" sz="4400" dirty="0"/>
              <a:t>Private flow</a:t>
            </a:r>
            <a:endParaRPr lang="en-US" dirty="0"/>
          </a:p>
        </p:txBody>
      </p:sp>
      <p:sp>
        <p:nvSpPr>
          <p:cNvPr id="3" name="Content Placeholder 2">
            <a:extLst>
              <a:ext uri="{FF2B5EF4-FFF2-40B4-BE49-F238E27FC236}">
                <a16:creationId xmlns:a16="http://schemas.microsoft.com/office/drawing/2014/main" id="{25CF1564-235A-4EF3-AD22-78A7B2411C38}"/>
              </a:ext>
            </a:extLst>
          </p:cNvPr>
          <p:cNvSpPr>
            <a:spLocks noGrp="1"/>
          </p:cNvSpPr>
          <p:nvPr>
            <p:ph idx="1"/>
          </p:nvPr>
        </p:nvSpPr>
        <p:spPr/>
        <p:txBody>
          <a:bodyPr/>
          <a:lstStyle/>
          <a:p>
            <a:pPr algn="just"/>
            <a:r>
              <a:rPr lang="en-US" sz="2400" b="1" dirty="0">
                <a:ea typeface="+mn-lt"/>
                <a:cs typeface="+mn-lt"/>
              </a:rPr>
              <a:t>Private flows are different from sub flows in terms of Threading and Exception Handling. They have their own Exception Handling. The exception will be trapped by the local Exception Handling and it will not be propagated to the main flow. It means that if an exception occurs in a Private flow and it is handled properly when the call goes back to the main calling flow, the next message processors continue executing. </a:t>
            </a:r>
            <a:endParaRPr lang="en-US" sz="2400" b="1" dirty="0"/>
          </a:p>
          <a:p>
            <a:endParaRPr lang="en-US" sz="2400" b="1" dirty="0"/>
          </a:p>
        </p:txBody>
      </p:sp>
    </p:spTree>
    <p:extLst>
      <p:ext uri="{BB962C8B-B14F-4D97-AF65-F5344CB8AC3E}">
        <p14:creationId xmlns:p14="http://schemas.microsoft.com/office/powerpoint/2010/main" val="464485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TF10001119</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Flows in mulesoft</vt:lpstr>
      <vt:lpstr>flow</vt:lpstr>
      <vt:lpstr>Types of flows</vt:lpstr>
      <vt:lpstr>Flow</vt:lpstr>
      <vt:lpstr>Sub flow</vt:lpstr>
      <vt:lpstr>Private 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54</cp:revision>
  <dcterms:created xsi:type="dcterms:W3CDTF">2021-12-16T17:10:43Z</dcterms:created>
  <dcterms:modified xsi:type="dcterms:W3CDTF">2021-12-16T17:26:05Z</dcterms:modified>
</cp:coreProperties>
</file>