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9" r:id="rId4"/>
    <p:sldId id="257" r:id="rId5"/>
    <p:sldId id="258" r:id="rId6"/>
    <p:sldId id="259" r:id="rId7"/>
    <p:sldId id="270" r:id="rId8"/>
    <p:sldId id="261" r:id="rId9"/>
    <p:sldId id="271" r:id="rId10"/>
    <p:sldId id="264" r:id="rId11"/>
    <p:sldId id="272" r:id="rId12"/>
    <p:sldId id="273" r:id="rId13"/>
    <p:sldId id="274" r:id="rId14"/>
    <p:sldId id="268" r:id="rId15"/>
    <p:sldId id="281" r:id="rId16"/>
  </p:sldIdLst>
  <p:sldSz cx="12192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5" d="100"/>
          <a:sy n="115" d="100"/>
        </p:scale>
        <p:origin x="-31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dirty="0"/>
          </a:p>
        </p:txBody>
      </p:sp>
      <p:sp>
        <p:nvSpPr>
          <p:cNvPr id="3" name="Vertical Text Placeholder 2"/>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p>
            <a:fld id="{1A677C3C-D3D8-4454-BFCC-0E57E1B8FF5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dirty="0"/>
          </a:p>
        </p:txBody>
      </p:sp>
      <p:sp>
        <p:nvSpPr>
          <p:cNvPr id="3" name="Content Placeholder 2"/>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p:nvPr>
            <p:ph type="dt" sz="half" idx="10"/>
          </p:nvPr>
        </p:nvSpPr>
        <p:spPr/>
        <p:txBody>
          <a:bodyPr/>
          <a:lstStyle/>
          <a:p>
            <a:fld id="{1A677C3C-D3D8-4454-BFCC-0E57E1B8FF55}" type="datetimeFigureOut">
              <a:rPr lang="en-IN" smtClean="0"/>
            </a:fld>
            <a:endParaRPr lang="en-IN"/>
          </a:p>
        </p:txBody>
      </p:sp>
      <p:sp>
        <p:nvSpPr>
          <p:cNvPr id="6" name="Footer Placeholder 5"/>
          <p:cNvSpPr/>
          <p:nvPr>
            <p:ph type="ftr" sz="quarter" idx="11"/>
          </p:nvPr>
        </p:nvSpPr>
        <p:spPr/>
        <p:txBody>
          <a:bodyPr/>
          <a:lstStyle/>
          <a:p>
            <a:endParaRPr lang="en-IN"/>
          </a:p>
        </p:txBody>
      </p:sp>
      <p:sp>
        <p:nvSpPr>
          <p:cNvPr id="7" name="Slide Number Placeholder 6"/>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p:txBody>
          <a:bodyPr/>
          <a:lstStyle>
            <a:lvl1pPr>
              <a:defRPr/>
            </a:lvl1pPr>
          </a:lstStyle>
          <a:p>
            <a:r>
              <a:rPr lang="en-US"/>
              <a:t>Click to edit Master title style</a:t>
            </a:r>
            <a:endParaRPr lang="en-US" dirty="0"/>
          </a:p>
        </p:txBody>
      </p:sp>
      <p:sp>
        <p:nvSpPr>
          <p:cNvPr id="3" name="Text Placeholder 2"/>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p:nvPr>
            <p:ph type="dt" sz="half" idx="10"/>
          </p:nvPr>
        </p:nvSpPr>
        <p:spPr/>
        <p:txBody>
          <a:bodyPr/>
          <a:lstStyle/>
          <a:p>
            <a:fld id="{1A677C3C-D3D8-4454-BFCC-0E57E1B8FF55}" type="datetimeFigureOut">
              <a:rPr lang="en-IN" smtClean="0"/>
            </a:fld>
            <a:endParaRPr lang="en-IN"/>
          </a:p>
        </p:txBody>
      </p:sp>
      <p:sp>
        <p:nvSpPr>
          <p:cNvPr id="8" name="Footer Placeholder 7"/>
          <p:cNvSpPr/>
          <p:nvPr>
            <p:ph type="ftr" sz="quarter" idx="11"/>
          </p:nvPr>
        </p:nvSpPr>
        <p:spPr/>
        <p:txBody>
          <a:bodyPr/>
          <a:lstStyle/>
          <a:p>
            <a:endParaRPr lang="en-IN"/>
          </a:p>
        </p:txBody>
      </p:sp>
      <p:sp>
        <p:nvSpPr>
          <p:cNvPr id="9" name="Slide Number Placeholder 8"/>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p:nvPr>
            <p:ph type="dt" sz="half" idx="10"/>
          </p:nvPr>
        </p:nvSpPr>
        <p:spPr/>
        <p:txBody>
          <a:bodyPr/>
          <a:lstStyle/>
          <a:p>
            <a:fld id="{1A677C3C-D3D8-4454-BFCC-0E57E1B8FF55}" type="datetimeFigureOut">
              <a:rPr lang="en-IN" smtClean="0"/>
            </a:fld>
            <a:endParaRPr lang="en-IN"/>
          </a:p>
        </p:txBody>
      </p:sp>
      <p:sp>
        <p:nvSpPr>
          <p:cNvPr id="4" name="Footer Placeholder 3"/>
          <p:cNvSpPr/>
          <p:nvPr>
            <p:ph type="ftr" sz="quarter" idx="11"/>
          </p:nvPr>
        </p:nvSpPr>
        <p:spPr/>
        <p:txBody>
          <a:bodyPr/>
          <a:lstStyle/>
          <a:p>
            <a:endParaRPr lang="en-IN"/>
          </a:p>
        </p:txBody>
      </p:sp>
      <p:sp>
        <p:nvSpPr>
          <p:cNvPr id="5" name="Slide Number Placeholder 4"/>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p:nvPr>
            <p:ph type="dt" sz="half" idx="10"/>
          </p:nvPr>
        </p:nvSpPr>
        <p:spPr/>
        <p:txBody>
          <a:bodyPr/>
          <a:lstStyle/>
          <a:p>
            <a:fld id="{1A677C3C-D3D8-4454-BFCC-0E57E1B8FF55}" type="datetimeFigureOut">
              <a:rPr lang="en-IN" smtClean="0"/>
            </a:fld>
            <a:endParaRPr lang="en-IN"/>
          </a:p>
        </p:txBody>
      </p:sp>
      <p:sp>
        <p:nvSpPr>
          <p:cNvPr id="3" name="Footer Placeholder 2"/>
          <p:cNvSpPr/>
          <p:nvPr>
            <p:ph type="ftr" sz="quarter" idx="11"/>
          </p:nvPr>
        </p:nvSpPr>
        <p:spPr/>
        <p:txBody>
          <a:bodyPr/>
          <a:lstStyle/>
          <a:p>
            <a:endParaRPr lang="en-IN"/>
          </a:p>
        </p:txBody>
      </p:sp>
      <p:sp>
        <p:nvSpPr>
          <p:cNvPr id="4" name="Slide Number Placeholder 3"/>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p:nvPr>
            <p:ph type="dt" sz="half" idx="10"/>
          </p:nvPr>
        </p:nvSpPr>
        <p:spPr/>
        <p:txBody>
          <a:bodyPr/>
          <a:lstStyle/>
          <a:p>
            <a:fld id="{1A677C3C-D3D8-4454-BFCC-0E57E1B8FF55}" type="datetimeFigureOut">
              <a:rPr lang="en-IN" smtClean="0"/>
            </a:fld>
            <a:endParaRPr lang="en-IN"/>
          </a:p>
        </p:txBody>
      </p:sp>
      <p:sp>
        <p:nvSpPr>
          <p:cNvPr id="6" name="Footer Placeholder 5"/>
          <p:cNvSpPr/>
          <p:nvPr>
            <p:ph type="ftr" sz="quarter" idx="11"/>
          </p:nvPr>
        </p:nvSpPr>
        <p:spPr/>
        <p:txBody>
          <a:bodyPr/>
          <a:lstStyle/>
          <a:p>
            <a:endParaRPr lang="en-IN"/>
          </a:p>
        </p:txBody>
      </p:sp>
      <p:sp>
        <p:nvSpPr>
          <p:cNvPr id="7" name="Slide Number Placeholder 6"/>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p:nvPr>
            <p:ph type="dt" sz="half" idx="10"/>
          </p:nvPr>
        </p:nvSpPr>
        <p:spPr/>
        <p:txBody>
          <a:bodyPr/>
          <a:lstStyle/>
          <a:p>
            <a:fld id="{1A677C3C-D3D8-4454-BFCC-0E57E1B8FF55}" type="datetimeFigureOut">
              <a:rPr lang="en-IN" smtClean="0"/>
            </a:fld>
            <a:endParaRPr lang="en-IN"/>
          </a:p>
        </p:txBody>
      </p:sp>
      <p:sp>
        <p:nvSpPr>
          <p:cNvPr id="6" name="Footer Placeholder 5"/>
          <p:cNvSpPr/>
          <p:nvPr>
            <p:ph type="ftr" sz="quarter" idx="11"/>
          </p:nvPr>
        </p:nvSpPr>
        <p:spPr/>
        <p:txBody>
          <a:bodyPr/>
          <a:lstStyle/>
          <a:p>
            <a:endParaRPr lang="en-IN"/>
          </a:p>
        </p:txBody>
      </p:sp>
      <p:sp>
        <p:nvSpPr>
          <p:cNvPr id="7" name="Slide Number Placeholder 6"/>
          <p:cNvSpPr/>
          <p:nvPr>
            <p:ph type="sldNum" sz="quarter" idx="12"/>
          </p:nvPr>
        </p:nvSpPr>
        <p:spPr/>
        <p:txBody>
          <a:bodyPr/>
          <a:lstStyle/>
          <a:p>
            <a:fld id="{1FE6E4EC-6844-4FFA-88E2-8B3A6DC55AF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677C3C-D3D8-4454-BFCC-0E57E1B8FF55}" type="datetimeFigureOut">
              <a:rPr lang="en-IN" smtClean="0"/>
            </a:fld>
            <a:endParaRPr lang="en-IN"/>
          </a:p>
        </p:txBody>
      </p:sp>
      <p:sp>
        <p:nvSpPr>
          <p:cNvPr id="5" name="Footer Placeholder 4"/>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E6E4EC-6844-4FFA-88E2-8B3A6DC55AF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1506855" y="304800"/>
            <a:ext cx="7766685" cy="2558415"/>
          </a:xfrm>
        </p:spPr>
        <p:txBody>
          <a:bodyPr/>
          <a:lstStyle/>
          <a:p>
            <a:r>
              <a:rPr lang="en-US" b="1" dirty="0" smtClean="0"/>
              <a:t>ATTENDANCE CAPTURE SYSTEM USING FACE RECOGNITION</a:t>
            </a:r>
            <a:endParaRPr lang="en-US" b="1" dirty="0" smtClean="0"/>
          </a:p>
        </p:txBody>
      </p:sp>
      <p:sp>
        <p:nvSpPr>
          <p:cNvPr id="3" name="Subtitle 2"/>
          <p:cNvSpPr/>
          <p:nvPr>
            <p:ph type="subTitle" idx="1"/>
          </p:nvPr>
        </p:nvSpPr>
        <p:spPr>
          <a:xfrm>
            <a:off x="1506855" y="2863215"/>
            <a:ext cx="8212455" cy="1637665"/>
          </a:xfrm>
        </p:spPr>
        <p:txBody>
          <a:bodyPr>
            <a:normAutofit/>
          </a:bodyPr>
          <a:lstStyle/>
          <a:p>
            <a:pPr marL="0" marR="0" lvl="0" indent="0" algn="ctr" rtl="0">
              <a:lnSpc>
                <a:spcPct val="100000"/>
              </a:lnSpc>
              <a:spcBef>
                <a:spcPts val="0"/>
              </a:spcBef>
              <a:spcAft>
                <a:spcPts val="0"/>
              </a:spcAft>
              <a:buClr>
                <a:srgbClr val="000000"/>
              </a:buClr>
              <a:buSzPts val="2400"/>
              <a:buFont typeface="Arial" charset="0"/>
              <a:buNone/>
            </a:pPr>
            <a:r>
              <a:rPr lang="en-US" sz="2400" b="1">
                <a:solidFill>
                  <a:schemeClr val="dk1"/>
                </a:solidFill>
                <a:latin typeface="Times New Roman"/>
                <a:ea typeface="Times New Roman"/>
                <a:cs typeface="Times New Roman"/>
                <a:sym typeface="Times New Roman"/>
              </a:rPr>
              <a:t>By</a:t>
            </a:r>
            <a:endParaRPr lang="en-US" sz="2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charset="0"/>
              <a:buNone/>
            </a:pPr>
            <a:r>
              <a:rPr lang="en-US" sz="2400" b="0" i="0" u="none" strike="noStrike" cap="none">
                <a:solidFill>
                  <a:srgbClr val="000000"/>
                </a:solidFill>
                <a:latin typeface="Arial" charset="0"/>
                <a:ea typeface="Arial" charset="0"/>
                <a:cs typeface="Arial" charset="0"/>
                <a:sym typeface="Arial" charset="0"/>
              </a:rPr>
              <a:t>P.Mounika Devi</a:t>
            </a:r>
            <a:endParaRPr sz="2400" b="0" i="0" u="none" strike="noStrike" cap="none">
              <a:solidFill>
                <a:srgbClr val="000000"/>
              </a:solidFill>
              <a:latin typeface="Arial" charset="0"/>
              <a:ea typeface="Arial" charset="0"/>
              <a:cs typeface="Arial" charset="0"/>
              <a:sym typeface="Arial" charset="0"/>
            </a:endParaRPr>
          </a:p>
          <a:p>
            <a:pPr marL="0" marR="0" lvl="0" indent="0" algn="ctr" rtl="0">
              <a:lnSpc>
                <a:spcPct val="100000"/>
              </a:lnSpc>
              <a:spcBef>
                <a:spcPts val="0"/>
              </a:spcBef>
              <a:spcAft>
                <a:spcPts val="0"/>
              </a:spcAft>
              <a:buClr>
                <a:srgbClr val="000000"/>
              </a:buClr>
              <a:buSzPts val="2400"/>
              <a:buFont typeface="Arial" charset="0"/>
              <a:buNone/>
            </a:pPr>
            <a:r>
              <a:rPr lang="en-US" sz="2400">
                <a:solidFill>
                  <a:schemeClr val="dk1"/>
                </a:solidFill>
                <a:latin typeface="Times New Roman"/>
                <a:ea typeface="Times New Roman"/>
                <a:cs typeface="Times New Roman"/>
                <a:sym typeface="Times New Roman"/>
              </a:rPr>
              <a:t>VP21CSCI0200101</a:t>
            </a: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charset="0"/>
              <a:buNone/>
            </a:pPr>
            <a:r>
              <a:rPr lang="en-US" sz="2400">
                <a:solidFill>
                  <a:schemeClr val="dk1"/>
                </a:solidFill>
                <a:latin typeface="Times New Roman"/>
                <a:ea typeface="Times New Roman"/>
                <a:cs typeface="Times New Roman"/>
                <a:sym typeface="Times New Roman"/>
              </a:rPr>
              <a:t>M.Sc. Data Science(Section-B)</a:t>
            </a:r>
            <a:endParaRPr sz="2400" b="0" i="0" u="none" strike="noStrike" cap="none">
              <a:solidFill>
                <a:schemeClr val="dk1"/>
              </a:solidFill>
              <a:latin typeface="Times New Roman"/>
              <a:ea typeface="Times New Roman"/>
              <a:cs typeface="Times New Roman"/>
              <a:sym typeface="Times New Roman"/>
            </a:endParaRPr>
          </a:p>
          <a:p>
            <a:endParaRPr lang="en-IN" sz="2400" b="0" i="0" u="none" strike="noStrike" cap="none">
              <a:solidFill>
                <a:schemeClr val="dk1"/>
              </a:solidFill>
              <a:latin typeface="Times New Roman"/>
              <a:ea typeface="Times New Roman"/>
              <a:cs typeface="Times New Roman"/>
              <a:sym typeface="Times New Roman"/>
            </a:endParaRPr>
          </a:p>
        </p:txBody>
      </p:sp>
      <p:sp>
        <p:nvSpPr>
          <p:cNvPr id="4" name="Text Box 3"/>
          <p:cNvSpPr txBox="1"/>
          <p:nvPr/>
        </p:nvSpPr>
        <p:spPr>
          <a:xfrm>
            <a:off x="1903730" y="4500880"/>
            <a:ext cx="7573645" cy="2120900"/>
          </a:xfrm>
          <a:prstGeom prst="rect">
            <a:avLst/>
          </a:prstGeom>
          <a:noFill/>
        </p:spPr>
        <p:txBody>
          <a:bodyPr wrap="square" rtlCol="0">
            <a:spAutoFit/>
          </a:bodyPr>
          <a:p>
            <a:pPr marL="0" lvl="0" indent="0" algn="ctr" rtl="0">
              <a:lnSpc>
                <a:spcPct val="110000"/>
              </a:lnSpc>
              <a:spcBef>
                <a:spcPts val="0"/>
              </a:spcBef>
              <a:spcAft>
                <a:spcPts val="0"/>
              </a:spcAft>
              <a:buSzPts val="2000"/>
              <a:buNone/>
            </a:pPr>
            <a:r>
              <a:rPr lang="en-US" sz="2400" b="1">
                <a:solidFill>
                  <a:schemeClr val="dk1"/>
                </a:solidFill>
                <a:latin typeface="Times New Roman"/>
                <a:ea typeface="Times New Roman"/>
                <a:cs typeface="Times New Roman"/>
                <a:sym typeface="Times New Roman"/>
              </a:rPr>
              <a:t>Under the Guidance of </a:t>
            </a:r>
            <a:endParaRPr lang="en-US" sz="2400" b="1">
              <a:solidFill>
                <a:schemeClr val="dk1"/>
              </a:solidFill>
              <a:latin typeface="Times New Roman"/>
              <a:ea typeface="Times New Roman"/>
              <a:cs typeface="Times New Roman"/>
              <a:sym typeface="Times New Roman"/>
            </a:endParaRPr>
          </a:p>
          <a:p>
            <a:pPr marL="0" lvl="0" indent="0" algn="ctr" rtl="0">
              <a:lnSpc>
                <a:spcPct val="110000"/>
              </a:lnSpc>
              <a:spcBef>
                <a:spcPts val="0"/>
              </a:spcBef>
              <a:spcAft>
                <a:spcPts val="0"/>
              </a:spcAft>
              <a:buSzPts val="2000"/>
              <a:buNone/>
            </a:pPr>
            <a:r>
              <a:rPr lang="en-US" sz="2400">
                <a:solidFill>
                  <a:schemeClr val="dk1"/>
                </a:solidFill>
                <a:latin typeface="Times New Roman"/>
                <a:ea typeface="Times New Roman"/>
                <a:cs typeface="Times New Roman"/>
                <a:sym typeface="Times New Roman"/>
              </a:rPr>
              <a:t>Prof.N.Anusha</a:t>
            </a:r>
            <a:endParaRPr sz="2400">
              <a:solidFill>
                <a:schemeClr val="dk1"/>
              </a:solidFill>
              <a:latin typeface="Times New Roman"/>
              <a:ea typeface="Times New Roman"/>
              <a:cs typeface="Times New Roman"/>
              <a:sym typeface="Times New Roman"/>
            </a:endParaRPr>
          </a:p>
          <a:p>
            <a:pPr marL="0" lvl="0" indent="0" algn="ctr" rtl="0">
              <a:lnSpc>
                <a:spcPct val="110000"/>
              </a:lnSpc>
              <a:spcBef>
                <a:spcPts val="0"/>
              </a:spcBef>
              <a:spcAft>
                <a:spcPts val="0"/>
              </a:spcAft>
              <a:buSzPts val="2000"/>
              <a:buNone/>
            </a:pPr>
            <a:r>
              <a:rPr lang="en-US" sz="2400">
                <a:solidFill>
                  <a:schemeClr val="dk1"/>
                </a:solidFill>
                <a:latin typeface="Times New Roman"/>
                <a:ea typeface="Times New Roman"/>
                <a:cs typeface="Times New Roman"/>
                <a:sym typeface="Times New Roman"/>
              </a:rPr>
              <a:t>Dept. of  Computer  Science</a:t>
            </a:r>
            <a:endParaRPr sz="2400">
              <a:solidFill>
                <a:schemeClr val="dk1"/>
              </a:solidFill>
              <a:latin typeface="Times New Roman"/>
              <a:ea typeface="Times New Roman"/>
              <a:cs typeface="Times New Roman"/>
              <a:sym typeface="Times New Roman"/>
            </a:endParaRPr>
          </a:p>
          <a:p>
            <a:pPr marL="0" lvl="0" indent="0" algn="ctr" rtl="0">
              <a:lnSpc>
                <a:spcPct val="110000"/>
              </a:lnSpc>
              <a:spcBef>
                <a:spcPts val="0"/>
              </a:spcBef>
              <a:spcAft>
                <a:spcPts val="0"/>
              </a:spcAft>
              <a:buSzPts val="2000"/>
              <a:buNone/>
            </a:pPr>
            <a:r>
              <a:rPr lang="en-US" sz="2400">
                <a:solidFill>
                  <a:schemeClr val="dk1"/>
                </a:solidFill>
                <a:latin typeface="Times New Roman"/>
                <a:ea typeface="Times New Roman"/>
                <a:cs typeface="Times New Roman"/>
                <a:sym typeface="Times New Roman"/>
              </a:rPr>
              <a:t>GITAM School of Science</a:t>
            </a:r>
            <a:endParaRPr sz="2400">
              <a:solidFill>
                <a:schemeClr val="dk1"/>
              </a:solidFill>
              <a:latin typeface="Times New Roman"/>
              <a:ea typeface="Times New Roman"/>
              <a:cs typeface="Times New Roman"/>
              <a:sym typeface="Times New Roman"/>
            </a:endParaRPr>
          </a:p>
          <a:p>
            <a:pPr marL="0" lvl="0" indent="0" algn="ctr" rtl="0">
              <a:lnSpc>
                <a:spcPct val="110000"/>
              </a:lnSpc>
              <a:spcBef>
                <a:spcPts val="0"/>
              </a:spcBef>
              <a:spcAft>
                <a:spcPts val="0"/>
              </a:spcAft>
              <a:buSzPts val="2000"/>
              <a:buNone/>
            </a:pPr>
            <a:r>
              <a:rPr lang="en-US" sz="2400">
                <a:solidFill>
                  <a:schemeClr val="dk1"/>
                </a:solidFill>
                <a:latin typeface="Times New Roman"/>
                <a:ea typeface="Times New Roman"/>
                <a:cs typeface="Times New Roman"/>
                <a:sym typeface="Times New Roman"/>
              </a:rPr>
              <a:t>GITAM ( Deemed to be University)</a:t>
            </a:r>
            <a:endParaRPr lang="en-US" sz="24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dirty="0" smtClean="0"/>
              <a:t>PROPOSED MODEL </a:t>
            </a:r>
            <a:endParaRPr lang="en-US" dirty="0"/>
          </a:p>
        </p:txBody>
      </p:sp>
      <p:pic>
        <p:nvPicPr>
          <p:cNvPr id="4" name="Content Placeholder 3" descr="E:\architectures\ATTENDANCE CAPTURE SYSTEM USING FACE RECOGNITION.png"/>
          <p:cNvPicPr>
            <a:picLocks noGrp="1"/>
          </p:cNvPicPr>
          <p:nvPr>
            <p:ph idx="1"/>
          </p:nvPr>
        </p:nvPicPr>
        <p:blipFill>
          <a:blip r:embed="rId1" cstate="print"/>
          <a:srcRect/>
          <a:stretch>
            <a:fillRect/>
          </a:stretch>
        </p:blipFill>
        <p:spPr bwMode="auto">
          <a:xfrm>
            <a:off x="1223010" y="1463040"/>
            <a:ext cx="8945880" cy="503809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4000" dirty="0" smtClean="0"/>
              <a:t>Flow chart</a:t>
            </a:r>
            <a:endParaRPr lang="en-US" sz="4000" dirty="0" smtClean="0"/>
          </a:p>
        </p:txBody>
      </p:sp>
      <p:pic>
        <p:nvPicPr>
          <p:cNvPr id="4" name="image4.jpeg"/>
          <p:cNvPicPr>
            <a:picLocks noGrp="1"/>
          </p:cNvPicPr>
          <p:nvPr>
            <p:ph idx="1"/>
          </p:nvPr>
        </p:nvPicPr>
        <p:blipFill>
          <a:blip r:embed="rId1" cstate="print"/>
          <a:stretch>
            <a:fillRect/>
          </a:stretch>
        </p:blipFill>
        <p:spPr>
          <a:xfrm>
            <a:off x="1900555" y="1270000"/>
            <a:ext cx="7874635" cy="538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77545" y="203200"/>
            <a:ext cx="8596630" cy="668020"/>
          </a:xfrm>
        </p:spPr>
        <p:txBody>
          <a:bodyPr>
            <a:noAutofit/>
          </a:bodyPr>
          <a:lstStyle/>
          <a:p>
            <a:r>
              <a:rPr lang="en-US" sz="4000" dirty="0" smtClean="0"/>
              <a:t>Modules </a:t>
            </a:r>
            <a:endParaRPr lang="en-US" sz="4000" dirty="0" smtClean="0"/>
          </a:p>
        </p:txBody>
      </p:sp>
      <p:sp>
        <p:nvSpPr>
          <p:cNvPr id="3" name="Content Placeholder 2"/>
          <p:cNvSpPr/>
          <p:nvPr>
            <p:ph idx="1"/>
          </p:nvPr>
        </p:nvSpPr>
        <p:spPr>
          <a:xfrm>
            <a:off x="677545" y="1187450"/>
            <a:ext cx="9432290" cy="5317490"/>
          </a:xfrm>
        </p:spPr>
        <p:txBody>
          <a:bodyPr>
            <a:noAutofit/>
          </a:bodyPr>
          <a:lstStyle/>
          <a:p>
            <a:r>
              <a:rPr lang="en-US" sz="2000" dirty="0" smtClean="0"/>
              <a:t>The facial recognition system has three main phases, which are described below:</a:t>
            </a:r>
            <a:endParaRPr lang="en-US" sz="2000" dirty="0" smtClean="0"/>
          </a:p>
          <a:p>
            <a:r>
              <a:rPr lang="en-US" sz="2000" dirty="0" smtClean="0">
                <a:solidFill>
                  <a:schemeClr val="accent1"/>
                </a:solidFill>
                <a:effectLst>
                  <a:outerShdw blurRad="38100" dist="25400" dir="5400000" algn="ctr" rotWithShape="0">
                    <a:srgbClr val="6E747A">
                      <a:alpha val="43000"/>
                      <a:alpha val="43000"/>
                    </a:srgbClr>
                  </a:outerShdw>
                </a:effectLst>
              </a:rPr>
              <a:t>Face Detection </a:t>
            </a:r>
            <a:endParaRPr lang="en-US" sz="2000" dirty="0" smtClean="0"/>
          </a:p>
          <a:p>
            <a:r>
              <a:rPr lang="en-US" sz="2000" dirty="0" smtClean="0"/>
              <a:t>Face detection is the ability to identify the person’s faces with in the digital images. This system identifies the human face present in an image or video. We need to define a general structure of a face to determine certain picture or 4 video contains a face (or several). Human faces have the same features such as eyes, nose, forehead, mouth, and chin. Therefore, the objective of face detection is to find the location and size of the face in an image. The located face is then used by the facial recognition algorithm. </a:t>
            </a:r>
            <a:endParaRPr lang="en-US" sz="2000" dirty="0" smtClean="0"/>
          </a:p>
          <a:p>
            <a:r>
              <a:rPr lang="en-US" sz="2000" dirty="0" smtClean="0">
                <a:solidFill>
                  <a:schemeClr val="accent1"/>
                </a:solidFill>
                <a:effectLst>
                  <a:outerShdw blurRad="38100" dist="25400" dir="5400000" algn="ctr" rotWithShape="0">
                    <a:srgbClr val="6E747A">
                      <a:alpha val="43000"/>
                      <a:alpha val="43000"/>
                    </a:srgbClr>
                  </a:outerShdw>
                </a:effectLst>
              </a:rPr>
              <a:t>Face Recognition</a:t>
            </a:r>
            <a:endParaRPr lang="en-US" sz="2000" dirty="0" smtClean="0">
              <a:solidFill>
                <a:schemeClr val="accent1"/>
              </a:solidFill>
              <a:effectLst>
                <a:outerShdw blurRad="38100" dist="25400" dir="5400000" algn="ctr" rotWithShape="0">
                  <a:srgbClr val="6E747A">
                    <a:alpha val="43000"/>
                    <a:alpha val="43000"/>
                  </a:srgbClr>
                </a:outerShdw>
              </a:effectLst>
            </a:endParaRPr>
          </a:p>
          <a:p>
            <a:r>
              <a:rPr lang="en-US" sz="2000" dirty="0" smtClean="0"/>
              <a:t>Face Recognition is being able to uniquely identify and verify a person’s face by comparing and analyzing a biometrics person’s face. A face recognition system is an application that is used for identifying or verifying a person from a digital image</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idx="1"/>
          </p:nvPr>
        </p:nvSpPr>
        <p:spPr>
          <a:xfrm>
            <a:off x="473075" y="1381125"/>
            <a:ext cx="9916160" cy="5476875"/>
          </a:xfrm>
        </p:spPr>
        <p:txBody>
          <a:bodyPr>
            <a:noAutofit/>
          </a:bodyPr>
          <a:lstStyle/>
          <a:p>
            <a:pPr marL="342900" lvl="0" indent="-342900" algn="just">
              <a:lnSpc>
                <a:spcPct val="150000"/>
              </a:lnSpc>
              <a:spcAft>
                <a:spcPts val="1000"/>
              </a:spcAft>
              <a:buFont typeface="+mj-lt"/>
              <a:buAutoNum type="arabicPeriod"/>
            </a:pPr>
            <a:r>
              <a:rPr lang="en-US" dirty="0">
                <a:effectLst/>
                <a:latin typeface="Times New Roman"/>
                <a:ea typeface="Calibri" pitchFamily="34" charset="0"/>
                <a:cs typeface="Times New Roman"/>
              </a:rPr>
              <a:t>Python</a:t>
            </a:r>
            <a:endParaRPr lang="en-IN" dirty="0">
              <a:effectLst/>
              <a:latin typeface="Calibri" pitchFamily="34" charset="0"/>
              <a:ea typeface="Times New Roman"/>
              <a:cs typeface="Times New Roman"/>
            </a:endParaRPr>
          </a:p>
          <a:p>
            <a:pPr algn="just">
              <a:lnSpc>
                <a:spcPct val="150000"/>
              </a:lnSpc>
              <a:spcAft>
                <a:spcPts val="1000"/>
              </a:spcAft>
            </a:pPr>
            <a:r>
              <a:rPr lang="en-US" b="1" dirty="0">
                <a:effectLst/>
                <a:latin typeface="Times New Roman"/>
                <a:ea typeface="Calibri" pitchFamily="34" charset="0"/>
                <a:cs typeface="Times New Roman"/>
              </a:rPr>
              <a:t>Debugger and Emulator</a:t>
            </a:r>
            <a:endParaRPr lang="en-IN" dirty="0">
              <a:effectLst/>
              <a:latin typeface="Calibri" pitchFamily="34" charset="0"/>
              <a:ea typeface="Times New Roman"/>
              <a:cs typeface="Times New Roman"/>
            </a:endParaRPr>
          </a:p>
          <a:p>
            <a:pPr marL="342900" lvl="0" indent="-342900" algn="just">
              <a:lnSpc>
                <a:spcPct val="150000"/>
              </a:lnSpc>
              <a:spcAft>
                <a:spcPts val="1000"/>
              </a:spcAft>
              <a:buFont typeface="Wingdings" charset="2"/>
              <a:buChar char=""/>
            </a:pPr>
            <a:r>
              <a:rPr lang="en-US" dirty="0">
                <a:effectLst/>
                <a:latin typeface="Times New Roman"/>
                <a:ea typeface="Calibri" pitchFamily="34" charset="0"/>
                <a:cs typeface="Times New Roman"/>
              </a:rPr>
              <a:t>Any Browser (Particularly Chrome)</a:t>
            </a:r>
            <a:endParaRPr lang="en-IN" dirty="0">
              <a:effectLst/>
              <a:latin typeface="Calibri" pitchFamily="34" charset="0"/>
              <a:ea typeface="Times New Roman"/>
              <a:cs typeface="Times New Roman"/>
            </a:endParaRPr>
          </a:p>
          <a:p>
            <a:pPr algn="just">
              <a:lnSpc>
                <a:spcPct val="150000"/>
              </a:lnSpc>
              <a:spcAft>
                <a:spcPts val="1000"/>
              </a:spcAft>
            </a:pPr>
            <a:r>
              <a:rPr lang="en-US" b="1" dirty="0">
                <a:effectLst/>
                <a:latin typeface="Times New Roman"/>
                <a:ea typeface="Calibri" pitchFamily="34" charset="0"/>
                <a:cs typeface="Times New Roman"/>
              </a:rPr>
              <a:t>Hardware Requirements</a:t>
            </a:r>
            <a:endParaRPr lang="en-IN" dirty="0">
              <a:effectLst/>
              <a:latin typeface="Calibri" pitchFamily="34" charset="0"/>
              <a:ea typeface="Times New Roman"/>
              <a:cs typeface="Times New Roman"/>
            </a:endParaRPr>
          </a:p>
          <a:p>
            <a:pPr algn="just">
              <a:lnSpc>
                <a:spcPct val="150000"/>
              </a:lnSpc>
              <a:spcAft>
                <a:spcPts val="1000"/>
              </a:spcAft>
            </a:pPr>
            <a:r>
              <a:rPr lang="en-US" dirty="0">
                <a:effectLst/>
                <a:latin typeface="Times New Roman"/>
                <a:ea typeface="Calibri" pitchFamily="34" charset="0"/>
                <a:cs typeface="Times New Roman"/>
              </a:rPr>
              <a:t>For developing the application the following are the Hardware Requirements:</a:t>
            </a:r>
            <a:endParaRPr lang="en-IN" dirty="0">
              <a:effectLst/>
              <a:latin typeface="Calibri" pitchFamily="34" charset="0"/>
              <a:ea typeface="Times New Roman"/>
              <a:cs typeface="Times New Roman"/>
            </a:endParaRPr>
          </a:p>
          <a:p>
            <a:pPr marL="342900" lvl="0" indent="-342900" algn="just">
              <a:lnSpc>
                <a:spcPct val="150000"/>
              </a:lnSpc>
              <a:spcAft>
                <a:spcPts val="1000"/>
              </a:spcAft>
              <a:buFont typeface="Wingdings" charset="2"/>
              <a:buChar char=""/>
            </a:pPr>
            <a:r>
              <a:rPr lang="en-US" dirty="0">
                <a:effectLst/>
                <a:latin typeface="Times New Roman"/>
                <a:ea typeface="Calibri" pitchFamily="34" charset="0"/>
                <a:cs typeface="Times New Roman"/>
              </a:rPr>
              <a:t>Processor: Pentium IV or higher</a:t>
            </a:r>
            <a:endParaRPr lang="en-IN" dirty="0">
              <a:effectLst/>
              <a:latin typeface="Calibri" pitchFamily="34" charset="0"/>
              <a:ea typeface="Times New Roman"/>
              <a:cs typeface="Times New Roman"/>
            </a:endParaRPr>
          </a:p>
          <a:p>
            <a:pPr marL="342900" lvl="0" indent="-342900" algn="just">
              <a:lnSpc>
                <a:spcPct val="150000"/>
              </a:lnSpc>
              <a:spcAft>
                <a:spcPts val="1000"/>
              </a:spcAft>
              <a:buFont typeface="Wingdings" charset="2"/>
              <a:buChar char=""/>
            </a:pPr>
            <a:r>
              <a:rPr lang="en-US" dirty="0">
                <a:effectLst/>
                <a:latin typeface="Times New Roman"/>
                <a:ea typeface="Calibri" pitchFamily="34" charset="0"/>
                <a:cs typeface="Times New Roman"/>
              </a:rPr>
              <a:t>RAM: </a:t>
            </a:r>
            <a:r>
              <a:rPr lang="en-US" dirty="0" smtClean="0">
                <a:latin typeface="Times New Roman"/>
                <a:ea typeface="Calibri" pitchFamily="34" charset="0"/>
                <a:cs typeface="Times New Roman"/>
              </a:rPr>
              <a:t>8gb</a:t>
            </a:r>
            <a:endParaRPr lang="en-IN" dirty="0">
              <a:effectLst/>
              <a:latin typeface="Calibri" pitchFamily="34" charset="0"/>
              <a:ea typeface="Times New Roman"/>
              <a:cs typeface="Times New Roman"/>
            </a:endParaRPr>
          </a:p>
          <a:p>
            <a:pPr marL="342900" lvl="0" indent="-342900" algn="just">
              <a:lnSpc>
                <a:spcPct val="150000"/>
              </a:lnSpc>
              <a:spcAft>
                <a:spcPts val="1000"/>
              </a:spcAft>
              <a:buFont typeface="Wingdings" charset="2"/>
              <a:buChar char=""/>
            </a:pPr>
            <a:r>
              <a:rPr lang="en-US" dirty="0">
                <a:effectLst/>
                <a:latin typeface="Times New Roman"/>
                <a:ea typeface="Calibri" pitchFamily="34" charset="0"/>
                <a:cs typeface="Times New Roman"/>
              </a:rPr>
              <a:t>Space on Hard Disk: minimum </a:t>
            </a:r>
            <a:r>
              <a:rPr lang="en-US" dirty="0" smtClean="0">
                <a:latin typeface="Times New Roman"/>
                <a:ea typeface="Calibri" pitchFamily="34" charset="0"/>
                <a:cs typeface="Times New Roman"/>
              </a:rPr>
              <a:t>40gb</a:t>
            </a:r>
            <a:endParaRPr lang="en-IN" dirty="0">
              <a:effectLst/>
              <a:latin typeface="Calibri" pitchFamily="34" charset="0"/>
              <a:ea typeface="Times New Roman"/>
              <a:cs typeface="Times New Roman"/>
            </a:endParaRPr>
          </a:p>
          <a:p>
            <a:endParaRPr lang="en-IN" dirty="0">
              <a:effectLst/>
              <a:latin typeface="Calibri" pitchFamily="34" charset="0"/>
              <a:ea typeface="Times New Roman"/>
              <a:cs typeface="Times New Roman"/>
            </a:endParaRPr>
          </a:p>
        </p:txBody>
      </p:sp>
      <p:sp>
        <p:nvSpPr>
          <p:cNvPr id="2" name="Title 1"/>
          <p:cNvSpPr/>
          <p:nvPr>
            <p:ph type="title"/>
          </p:nvPr>
        </p:nvSpPr>
        <p:spPr>
          <a:xfrm>
            <a:off x="677545" y="238125"/>
            <a:ext cx="8596630" cy="1692275"/>
          </a:xfrm>
        </p:spPr>
        <p:txBody>
          <a:bodyPr>
            <a:noAutofit/>
          </a:bodyPr>
          <a:lstStyle/>
          <a:p>
            <a:r>
              <a:rPr lang="en-US" b="1" dirty="0">
                <a:effectLst/>
                <a:latin typeface="Times New Roman"/>
                <a:ea typeface="Calibri" pitchFamily="34" charset="0"/>
                <a:cs typeface="Times New Roman"/>
              </a:rPr>
              <a:t>Technologies and Languages used to Develop</a:t>
            </a:r>
            <a:br>
              <a:rPr lang="en-IN" b="1" dirty="0">
                <a:effectLst/>
                <a:latin typeface="Calibri" pitchFamily="34" charset="0"/>
                <a:ea typeface="Times New Roman"/>
                <a:cs typeface="Times New Roman"/>
              </a:rPr>
            </a:br>
            <a:endParaRPr lang="en-IN" b="1" dirty="0">
              <a:effectLst/>
              <a:latin typeface="Calibri" pitchFamily="34" charset="0"/>
              <a:ea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390900" y="2736215"/>
            <a:ext cx="7387590" cy="2240915"/>
          </a:xfrm>
        </p:spPr>
        <p:txBody>
          <a:bodyPr/>
          <a:p>
            <a:r>
              <a:rPr lang="en-US" sz="6000">
                <a:solidFill>
                  <a:schemeClr val="accent1"/>
                </a:solidFill>
                <a:effectLst>
                  <a:outerShdw blurRad="38100" dist="25400" dir="5400000" algn="ctr" rotWithShape="0">
                    <a:srgbClr val="6E747A">
                      <a:alpha val="43000"/>
                      <a:alpha val="43000"/>
                    </a:srgbClr>
                  </a:outerShdw>
                </a:effectLst>
              </a:rPr>
              <a:t>Thank You</a:t>
            </a:r>
            <a:endParaRPr lang="en-US" sz="6000">
              <a:solidFill>
                <a:schemeClr val="accent1"/>
              </a:solidFill>
              <a:effectLst>
                <a:outerShdw blurRad="38100" dist="25400" dir="5400000" algn="ctr" rotWithShape="0">
                  <a:srgbClr val="6E747A">
                    <a:alpha val="43000"/>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77545" y="167005"/>
            <a:ext cx="8837930" cy="964565"/>
          </a:xfrm>
        </p:spPr>
        <p:txBody>
          <a:bodyPr>
            <a:noAutofit/>
            <a:scene3d>
              <a:camera prst="orthographicFront"/>
              <a:lightRig rig="threePt" dir="t"/>
            </a:scene3d>
          </a:bodyPr>
          <a:p>
            <a:r>
              <a:rPr lang="en-AU" altLang="en-US" sz="4400">
                <a:solidFill>
                  <a:schemeClr val="accent1"/>
                </a:solidFill>
                <a:effectLst>
                  <a:outerShdw blurRad="38100" dist="25400" dir="5400000" algn="ctr" rotWithShape="0">
                    <a:srgbClr val="6E747A">
                      <a:alpha val="43000"/>
                      <a:alpha val="43000"/>
                    </a:srgbClr>
                  </a:outerShdw>
                </a:effectLst>
                <a:latin typeface="Times New Roman"/>
                <a:ea typeface="Times New Roman"/>
                <a:cs typeface="Times New Roman"/>
                <a:sym typeface="Times New Roman"/>
              </a:rPr>
              <a:t>Contents</a:t>
            </a:r>
            <a:endParaRPr lang="en-AU" altLang="en-US" sz="4400">
              <a:solidFill>
                <a:schemeClr val="accent1"/>
              </a:solidFill>
              <a:effectLst>
                <a:outerShdw blurRad="38100" dist="25400" dir="5400000" algn="ctr" rotWithShape="0">
                  <a:srgbClr val="6E747A">
                    <a:alpha val="43000"/>
                    <a:alpha val="43000"/>
                  </a:srgbClr>
                </a:outerShdw>
              </a:effectLst>
              <a:latin typeface="Times New Roman"/>
              <a:ea typeface="Times New Roman"/>
              <a:cs typeface="Times New Roman"/>
              <a:sym typeface="Times New Roman"/>
            </a:endParaRPr>
          </a:p>
        </p:txBody>
      </p:sp>
      <p:sp>
        <p:nvSpPr>
          <p:cNvPr id="3" name="Content Placeholder 2"/>
          <p:cNvSpPr/>
          <p:nvPr>
            <p:ph idx="1"/>
          </p:nvPr>
        </p:nvSpPr>
        <p:spPr>
          <a:xfrm>
            <a:off x="677545" y="1009015"/>
            <a:ext cx="9302750" cy="5848985"/>
          </a:xfrm>
        </p:spPr>
        <p:txBody>
          <a:bodyPr>
            <a:noAutofit/>
          </a:bodyPr>
          <a:p>
            <a:r>
              <a:rPr lang="en-US" sz="2000" dirty="0" smtClean="0">
                <a:sym typeface="+mn-ea"/>
              </a:rPr>
              <a:t>Introduction</a:t>
            </a:r>
            <a:endParaRPr lang="en-US" sz="2000" dirty="0" smtClean="0">
              <a:sym typeface="+mn-ea"/>
            </a:endParaRPr>
          </a:p>
          <a:p>
            <a:r>
              <a:rPr lang="en-US" sz="2000" dirty="0" smtClean="0">
                <a:sym typeface="+mn-ea"/>
              </a:rPr>
              <a:t>Problem Statement</a:t>
            </a:r>
            <a:endParaRPr lang="en-US" sz="2000" dirty="0" smtClean="0"/>
          </a:p>
          <a:p>
            <a:r>
              <a:rPr lang="en-US" sz="2000" dirty="0" smtClean="0">
                <a:sym typeface="+mn-ea"/>
              </a:rPr>
              <a:t>Aim</a:t>
            </a:r>
            <a:endParaRPr lang="en-US" sz="2000" dirty="0" smtClean="0">
              <a:sym typeface="+mn-ea"/>
            </a:endParaRPr>
          </a:p>
          <a:p>
            <a:r>
              <a:rPr lang="en-US" sz="2000" dirty="0">
                <a:sym typeface="+mn-ea"/>
              </a:rPr>
              <a:t>Objective of the project</a:t>
            </a:r>
            <a:endParaRPr lang="en-US" sz="2000" dirty="0">
              <a:sym typeface="+mn-ea"/>
            </a:endParaRPr>
          </a:p>
          <a:p>
            <a:r>
              <a:rPr lang="en-US" sz="2000" dirty="0">
                <a:sym typeface="+mn-ea"/>
              </a:rPr>
              <a:t>Existing System</a:t>
            </a:r>
            <a:endParaRPr lang="en-US" sz="2000" dirty="0"/>
          </a:p>
          <a:p>
            <a:r>
              <a:rPr lang="en-US" sz="2000" dirty="0">
                <a:sym typeface="+mn-ea"/>
              </a:rPr>
              <a:t>Proposed system</a:t>
            </a:r>
            <a:endParaRPr lang="en-US" sz="2000" dirty="0">
              <a:sym typeface="+mn-ea"/>
            </a:endParaRPr>
          </a:p>
          <a:p>
            <a:r>
              <a:rPr lang="en-AU" altLang="en-US" sz="2000" dirty="0">
                <a:effectLst/>
                <a:latin typeface="Calibri" pitchFamily="34" charset="0"/>
                <a:ea typeface="Times New Roman"/>
                <a:cs typeface="Times New Roman"/>
              </a:rPr>
              <a:t>Advantages</a:t>
            </a:r>
            <a:endParaRPr lang="en-AU" altLang="en-US" sz="2000" dirty="0">
              <a:effectLst/>
              <a:latin typeface="Calibri" pitchFamily="34" charset="0"/>
              <a:ea typeface="Times New Roman"/>
              <a:cs typeface="Times New Roman"/>
            </a:endParaRPr>
          </a:p>
          <a:p>
            <a:r>
              <a:rPr lang="en-US" sz="2000" dirty="0" smtClean="0">
                <a:sym typeface="+mn-ea"/>
              </a:rPr>
              <a:t>Proposed Model</a:t>
            </a:r>
            <a:endParaRPr lang="en-US" sz="2000" dirty="0" smtClean="0">
              <a:sym typeface="+mn-ea"/>
            </a:endParaRPr>
          </a:p>
          <a:p>
            <a:r>
              <a:rPr lang="en-US" sz="2000" dirty="0" smtClean="0">
                <a:sym typeface="+mn-ea"/>
              </a:rPr>
              <a:t>Flow chart</a:t>
            </a:r>
            <a:endParaRPr lang="en-US" sz="2000" dirty="0" smtClean="0">
              <a:sym typeface="+mn-ea"/>
            </a:endParaRPr>
          </a:p>
          <a:p>
            <a:r>
              <a:rPr lang="en-US" sz="2000" dirty="0" smtClean="0">
                <a:sym typeface="+mn-ea"/>
              </a:rPr>
              <a:t>Modules </a:t>
            </a:r>
            <a:endParaRPr lang="en-US" sz="2000" dirty="0" smtClean="0">
              <a:sym typeface="+mn-ea"/>
            </a:endParaRPr>
          </a:p>
          <a:p>
            <a:r>
              <a:rPr lang="en-US" sz="2000" dirty="0"/>
              <a:t>Technologies and Languages used to Develop</a:t>
            </a:r>
            <a:endParaRPr lang="en-US" sz="2000" dirty="0"/>
          </a:p>
          <a:p>
            <a:pPr marL="0" indent="0">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77334" y="609600"/>
            <a:ext cx="8596668" cy="1320800"/>
          </a:xfrm>
        </p:spPr>
        <p:txBody>
          <a:bodyPr/>
          <a:lstStyle/>
          <a:p>
            <a:r>
              <a:rPr lang="en-US" sz="4400" dirty="0" smtClean="0"/>
              <a:t>Introduction</a:t>
            </a:r>
            <a:endParaRPr lang="en-US" sz="4400" dirty="0" smtClean="0"/>
          </a:p>
        </p:txBody>
      </p:sp>
      <p:sp>
        <p:nvSpPr>
          <p:cNvPr id="3" name="Content Placeholder 2"/>
          <p:cNvSpPr/>
          <p:nvPr>
            <p:ph idx="1"/>
          </p:nvPr>
        </p:nvSpPr>
        <p:spPr>
          <a:xfrm>
            <a:off x="525145" y="1524000"/>
            <a:ext cx="10828655" cy="4857115"/>
          </a:xfrm>
        </p:spPr>
        <p:txBody>
          <a:bodyPr/>
          <a:lstStyle/>
          <a:p>
            <a:r>
              <a:rPr lang="en-US" sz="2400" dirty="0" smtClean="0"/>
              <a:t>For every organization, today attendance is the most </a:t>
            </a:r>
            <a:r>
              <a:rPr lang="en-US" sz="2400" dirty="0" err="1" smtClean="0"/>
              <a:t>important</a:t>
            </a:r>
            <a:r>
              <a:rPr lang="en-US" sz="2400" dirty="0" smtClean="0"/>
              <a:t> thing to record the presence of someone. The presence of </a:t>
            </a:r>
            <a:r>
              <a:rPr lang="en-US" sz="2400" dirty="0" err="1" smtClean="0"/>
              <a:t>someone in</a:t>
            </a:r>
            <a:r>
              <a:rPr lang="en-US" sz="2400" dirty="0" smtClean="0"/>
              <a:t> an organization is a sign that the person is carrying out their obligations to come to the agency or organization. Usually, attendance is done manually. It can be signed or called one by one. In this digital age, there AQ1 must be a change from this absence to be able to accelerate and provide time </a:t>
            </a:r>
            <a:r>
              <a:rPr lang="en-US" sz="2400" dirty="0" err="1" smtClean="0"/>
              <a:t>eﬃciency</a:t>
            </a:r>
            <a:r>
              <a:rPr lang="en-US" sz="2400" dirty="0" smtClean="0"/>
              <a:t>. We can use face recognition to record attendance from everyone present in an organization. In this face recognition, many </a:t>
            </a:r>
            <a:r>
              <a:rPr lang="en-US" sz="2400" dirty="0" err="1" smtClean="0"/>
              <a:t>algo-rithms</a:t>
            </a:r>
            <a:r>
              <a:rPr lang="en-US" sz="2400" dirty="0" smtClean="0"/>
              <a:t> are performed to dissect and capture images of someone’s </a:t>
            </a:r>
            <a:r>
              <a:rPr lang="en-US" sz="2400" dirty="0" err="1" smtClean="0"/>
              <a:t>face,such</a:t>
            </a:r>
            <a:r>
              <a:rPr lang="en-US" sz="2400" dirty="0" smtClean="0"/>
              <a:t> as Machine Learning and Deep Learning. With this algorithm, the system can recognize a person’s face and record attendance from that person so that attendance activities are more </a:t>
            </a:r>
            <a:r>
              <a:rPr lang="en-US" sz="2400" dirty="0" err="1" smtClean="0"/>
              <a:t>eﬃcient</a:t>
            </a:r>
            <a:r>
              <a:rPr lang="en-US" sz="2400" dirty="0" smtClean="0"/>
              <a:t> and faster.</a:t>
            </a:r>
            <a:endParaRPr lang="en-US" sz="2400" dirty="0" smtClean="0"/>
          </a:p>
          <a:p>
            <a:pPr marL="0" indent="0">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4800" dirty="0" smtClean="0"/>
              <a:t>Problem Statement</a:t>
            </a:r>
            <a:endParaRPr lang="en-US" sz="4800" dirty="0" smtClean="0"/>
          </a:p>
        </p:txBody>
      </p:sp>
      <p:sp>
        <p:nvSpPr>
          <p:cNvPr id="3" name="Content Placeholder 2"/>
          <p:cNvSpPr/>
          <p:nvPr>
            <p:ph idx="1"/>
          </p:nvPr>
        </p:nvSpPr>
        <p:spPr/>
        <p:txBody>
          <a:bodyPr>
            <a:normAutofit/>
          </a:bodyPr>
          <a:lstStyle/>
          <a:p>
            <a:r>
              <a:rPr lang="en-IN" sz="2400" dirty="0" smtClean="0"/>
              <a:t>Most of the colleges or industrial sector they use either manual attendance or biometric system so in manual system here they can perform malpractice and it is time consuming to take the attendance</a:t>
            </a:r>
            <a:endParaRPr lang="en-IN"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4000" dirty="0" smtClean="0"/>
              <a:t>Aim</a:t>
            </a:r>
            <a:endParaRPr lang="en-US" sz="4000" dirty="0" smtClean="0"/>
          </a:p>
        </p:txBody>
      </p:sp>
      <p:sp>
        <p:nvSpPr>
          <p:cNvPr id="3" name="Content Placeholder 2"/>
          <p:cNvSpPr/>
          <p:nvPr>
            <p:ph idx="1"/>
          </p:nvPr>
        </p:nvSpPr>
        <p:spPr/>
        <p:txBody>
          <a:bodyPr/>
          <a:lstStyle/>
          <a:p>
            <a:r>
              <a:rPr lang="en-US" sz="2400" dirty="0" smtClean="0"/>
              <a:t>To develop an tool witch can take the attendance in one single click and more accurate</a:t>
            </a: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4000" dirty="0"/>
              <a:t>Objective of the project</a:t>
            </a:r>
            <a:endParaRPr lang="en-US" sz="4000" dirty="0"/>
          </a:p>
        </p:txBody>
      </p:sp>
      <p:sp>
        <p:nvSpPr>
          <p:cNvPr id="3" name="Content Placeholder 2"/>
          <p:cNvSpPr/>
          <p:nvPr>
            <p:ph idx="1"/>
          </p:nvPr>
        </p:nvSpPr>
        <p:spPr/>
        <p:txBody>
          <a:bodyPr/>
          <a:lstStyle/>
          <a:p>
            <a:r>
              <a:rPr lang="en-US" sz="2400" dirty="0" smtClean="0"/>
              <a:t>To develop an tool which can take the class room attendance using </a:t>
            </a:r>
            <a:r>
              <a:rPr lang="en-US" sz="2400" dirty="0" err="1" smtClean="0"/>
              <a:t>multiface</a:t>
            </a:r>
            <a:r>
              <a:rPr lang="en-US" sz="2400" dirty="0" smtClean="0"/>
              <a:t> ATTENDANCE SYSTEM</a:t>
            </a: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4000" dirty="0"/>
              <a:t>Existing System</a:t>
            </a:r>
            <a:endParaRPr lang="en-US" sz="4000" dirty="0"/>
          </a:p>
        </p:txBody>
      </p:sp>
      <p:sp>
        <p:nvSpPr>
          <p:cNvPr id="3" name="Content Placeholder 2"/>
          <p:cNvSpPr/>
          <p:nvPr>
            <p:ph idx="1"/>
          </p:nvPr>
        </p:nvSpPr>
        <p:spPr>
          <a:xfrm>
            <a:off x="647700" y="1690688"/>
            <a:ext cx="10706100" cy="4486275"/>
          </a:xfrm>
        </p:spPr>
        <p:txBody>
          <a:bodyPr/>
          <a:lstStyle/>
          <a:p>
            <a:r>
              <a:rPr lang="en-US" sz="2400" dirty="0" smtClean="0"/>
              <a:t>An automated attendance system based on face recognition is a biometric system where typically, it registers the attendance of each student present </a:t>
            </a:r>
            <a:r>
              <a:rPr lang="en-US" sz="2400" dirty="0" err="1" smtClean="0"/>
              <a:t>in a</a:t>
            </a:r>
            <a:r>
              <a:rPr lang="en-US" sz="2400" dirty="0" smtClean="0"/>
              <a:t> class by detecting and identifying all of their faces, and then this recorded information is ideally transmitted to a server device which may compute the attendance of each student and store and update the corresponding data in a database. Automated attendance systems are more reliable, rigid, and </a:t>
            </a:r>
            <a:r>
              <a:rPr lang="en-US" sz="2400" dirty="0" err="1" smtClean="0"/>
              <a:t>eﬃcient</a:t>
            </a:r>
            <a:r>
              <a:rPr lang="en-US" sz="2400" dirty="0" smtClean="0"/>
              <a:t> than the traditional attendance systems and other biometric attendance </a:t>
            </a:r>
            <a:r>
              <a:rPr lang="en-US" sz="2400" dirty="0" err="1" smtClean="0"/>
              <a:t>systems,leading</a:t>
            </a:r>
            <a:r>
              <a:rPr lang="en-US" sz="2400" dirty="0" smtClean="0"/>
              <a:t> to better productivity and output of both the teachers and students, as well as better consumption of time.</a:t>
            </a: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sz="4000" dirty="0"/>
              <a:t>Proposed system</a:t>
            </a:r>
            <a:endParaRPr lang="en-US" sz="4000" dirty="0"/>
          </a:p>
        </p:txBody>
      </p:sp>
      <p:sp>
        <p:nvSpPr>
          <p:cNvPr id="3" name="Content Placeholder 2"/>
          <p:cNvSpPr/>
          <p:nvPr>
            <p:ph idx="1"/>
          </p:nvPr>
        </p:nvSpPr>
        <p:spPr/>
        <p:txBody>
          <a:bodyPr/>
          <a:lstStyle/>
          <a:p>
            <a:r>
              <a:rPr lang="en-US" sz="2400" dirty="0" smtClean="0"/>
              <a:t>Thi</a:t>
            </a:r>
            <a:r>
              <a:rPr lang="en-AU" altLang="en-US" sz="2400" dirty="0" smtClean="0"/>
              <a:t>s</a:t>
            </a:r>
            <a:r>
              <a:rPr lang="en-US" sz="2400" dirty="0" smtClean="0"/>
              <a:t> uses the method of a systematic PRISMA review. By using </a:t>
            </a:r>
            <a:r>
              <a:rPr lang="en-US" sz="2400" dirty="0" err="1" smtClean="0"/>
              <a:t>this PRISMA</a:t>
            </a:r>
            <a:r>
              <a:rPr lang="en-US" sz="2400" dirty="0" smtClean="0"/>
              <a:t> method we can get focus reports from various researches. This method helps in making </a:t>
            </a:r>
            <a:r>
              <a:rPr lang="en-AU" altLang="en-US" sz="2400" dirty="0" smtClean="0"/>
              <a:t>to</a:t>
            </a:r>
            <a:r>
              <a:rPr lang="en-US" sz="2400" dirty="0" smtClean="0"/>
              <a:t> review attendance technology using facial recognition. </a:t>
            </a:r>
            <a:r>
              <a:rPr lang="en-US" sz="2400" smtClean="0"/>
              <a:t>Figure </a:t>
            </a:r>
            <a:r>
              <a:rPr lang="en-US" sz="2400" dirty="0" smtClean="0"/>
              <a:t>1 is a </a:t>
            </a:r>
            <a:r>
              <a:rPr lang="en-US" sz="2400" dirty="0" err="1" smtClean="0"/>
              <a:t>ﬂow</a:t>
            </a:r>
            <a:r>
              <a:rPr lang="en-US" sz="2400" dirty="0" smtClean="0"/>
              <a:t> diagram report from the amount of research, journals, and articles used in this </a:t>
            </a:r>
            <a:r>
              <a:rPr lang="en-US" sz="2400" dirty="0" err="1" smtClean="0"/>
              <a:t>paper.here</a:t>
            </a:r>
            <a:r>
              <a:rPr lang="en-US" sz="2400" dirty="0" smtClean="0"/>
              <a:t> in the proposed system we implement </a:t>
            </a:r>
            <a:r>
              <a:rPr lang="en-US" sz="2400" dirty="0" err="1" smtClean="0"/>
              <a:t>yolo</a:t>
            </a:r>
            <a:r>
              <a:rPr lang="en-US" sz="2400" dirty="0" smtClean="0"/>
              <a:t> framework an deep learning </a:t>
            </a:r>
            <a:r>
              <a:rPr lang="en-US" sz="2400" dirty="0" err="1" smtClean="0"/>
              <a:t>tehnique</a:t>
            </a:r>
            <a:r>
              <a:rPr lang="en-US" sz="2400" dirty="0" smtClean="0"/>
              <a:t> to work with more accurate in attendance posting</a:t>
            </a:r>
            <a:endParaRPr lang="en-US" sz="2400" dirty="0" smtClean="0"/>
          </a:p>
          <a:p>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dirty="0">
                <a:effectLst/>
                <a:latin typeface="Calibri" pitchFamily="34" charset="0"/>
                <a:ea typeface="Times New Roman"/>
                <a:cs typeface="Times New Roman"/>
              </a:rPr>
              <a:t>Advantages</a:t>
            </a:r>
            <a:endParaRPr lang="en-US" dirty="0">
              <a:effectLst/>
              <a:latin typeface="Calibri" pitchFamily="34" charset="0"/>
              <a:ea typeface="Times New Roman"/>
              <a:cs typeface="Times New Roman"/>
            </a:endParaRPr>
          </a:p>
        </p:txBody>
      </p:sp>
      <p:sp>
        <p:nvSpPr>
          <p:cNvPr id="3" name="Content Placeholder 2"/>
          <p:cNvSpPr/>
          <p:nvPr>
            <p:ph idx="1"/>
          </p:nvPr>
        </p:nvSpPr>
        <p:spPr/>
        <p:txBody>
          <a:bodyPr/>
          <a:lstStyle/>
          <a:p>
            <a:r>
              <a:rPr lang="en-US" sz="2400" dirty="0" smtClean="0"/>
              <a:t>1) High accuracy</a:t>
            </a:r>
            <a:endParaRPr lang="en-US" sz="2400" dirty="0" smtClean="0"/>
          </a:p>
          <a:p>
            <a:r>
              <a:rPr lang="en-US" sz="2400" dirty="0" smtClean="0"/>
              <a:t>2) High efficiency</a:t>
            </a:r>
            <a:endParaRPr lang="en-US" sz="2400" dirty="0" smtClean="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
  <PresentationFormat>Custom</PresentationFormat>
  <Paragraphs>99</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Wingdings 3</vt:lpstr>
      <vt:lpstr>Times New Roman</vt:lpstr>
      <vt:lpstr>Calibri</vt:lpstr>
      <vt:lpstr>Trebuchet MS</vt:lpstr>
      <vt:lpstr>Facet</vt:lpstr>
      <vt:lpstr>ATTENDANCE CAPTURE SYSTEM USING FACE RECOGNITION</vt:lpstr>
      <vt:lpstr>Contents</vt:lpstr>
      <vt:lpstr>Introduction</vt:lpstr>
      <vt:lpstr>Problem Statement</vt:lpstr>
      <vt:lpstr>Aim</vt:lpstr>
      <vt:lpstr>Objective of the project</vt:lpstr>
      <vt:lpstr>Existing System</vt:lpstr>
      <vt:lpstr>Proposed system</vt:lpstr>
      <vt:lpstr>Advantages</vt:lpstr>
      <vt:lpstr>PROPOSED MODEL </vt:lpstr>
      <vt:lpstr>Flow chart</vt:lpstr>
      <vt:lpstr>Modules </vt:lpstr>
      <vt:lpstr>Technologies and Languages used to Develop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Identification of Cyber-Attacks  with machine learning apporach</dc:title>
  <dc:creator>Mani Raj</dc:creator>
  <cp:lastModifiedBy>iPhone</cp:lastModifiedBy>
  <cp:revision>28</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3081-11.33.0</vt:lpwstr>
  </property>
  <property fmtid="{D5CDD505-2E9C-101B-9397-08002B2CF9AE}" pid="3" name="ICV">
    <vt:lpwstr>0C37EEC714D6AAAC4D46CE633E747DDA</vt:lpwstr>
  </property>
</Properties>
</file>