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77" r:id="rId8"/>
    <p:sldId id="261" r:id="rId9"/>
    <p:sldId id="263" r:id="rId10"/>
    <p:sldId id="274" r:id="rId11"/>
    <p:sldId id="275" r:id="rId12"/>
    <p:sldId id="276" r:id="rId13"/>
    <p:sldId id="270" r:id="rId14"/>
    <p:sldId id="271" r:id="rId15"/>
    <p:sldId id="273" r:id="rId16"/>
  </p:sldIdLst>
  <p:sldSz cx="12192000" cy="6858000"/>
  <p:notesSz cx="6858000" cy="9144000"/>
  <p:embeddedFontLst>
    <p:embeddedFont>
      <p:font typeface="Calibri" panose="020F0502020204030204" pitchFamily="34" charset="0"/>
      <p:regular r:id="rId20"/>
    </p:embeddedFont>
    <p:embeddedFont>
      <p:font typeface="Calibri" panose="020F05020202040302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6" name="Google Shape;1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39" name="Google Shape;2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5" name="Google Shape;2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6" name="Google Shape;2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8"/>
        <p:cNvGrpSpPr/>
        <p:nvPr/>
      </p:nvGrpSpPr>
      <p:grpSpPr>
        <a:xfrm>
          <a:off x="0" y="0"/>
          <a:ext cx="0" cy="0"/>
          <a:chOff x="0" y="0"/>
          <a:chExt cx="0" cy="0"/>
        </a:xfrm>
      </p:grpSpPr>
      <p:sp>
        <p:nvSpPr>
          <p:cNvPr id="39" name="Google Shape;39;p15"/>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5400"/>
              <a:buFont typeface="Century Gothic" panose="020B0502020202020204"/>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1" name="Google Shape;41;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15"/>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panose="020B0502020202020204"/>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p:txBody>
      </p:sp>
      <p:sp>
        <p:nvSpPr>
          <p:cNvPr id="107" name="Google Shape;107;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panose="020B0502020202020204"/>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panose="020B0502020202020204"/>
              <a:buNone/>
              <a:defRPr sz="1600">
                <a:solidFill>
                  <a:srgbClr val="7F7F7F"/>
                </a:solidFill>
              </a:defRPr>
            </a:lvl1pPr>
            <a:lvl2pPr marL="914400" lvl="1" indent="-228600" algn="l">
              <a:lnSpc>
                <a:spcPct val="100000"/>
              </a:lnSpc>
              <a:spcBef>
                <a:spcPts val="1000"/>
              </a:spcBef>
              <a:spcAft>
                <a:spcPts val="0"/>
              </a:spcAft>
              <a:buSzPts val="1600"/>
              <a:buFont typeface="Century Gothic" panose="020B0502020202020204"/>
              <a:buNone/>
              <a:defRPr/>
            </a:lvl2pPr>
            <a:lvl3pPr marL="1371600" lvl="2" indent="-228600" algn="l">
              <a:lnSpc>
                <a:spcPct val="100000"/>
              </a:lnSpc>
              <a:spcBef>
                <a:spcPts val="1000"/>
              </a:spcBef>
              <a:spcAft>
                <a:spcPts val="0"/>
              </a:spcAft>
              <a:buSzPts val="1400"/>
              <a:buFont typeface="Century Gothic" panose="020B0502020202020204"/>
              <a:buNone/>
              <a:defRPr/>
            </a:lvl3pPr>
            <a:lvl4pPr marL="1828800" lvl="3" indent="-228600" algn="l">
              <a:lnSpc>
                <a:spcPct val="100000"/>
              </a:lnSpc>
              <a:spcBef>
                <a:spcPts val="1000"/>
              </a:spcBef>
              <a:spcAft>
                <a:spcPts val="0"/>
              </a:spcAft>
              <a:buSzPts val="1200"/>
              <a:buFont typeface="Century Gothic" panose="020B0502020202020204"/>
              <a:buNone/>
              <a:defRPr/>
            </a:lvl4pPr>
            <a:lvl5pPr marL="2286000" lvl="4" indent="-228600" algn="l">
              <a:lnSpc>
                <a:spcPct val="100000"/>
              </a:lnSpc>
              <a:spcBef>
                <a:spcPts val="1000"/>
              </a:spcBef>
              <a:spcAft>
                <a:spcPts val="0"/>
              </a:spcAft>
              <a:buSzPts val="1200"/>
              <a:buFont typeface="Century Gothic" panose="020B0502020202020204"/>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14" name="Google Shape;114;p2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p:txBody>
      </p:sp>
      <p:sp>
        <p:nvSpPr>
          <p:cNvPr id="115" name="Google Shape;11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119" name="Google Shape;119;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chemeClr val="accent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chemeClr val="accent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800"/>
              <a:buFont typeface="Century Gothic" panose="020B0502020202020204"/>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24" name="Google Shape;12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panose="020B0502020202020204"/>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panose="020B0502020202020204"/>
              <a:buNone/>
              <a:defRPr sz="2400">
                <a:solidFill>
                  <a:schemeClr val="accent1"/>
                </a:solidFill>
              </a:defRPr>
            </a:lvl1pPr>
            <a:lvl2pPr marL="914400" lvl="1" indent="-228600" algn="l">
              <a:lnSpc>
                <a:spcPct val="100000"/>
              </a:lnSpc>
              <a:spcBef>
                <a:spcPts val="1000"/>
              </a:spcBef>
              <a:spcAft>
                <a:spcPts val="0"/>
              </a:spcAft>
              <a:buSzPts val="1600"/>
              <a:buFont typeface="Century Gothic" panose="020B0502020202020204"/>
              <a:buNone/>
              <a:defRPr/>
            </a:lvl2pPr>
            <a:lvl3pPr marL="1371600" lvl="2" indent="-228600" algn="l">
              <a:lnSpc>
                <a:spcPct val="100000"/>
              </a:lnSpc>
              <a:spcBef>
                <a:spcPts val="1000"/>
              </a:spcBef>
              <a:spcAft>
                <a:spcPts val="0"/>
              </a:spcAft>
              <a:buSzPts val="1400"/>
              <a:buFont typeface="Century Gothic" panose="020B0502020202020204"/>
              <a:buNone/>
              <a:defRPr/>
            </a:lvl3pPr>
            <a:lvl4pPr marL="1828800" lvl="3" indent="-228600" algn="l">
              <a:lnSpc>
                <a:spcPct val="100000"/>
              </a:lnSpc>
              <a:spcBef>
                <a:spcPts val="1000"/>
              </a:spcBef>
              <a:spcAft>
                <a:spcPts val="0"/>
              </a:spcAft>
              <a:buSzPts val="1200"/>
              <a:buFont typeface="Century Gothic" panose="020B0502020202020204"/>
              <a:buNone/>
              <a:defRPr/>
            </a:lvl4pPr>
            <a:lvl5pPr marL="2286000" lvl="4" indent="-228600" algn="l">
              <a:lnSpc>
                <a:spcPct val="100000"/>
              </a:lnSpc>
              <a:spcBef>
                <a:spcPts val="1000"/>
              </a:spcBef>
              <a:spcAft>
                <a:spcPts val="0"/>
              </a:spcAft>
              <a:buSzPts val="1200"/>
              <a:buFont typeface="Century Gothic" panose="020B0502020202020204"/>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31" name="Google Shape;13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32" name="Google Shape;13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136" name="Google Shape;13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chemeClr val="accent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chemeClr val="accent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49" name="Google Shape;14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156" name="Google Shape;156;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48" name="Google Shape;48;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000"/>
              <a:buFont typeface="Century Gothic" panose="020B0502020202020204"/>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p:txBody>
      </p:sp>
      <p:sp>
        <p:nvSpPr>
          <p:cNvPr id="60" name="Google Shape;60;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67" name="Google Shape;67;p1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68" name="Google Shape;6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p:txBody>
      </p:sp>
      <p:sp>
        <p:nvSpPr>
          <p:cNvPr id="75" name="Google Shape;75;p2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76" name="Google Shape;76;p2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p:txBody>
      </p:sp>
      <p:sp>
        <p:nvSpPr>
          <p:cNvPr id="77" name="Google Shape;77;p2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78" name="Google Shape;78;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000"/>
              <a:buFont typeface="Century Gothic" panose="020B0502020202020204"/>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91" name="Google Shape;91;p2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p:txBody>
      </p:sp>
      <p:sp>
        <p:nvSpPr>
          <p:cNvPr id="92" name="Google Shape;9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Century Gothic" panose="020B0502020202020204"/>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a:spLocks noGrp="1"/>
          </p:cNvSpPr>
          <p:nvPr>
            <p:ph type="pic" idx="2"/>
          </p:nvPr>
        </p:nvSpPr>
        <p:spPr>
          <a:xfrm>
            <a:off x="2589212" y="634965"/>
            <a:ext cx="8915400" cy="3854970"/>
          </a:xfrm>
          <a:prstGeom prst="rect">
            <a:avLst/>
          </a:prstGeom>
          <a:noFill/>
          <a:ln>
            <a:noFill/>
          </a:ln>
        </p:spPr>
      </p:sp>
      <p:sp>
        <p:nvSpPr>
          <p:cNvPr id="99" name="Google Shape;99;p2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p:txBody>
      </p:sp>
      <p:sp>
        <p:nvSpPr>
          <p:cNvPr id="100" name="Google Shape;100;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 name="Google Shape;19;p14"/>
          <p:cNvGrpSpPr/>
          <p:nvPr/>
        </p:nvGrpSpPr>
        <p:grpSpPr>
          <a:xfrm>
            <a:off x="27221"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 name="Google Shape;32;p1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62626"/>
              </a:buClr>
              <a:buSzPts val="3600"/>
              <a:buFont typeface="Century Gothic" panose="020B0502020202020204"/>
              <a:buNone/>
              <a:defRPr sz="36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lnSpc>
                <a:spcPct val="100000"/>
              </a:lnSpc>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lnSpc>
                <a:spcPct val="100000"/>
              </a:lnSpc>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lnSpc>
                <a:spcPct val="100000"/>
              </a:lnSpc>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1166648" y="728155"/>
            <a:ext cx="9906001" cy="848397"/>
          </a:xfrm>
          <a:prstGeom prst="rect">
            <a:avLst/>
          </a:prstGeom>
          <a:noFill/>
          <a:ln>
            <a:noFill/>
          </a:ln>
        </p:spPr>
        <p:txBody>
          <a:bodyPr spcFirstLastPara="1" wrap="square" lIns="91425" tIns="45700" rIns="91425" bIns="45700" anchor="ctr" anchorCtr="0">
            <a:noAutofit/>
          </a:bodyPr>
          <a:lstStyle/>
          <a:p>
            <a:pPr algn="ctr">
              <a:buClr>
                <a:srgbClr val="FF0000"/>
              </a:buClr>
              <a:buSzPts val="4000"/>
            </a:pPr>
            <a:r>
              <a:rPr lang="en-US" sz="3200" b="1"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EMAIL SPAM DETECTION USING MACHINE LEARNING ALGORITHMS</a:t>
            </a:r>
            <a:br>
              <a:rPr lang="en-US" sz="3200" b="1"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br>
            <a:endParaRPr lang="en-US" sz="3200" b="1"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1"/>
          <p:cNvSpPr txBox="1">
            <a:spLocks noGrp="1"/>
          </p:cNvSpPr>
          <p:nvPr>
            <p:ph type="subTitle" idx="1"/>
          </p:nvPr>
        </p:nvSpPr>
        <p:spPr>
          <a:xfrm>
            <a:off x="3179275" y="3847454"/>
            <a:ext cx="4930554" cy="18336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2000"/>
              <a:buNone/>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dirty="0"/>
          </a:p>
          <a:p>
            <a:pPr marL="0" lvl="0" indent="0" algn="ctr" rtl="0">
              <a:lnSpc>
                <a:spcPct val="110000"/>
              </a:lnSpc>
              <a:spcBef>
                <a:spcPts val="0"/>
              </a:spcBef>
              <a:spcAft>
                <a:spcPts val="0"/>
              </a:spcAft>
              <a:buSzPts val="2000"/>
              <a:buNone/>
            </a:pP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DR.M.SESHASHYAYEE</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0000"/>
              </a:lnSpc>
              <a:spcBef>
                <a:spcPts val="0"/>
              </a:spcBef>
              <a:spcAft>
                <a:spcPts val="0"/>
              </a:spcAft>
              <a:buSzPts val="2000"/>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Dept. of  Computer  Science</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0000"/>
              </a:lnSpc>
              <a:spcBef>
                <a:spcPts val="0"/>
              </a:spcBef>
              <a:spcAft>
                <a:spcPts val="0"/>
              </a:spcAft>
              <a:buSzPts val="2000"/>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GITAM School of Science</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0000"/>
              </a:lnSpc>
              <a:spcBef>
                <a:spcPts val="0"/>
              </a:spcBef>
              <a:spcAft>
                <a:spcPts val="0"/>
              </a:spcAft>
              <a:buSzPts val="2000"/>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GITAM ( Deemed to be University)</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1"/>
          <p:cNvSpPr txBox="1"/>
          <p:nvPr/>
        </p:nvSpPr>
        <p:spPr>
          <a:xfrm>
            <a:off x="3568553" y="1798780"/>
            <a:ext cx="4151999" cy="1567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dirty="0"/>
          </a:p>
          <a:p>
            <a:pPr marL="0" marR="0" lvl="0" indent="0" algn="ctr" rtl="0">
              <a:lnSpc>
                <a:spcPct val="100000"/>
              </a:lnSpc>
              <a:spcBef>
                <a:spcPts val="0"/>
              </a:spcBef>
              <a:spcAft>
                <a:spcPts val="0"/>
              </a:spcAft>
              <a:buClr>
                <a:srgbClr val="000000"/>
              </a:buClr>
              <a:buSzPts val="2400"/>
              <a:buFont typeface="Arial" panose="020B0604020202020204"/>
              <a:buNone/>
            </a:pPr>
            <a:r>
              <a:rPr lang="en-US" sz="2400" dirty="0" smtClean="0">
                <a:solidFill>
                  <a:schemeClr val="dk1"/>
                </a:solidFill>
                <a:latin typeface="Times New Roman" panose="02020603050405020304"/>
                <a:cs typeface="Times New Roman" panose="02020603050405020304"/>
                <a:sym typeface="Times New Roman" panose="02020603050405020304"/>
              </a:rPr>
              <a:t>PILLI MOUNIKA DEVI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VP21CSCI0200101</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M.Sc. Data </a:t>
            </a:r>
            <a:r>
              <a:rPr lang="en-US" sz="24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Science(Section-B)</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96607" y="520895"/>
            <a:ext cx="2799469" cy="583565"/>
          </a:xfrm>
          <a:prstGeom prst="rect">
            <a:avLst/>
          </a:prstGeom>
        </p:spPr>
        <p:txBody>
          <a:bodyPr wrap="square">
            <a:spAutoFit/>
          </a:bodyPr>
          <a:lstStyle/>
          <a:p>
            <a:r>
              <a:rPr lang="en-IN" sz="32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rPr>
              <a:t>Use case</a:t>
            </a:r>
            <a:endParaRPr lang="en-IN" sz="32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srcRect/>
          <a:stretch>
            <a:fillRect/>
          </a:stretch>
        </p:blipFill>
        <p:spPr bwMode="auto">
          <a:xfrm>
            <a:off x="1659988" y="1130258"/>
            <a:ext cx="8159261" cy="535494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p:nvPr/>
        </p:nvSpPr>
        <p:spPr>
          <a:xfrm>
            <a:off x="2082338" y="688170"/>
            <a:ext cx="8027324"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800" b="0" i="0" u="none" strike="noStrike" cap="none">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REQUIREMENT SPECIFICATION</a:t>
            </a:r>
            <a:endParaRPr lang="en-US" sz="2800" b="0" i="0" u="none" strike="noStrike" cap="none">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11"/>
          <p:cNvSpPr txBox="1"/>
          <p:nvPr/>
        </p:nvSpPr>
        <p:spPr>
          <a:xfrm>
            <a:off x="1746007" y="1258384"/>
            <a:ext cx="8027400" cy="4154943"/>
          </a:xfrm>
          <a:prstGeom prst="rect">
            <a:avLst/>
          </a:prstGeom>
          <a:noFill/>
          <a:ln>
            <a:noFill/>
          </a:ln>
        </p:spPr>
        <p:txBody>
          <a:bodyPr spcFirstLastPara="1" wrap="square" lIns="91425" tIns="45700" rIns="91425" bIns="45700" anchor="t" anchorCtr="0">
            <a:spAutoFit/>
          </a:bodyPr>
          <a:lstStyle/>
          <a:p>
            <a:pPr algn="just"/>
            <a:r>
              <a:rPr lang="en-IN" sz="2400" b="1" u="sng" dirty="0" smtClean="0">
                <a:solidFill>
                  <a:srgbClr val="333333"/>
                </a:solidFill>
                <a:latin typeface="Times New Roman" panose="02020603050405020304" pitchFamily="18" charset="0"/>
                <a:cs typeface="Times New Roman" panose="02020603050405020304" pitchFamily="18" charset="0"/>
              </a:rPr>
              <a:t>SYSTEM REQUIREMENTS:</a:t>
            </a:r>
            <a:endParaRPr lang="en-IN" sz="2400" dirty="0" smtClean="0">
              <a:solidFill>
                <a:srgbClr val="333333"/>
              </a:solidFill>
              <a:latin typeface="Times New Roman" panose="02020603050405020304" pitchFamily="18" charset="0"/>
              <a:cs typeface="Times New Roman" panose="02020603050405020304" pitchFamily="18" charset="0"/>
            </a:endParaRPr>
          </a:p>
          <a:p>
            <a:pPr algn="just"/>
            <a:r>
              <a:rPr lang="en-IN" sz="2400" b="1" u="sng" dirty="0" smtClean="0">
                <a:solidFill>
                  <a:srgbClr val="333333"/>
                </a:solidFill>
                <a:latin typeface="Times New Roman" panose="02020603050405020304" pitchFamily="18" charset="0"/>
                <a:cs typeface="Times New Roman" panose="02020603050405020304" pitchFamily="18" charset="0"/>
              </a:rPr>
              <a:t>HARDWARE REQUIREMENTS:</a:t>
            </a:r>
            <a:r>
              <a:rPr lang="en-IN" sz="2400" b="1" dirty="0" smtClean="0">
                <a:solidFill>
                  <a:srgbClr val="333333"/>
                </a:solidFill>
                <a:latin typeface="Times New Roman" panose="02020603050405020304" pitchFamily="18" charset="0"/>
                <a:cs typeface="Times New Roman" panose="02020603050405020304" pitchFamily="18" charset="0"/>
              </a:rPr>
              <a:t> </a:t>
            </a:r>
            <a:endParaRPr lang="en-IN" sz="2400" dirty="0" smtClean="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System : Pentium i3 Processor.</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Hard Disk : 500 GB.</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Monitor : 15’’ LED</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Input Devices : Keyboard, Mouse</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Ram : 2 GB</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r>
              <a:rPr lang="en-IN" sz="2400" b="1" u="sng" dirty="0" smtClean="0">
                <a:solidFill>
                  <a:srgbClr val="333333"/>
                </a:solidFill>
                <a:latin typeface="Times New Roman" panose="02020603050405020304" pitchFamily="18" charset="0"/>
                <a:cs typeface="Times New Roman" panose="02020603050405020304" pitchFamily="18" charset="0"/>
              </a:rPr>
              <a:t>SOFTWARE REQUIREMENTS:</a:t>
            </a:r>
            <a:r>
              <a:rPr lang="en-IN" sz="2400" b="1" dirty="0" smtClean="0">
                <a:solidFill>
                  <a:srgbClr val="333333"/>
                </a:solidFill>
                <a:latin typeface="Times New Roman" panose="02020603050405020304" pitchFamily="18" charset="0"/>
                <a:cs typeface="Times New Roman" panose="02020603050405020304" pitchFamily="18" charset="0"/>
              </a:rPr>
              <a:t> </a:t>
            </a:r>
            <a:endParaRPr lang="en-IN" sz="2400" dirty="0" smtClean="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Operating system : Windows 10.</a:t>
            </a:r>
            <a:endParaRPr lang="en-IN" sz="24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smtClean="0">
                <a:solidFill>
                  <a:srgbClr val="808080"/>
                </a:solidFill>
                <a:latin typeface="Times New Roman" panose="02020603050405020304" pitchFamily="18" charset="0"/>
                <a:cs typeface="Times New Roman" panose="02020603050405020304" pitchFamily="18" charset="0"/>
              </a:rPr>
              <a:t>Coding Language : Python</a:t>
            </a:r>
            <a:endParaRPr lang="en-IN" sz="2400" dirty="0" smtClean="0">
              <a:solidFill>
                <a:srgbClr val="80808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panose="020B0604020202020204"/>
              <a:buNone/>
            </a:pP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2"/>
          <p:cNvSpPr/>
          <p:nvPr/>
        </p:nvSpPr>
        <p:spPr>
          <a:xfrm>
            <a:off x="756745" y="437393"/>
            <a:ext cx="10909738" cy="59994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3600" b="0" i="0" u="none" strike="noStrike" cap="none" dirty="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Conclusion</a:t>
            </a:r>
            <a:endParaRPr sz="2000" b="0" i="0" u="none" strike="noStrike" cap="none" dirty="0">
              <a:solidFill>
                <a:schemeClr val="accent1"/>
              </a:solidFill>
              <a:effectLst>
                <a:outerShdw blurRad="38100" dist="25400" dir="5400000" algn="ctr" rotWithShape="0">
                  <a:srgbClr val="6E747A">
                    <a:alpha val="43000"/>
                    <a:alpha val="43000"/>
                  </a:srgbClr>
                </a:outerShdw>
              </a:effectLst>
              <a:latin typeface="Arial" panose="020B0604020202020204"/>
              <a:ea typeface="Arial" panose="020B0604020202020204"/>
              <a:cs typeface="Arial" panose="020B0604020202020204"/>
              <a:sym typeface="Arial" panose="020B06040202020202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3600" b="0" i="0" u="none" strike="noStrike" cap="none" dirty="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p:cNvSpPr/>
          <p:nvPr/>
        </p:nvSpPr>
        <p:spPr>
          <a:xfrm>
            <a:off x="2067951" y="1674054"/>
            <a:ext cx="7849772"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machine learning model used by Google have now advanced to the point that it can detect and filter out spam and phishing emails with about 99.9 percent accuracy. The implication of this is that one out of a thousand messages succeed in evading their email spam filter.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3"/>
          <p:cNvSpPr txBox="1"/>
          <p:nvPr/>
        </p:nvSpPr>
        <p:spPr>
          <a:xfrm>
            <a:off x="4541520" y="2659559"/>
            <a:ext cx="3108959"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4400" b="0" i="0" u="none" strike="noStrike" cap="none">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Thank You</a:t>
            </a:r>
            <a:endParaRPr lang="en-US" sz="4400" b="0" i="0" u="none" strike="noStrike" cap="none">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title"/>
          </p:nvPr>
        </p:nvSpPr>
        <p:spPr>
          <a:xfrm>
            <a:off x="890249" y="224717"/>
            <a:ext cx="8911687" cy="5293214"/>
          </a:xfrm>
          <a:prstGeom prst="rect">
            <a:avLst/>
          </a:prstGeom>
          <a:noFill/>
          <a:ln>
            <a:noFill/>
          </a:ln>
        </p:spPr>
        <p:txBody>
          <a:bodyPr spcFirstLastPara="1" wrap="square" lIns="91425" tIns="45700" rIns="91425" bIns="45700" anchor="t" anchorCtr="0">
            <a:normAutofit fontScale="90000"/>
          </a:bodyPr>
          <a:lstStyle/>
          <a:p>
            <a:pPr marL="514350" lvl="0" indent="-514350" algn="l" rtl="0">
              <a:lnSpc>
                <a:spcPct val="150000"/>
              </a:lnSpc>
              <a:spcBef>
                <a:spcPts val="0"/>
              </a:spcBef>
              <a:spcAft>
                <a:spcPts val="0"/>
              </a:spcAft>
              <a:buClr>
                <a:srgbClr val="FF0000"/>
              </a:buClr>
              <a:buSzPct val="100000"/>
              <a:buFont typeface="Times New Roman" panose="02020603050405020304"/>
              <a:buNone/>
            </a:pPr>
            <a:r>
              <a:rPr lang="en-US" sz="32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400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Outline</a:t>
            </a:r>
            <a:br>
              <a:rPr lang="en-US" sz="320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Introduction</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Existing system</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Proposed System</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Processes</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Modules</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Requirements Specification</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Conclusion</a:t>
            </a:r>
            <a:br>
              <a:rPr lang="en-US" sz="3200">
                <a:latin typeface="Times New Roman" panose="02020603050405020304"/>
                <a:ea typeface="Times New Roman" panose="02020603050405020304"/>
                <a:cs typeface="Times New Roman" panose="02020603050405020304"/>
                <a:sym typeface="Times New Roman" panose="02020603050405020304"/>
              </a:rPr>
            </a:br>
            <a:endParaRPr sz="3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594442" y="203695"/>
            <a:ext cx="8911687" cy="65815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FF0000"/>
              </a:buClr>
              <a:buSzPts val="2800"/>
              <a:buFont typeface="Times New Roman" panose="02020603050405020304"/>
              <a:buNone/>
            </a:pPr>
            <a:r>
              <a:rPr lang="en-US">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Introduction</a:t>
            </a:r>
            <a:endParaRPr lang="en-US">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3"/>
          <p:cNvSpPr txBox="1">
            <a:spLocks noGrp="1"/>
          </p:cNvSpPr>
          <p:nvPr>
            <p:ph type="body" idx="1"/>
          </p:nvPr>
        </p:nvSpPr>
        <p:spPr>
          <a:xfrm>
            <a:off x="1348999" y="1082579"/>
            <a:ext cx="10293103" cy="5567100"/>
          </a:xfrm>
          <a:prstGeom prst="rect">
            <a:avLst/>
          </a:prstGeom>
          <a:noFill/>
          <a:ln>
            <a:noFill/>
          </a:ln>
        </p:spPr>
        <p:txBody>
          <a:bodyPr spcFirstLastPara="1" wrap="square" lIns="91425" tIns="45700" rIns="91425" bIns="45700" anchor="t" anchorCtr="0">
            <a:noAutofit/>
          </a:bodyPr>
          <a:lstStyle/>
          <a:p>
            <a:pPr marL="342900" indent="-190500">
              <a:lnSpc>
                <a:spcPct val="150000"/>
              </a:lnSpc>
              <a:buSzPts val="2400"/>
              <a:buNone/>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Email Spam has become a major problem nowadays, with Rapid growth of internet users, Email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spams</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is also increasing. People are using them for illegal and unethical conducts, phishing and fraud. Sending malicious link through spam emails which can harm our system and can also seek in into your system. Creating a fake profile and email account is much easy for the spammers, they pretend like a genuine person in their spam emails, these spammers target those peoples who are not aware about these frauds. So, it is needed to Identify those spam mails which are fraud, this project will identify those spam by using techniques of machine learning, this paper will discuss the machine learning algorithms and apply all these algorithm on our data sets and best algorithm is selected for the email spam detection having best precision and accuracy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svm,RandomForest,Knn</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and ensemble classifiers are proposed in our system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190500" algn="l" rtl="0">
              <a:lnSpc>
                <a:spcPct val="150000"/>
              </a:lnSpc>
              <a:spcBef>
                <a:spcPts val="1000"/>
              </a:spcBef>
              <a:spcAft>
                <a:spcPts val="0"/>
              </a:spcAft>
              <a:buSzPts val="2400"/>
              <a:buNone/>
            </a:pP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a:endParaRPr>
          </a:p>
        </p:txBody>
      </p:sp>
      <p:sp>
        <p:nvSpPr>
          <p:cNvPr id="178" name="Google Shape;178;p3"/>
          <p:cNvSpPr txBox="1"/>
          <p:nvPr/>
        </p:nvSpPr>
        <p:spPr>
          <a:xfrm>
            <a:off x="2623262" y="1279527"/>
            <a:ext cx="9153427" cy="646290"/>
          </a:xfrm>
          <a:prstGeom prst="rect">
            <a:avLst/>
          </a:prstGeom>
          <a:noFill/>
          <a:ln>
            <a:noFill/>
          </a:ln>
        </p:spPr>
        <p:txBody>
          <a:bodyPr spcFirstLastPara="1" wrap="square" lIns="91425" tIns="45700" rIns="91425" bIns="45700" anchor="t" anchorCtr="0">
            <a:spAutoFit/>
          </a:bodyPr>
          <a:lstStyle/>
          <a:p>
            <a:pPr marL="285750" indent="-184150">
              <a:buSzPts val="1600"/>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184150" algn="l" rtl="0">
              <a:lnSpc>
                <a:spcPct val="100000"/>
              </a:lnSpc>
              <a:spcBef>
                <a:spcPts val="0"/>
              </a:spcBef>
              <a:spcAft>
                <a:spcPts val="0"/>
              </a:spcAft>
              <a:buClr>
                <a:srgbClr val="000000"/>
              </a:buClr>
              <a:buSzPts val="1600"/>
              <a:buFont typeface="Arial" panose="020B0604020202020204"/>
              <a:buNone/>
            </a:pPr>
            <a:endParaRPr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
          <p:cNvSpPr txBox="1">
            <a:spLocks noGrp="1"/>
          </p:cNvSpPr>
          <p:nvPr>
            <p:ph type="title"/>
          </p:nvPr>
        </p:nvSpPr>
        <p:spPr>
          <a:xfrm>
            <a:off x="1531380" y="235227"/>
            <a:ext cx="8911687" cy="56355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ct val="100000"/>
              <a:buFont typeface="Times New Roman" panose="02020603050405020304"/>
              <a:buNone/>
            </a:pPr>
            <a:r>
              <a:rPr lang="en-US" sz="320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Existing System</a:t>
            </a:r>
            <a:br>
              <a:rPr lang="en-US" sz="4400" b="1">
                <a:solidFill>
                  <a:schemeClr val="accent1"/>
                </a:solidFill>
                <a:effectLst>
                  <a:outerShdw blurRad="38100" dist="25400" dir="5400000" algn="ctr" rotWithShape="0">
                    <a:srgbClr val="6E747A">
                      <a:alpha val="43000"/>
                      <a:alpha val="43000"/>
                    </a:srgbClr>
                  </a:outerShdw>
                </a:effectLst>
                <a:latin typeface="Calibri" panose="020F0502020204030204"/>
                <a:ea typeface="Calibri" panose="020F0502020204030204"/>
                <a:cs typeface="Calibri" panose="020F0502020204030204"/>
                <a:sym typeface="Calibri" panose="020F0502020204030204"/>
              </a:rPr>
            </a:br>
            <a:endParaRPr lang="en-US" sz="4400" b="1">
              <a:solidFill>
                <a:schemeClr val="accent1"/>
              </a:solidFill>
              <a:effectLst>
                <a:outerShdw blurRad="38100" dist="25400" dir="5400000" algn="ctr" rotWithShape="0">
                  <a:srgbClr val="6E747A">
                    <a:alpha val="43000"/>
                    <a:alpha val="43000"/>
                  </a:srgbClr>
                </a:outerShdw>
              </a:effectLst>
              <a:latin typeface="Calibri" panose="020F0502020204030204"/>
              <a:ea typeface="Calibri" panose="020F0502020204030204"/>
              <a:cs typeface="Calibri" panose="020F0502020204030204"/>
              <a:sym typeface="Calibri" panose="020F0502020204030204"/>
            </a:endParaRPr>
          </a:p>
        </p:txBody>
      </p:sp>
      <p:sp>
        <p:nvSpPr>
          <p:cNvPr id="189" name="Google Shape;189;p4"/>
          <p:cNvSpPr txBox="1">
            <a:spLocks noGrp="1"/>
          </p:cNvSpPr>
          <p:nvPr>
            <p:ph type="body" idx="1"/>
          </p:nvPr>
        </p:nvSpPr>
        <p:spPr>
          <a:xfrm>
            <a:off x="843915" y="298450"/>
            <a:ext cx="11033760" cy="573849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000"/>
              </a:spcBef>
              <a:spcAft>
                <a:spcPts val="0"/>
              </a:spcAft>
              <a:buSzPts val="2400"/>
              <a:buNone/>
            </a:pPr>
            <a:endParaRPr dirty="0"/>
          </a:p>
          <a:p>
            <a:pPr marL="342900" lvl="0" indent="-236855" algn="l" rtl="0">
              <a:lnSpc>
                <a:spcPct val="100000"/>
              </a:lnSpc>
              <a:spcBef>
                <a:spcPts val="1000"/>
              </a:spcBef>
              <a:spcAft>
                <a:spcPts val="0"/>
              </a:spcAft>
              <a:buSzPts val="1800"/>
              <a:buNone/>
            </a:pPr>
            <a:endParaRPr dirty="0"/>
          </a:p>
        </p:txBody>
      </p:sp>
      <p:sp>
        <p:nvSpPr>
          <p:cNvPr id="190" name="Google Shape;190;p4"/>
          <p:cNvSpPr txBox="1"/>
          <p:nvPr/>
        </p:nvSpPr>
        <p:spPr>
          <a:xfrm>
            <a:off x="2525223" y="966901"/>
            <a:ext cx="8634953" cy="5999480"/>
          </a:xfrm>
          <a:prstGeom prst="rect">
            <a:avLst/>
          </a:prstGeom>
          <a:noFill/>
          <a:ln>
            <a:noFill/>
          </a:ln>
        </p:spPr>
        <p:txBody>
          <a:bodyPr spcFirstLastPara="1" wrap="square" lIns="91425" tIns="45700" rIns="91425" bIns="45700" anchor="t" anchorCtr="0">
            <a:spAutoFit/>
          </a:bodyPr>
          <a:lstStyle/>
          <a:p>
            <a:pPr lvl="8">
              <a:buFont typeface="Arial" panose="020B0604020202020204" pitchFamily="34" charset="0"/>
              <a:buChar char="•"/>
            </a:pPr>
            <a:r>
              <a:rPr lang="en-US" sz="2400" dirty="0" err="1" smtClean="0">
                <a:solidFill>
                  <a:srgbClr val="808080"/>
                </a:solidFill>
                <a:latin typeface="Times New Roman" panose="02020603050405020304" pitchFamily="18" charset="0"/>
                <a:cs typeface="Times New Roman" panose="02020603050405020304" pitchFamily="18" charset="0"/>
              </a:rPr>
              <a:t>Agarwal</a:t>
            </a:r>
            <a:r>
              <a:rPr lang="en-US" sz="2400" dirty="0" smtClean="0">
                <a:solidFill>
                  <a:srgbClr val="808080"/>
                </a:solidFill>
                <a:latin typeface="Times New Roman" panose="02020603050405020304" pitchFamily="18" charset="0"/>
                <a:cs typeface="Times New Roman" panose="02020603050405020304" pitchFamily="18" charset="0"/>
              </a:rPr>
              <a:t> and T. Kumar. </a:t>
            </a:r>
            <a:r>
              <a:rPr lang="en-US" sz="2400" dirty="0" err="1" smtClean="0">
                <a:solidFill>
                  <a:srgbClr val="808080"/>
                </a:solidFill>
                <a:latin typeface="Times New Roman" panose="02020603050405020304" pitchFamily="18" charset="0"/>
                <a:cs typeface="Times New Roman" panose="02020603050405020304" pitchFamily="18" charset="0"/>
              </a:rPr>
              <a:t>Harisinghaney</a:t>
            </a:r>
            <a:r>
              <a:rPr lang="en-US" sz="2400" dirty="0" smtClean="0">
                <a:solidFill>
                  <a:srgbClr val="808080"/>
                </a:solidFill>
                <a:latin typeface="Times New Roman" panose="02020603050405020304" pitchFamily="18" charset="0"/>
                <a:cs typeface="Times New Roman" panose="02020603050405020304" pitchFamily="18" charset="0"/>
              </a:rPr>
              <a:t> et al. (2014) and </a:t>
            </a:r>
            <a:r>
              <a:rPr lang="en-US" sz="2400" dirty="0" err="1" smtClean="0">
                <a:solidFill>
                  <a:srgbClr val="808080"/>
                </a:solidFill>
                <a:latin typeface="Times New Roman" panose="02020603050405020304" pitchFamily="18" charset="0"/>
                <a:cs typeface="Times New Roman" panose="02020603050405020304" pitchFamily="18" charset="0"/>
              </a:rPr>
              <a:t>Mohamad</a:t>
            </a:r>
            <a:r>
              <a:rPr lang="en-US" sz="2400" dirty="0" smtClean="0">
                <a:solidFill>
                  <a:srgbClr val="808080"/>
                </a:solidFill>
                <a:latin typeface="Times New Roman" panose="02020603050405020304" pitchFamily="18" charset="0"/>
                <a:cs typeface="Times New Roman" panose="02020603050405020304" pitchFamily="18" charset="0"/>
              </a:rPr>
              <a:t> &amp; </a:t>
            </a:r>
            <a:r>
              <a:rPr lang="en-US" sz="2400" dirty="0" err="1" smtClean="0">
                <a:solidFill>
                  <a:srgbClr val="808080"/>
                </a:solidFill>
                <a:latin typeface="Times New Roman" panose="02020603050405020304" pitchFamily="18" charset="0"/>
                <a:cs typeface="Times New Roman" panose="02020603050405020304" pitchFamily="18" charset="0"/>
              </a:rPr>
              <a:t>Selamat</a:t>
            </a:r>
            <a:r>
              <a:rPr lang="en-US" sz="2400" dirty="0" smtClean="0">
                <a:solidFill>
                  <a:srgbClr val="808080"/>
                </a:solidFill>
                <a:latin typeface="Times New Roman" panose="02020603050405020304" pitchFamily="18" charset="0"/>
                <a:cs typeface="Times New Roman" panose="02020603050405020304" pitchFamily="18" charset="0"/>
              </a:rPr>
              <a:t> (2015) have used the “image and textual dataset for the e-mail spam detection with the use of various methods.</a:t>
            </a:r>
            <a:endParaRPr lang="en-US" sz="2400" dirty="0" smtClean="0">
              <a:solidFill>
                <a:srgbClr val="80808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smtClean="0">
                <a:solidFill>
                  <a:srgbClr val="808080"/>
                </a:solidFill>
                <a:latin typeface="Times New Roman" panose="02020603050405020304" pitchFamily="18" charset="0"/>
                <a:cs typeface="Times New Roman" panose="02020603050405020304" pitchFamily="18" charset="0"/>
              </a:rPr>
              <a:t>Harisinghaney</a:t>
            </a:r>
            <a:r>
              <a:rPr lang="en-US" sz="2400" dirty="0" smtClean="0">
                <a:solidFill>
                  <a:srgbClr val="808080"/>
                </a:solidFill>
                <a:latin typeface="Times New Roman" panose="02020603050405020304" pitchFamily="18" charset="0"/>
                <a:cs typeface="Times New Roman" panose="02020603050405020304" pitchFamily="18" charset="0"/>
              </a:rPr>
              <a:t> et al. (2014) have used methods of KNN algorithm, Naïve </a:t>
            </a:r>
            <a:r>
              <a:rPr lang="en-US" sz="2400" dirty="0" err="1" smtClean="0">
                <a:solidFill>
                  <a:srgbClr val="808080"/>
                </a:solidFill>
                <a:latin typeface="Times New Roman" panose="02020603050405020304" pitchFamily="18" charset="0"/>
                <a:cs typeface="Times New Roman" panose="02020603050405020304" pitchFamily="18" charset="0"/>
              </a:rPr>
              <a:t>Bayes</a:t>
            </a:r>
            <a:r>
              <a:rPr lang="en-US" sz="2400" dirty="0" smtClean="0">
                <a:solidFill>
                  <a:srgbClr val="808080"/>
                </a:solidFill>
                <a:latin typeface="Times New Roman" panose="02020603050405020304" pitchFamily="18" charset="0"/>
                <a:cs typeface="Times New Roman" panose="02020603050405020304" pitchFamily="18" charset="0"/>
              </a:rPr>
              <a:t>, and Reverse DBSCAN algorithm with experimentation on dataset. For the text recognition, OCR library” is employed but this OCR doesn’t perform well. </a:t>
            </a:r>
            <a:r>
              <a:rPr lang="en-US" sz="2400" dirty="0" err="1" smtClean="0">
                <a:solidFill>
                  <a:srgbClr val="808080"/>
                </a:solidFill>
                <a:latin typeface="Times New Roman" panose="02020603050405020304" pitchFamily="18" charset="0"/>
                <a:cs typeface="Times New Roman" panose="02020603050405020304" pitchFamily="18" charset="0"/>
              </a:rPr>
              <a:t>Mohamad</a:t>
            </a:r>
            <a:r>
              <a:rPr lang="en-US" sz="2400" dirty="0" smtClean="0">
                <a:solidFill>
                  <a:srgbClr val="808080"/>
                </a:solidFill>
                <a:latin typeface="Times New Roman" panose="02020603050405020304" pitchFamily="18" charset="0"/>
                <a:cs typeface="Times New Roman" panose="02020603050405020304" pitchFamily="18" charset="0"/>
              </a:rPr>
              <a:t> &amp; </a:t>
            </a:r>
            <a:r>
              <a:rPr lang="en-US" sz="2400" dirty="0" err="1" smtClean="0">
                <a:solidFill>
                  <a:srgbClr val="808080"/>
                </a:solidFill>
                <a:latin typeface="Times New Roman" panose="02020603050405020304" pitchFamily="18" charset="0"/>
                <a:cs typeface="Times New Roman" panose="02020603050405020304" pitchFamily="18" charset="0"/>
              </a:rPr>
              <a:t>Selamat</a:t>
            </a:r>
            <a:r>
              <a:rPr lang="en-US" sz="2400" dirty="0" smtClean="0">
                <a:solidFill>
                  <a:srgbClr val="808080"/>
                </a:solidFill>
                <a:latin typeface="Times New Roman" panose="02020603050405020304" pitchFamily="18" charset="0"/>
                <a:cs typeface="Times New Roman" panose="02020603050405020304" pitchFamily="18" charset="0"/>
              </a:rPr>
              <a:t> (2015) uses the feature selection hybrid approach of TF-IDF (Term Frequency Inverse Document Frequency) and Rough pure mathematics.</a:t>
            </a:r>
            <a:endParaRPr lang="en-US" sz="2400" dirty="0" smtClean="0">
              <a:solidFill>
                <a:srgbClr val="80808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rgbClr val="808080"/>
                </a:solidFill>
                <a:latin typeface="Times New Roman" panose="02020603050405020304" pitchFamily="18" charset="0"/>
                <a:cs typeface="Times New Roman" panose="02020603050405020304" pitchFamily="18" charset="0"/>
              </a:rPr>
              <a:t>There is some related work that apply machine learning methods in email spam detection, A. </a:t>
            </a:r>
            <a:r>
              <a:rPr lang="en-US" sz="2400" dirty="0" err="1" smtClean="0">
                <a:solidFill>
                  <a:srgbClr val="808080"/>
                </a:solidFill>
                <a:latin typeface="Times New Roman" panose="02020603050405020304" pitchFamily="18" charset="0"/>
                <a:cs typeface="Times New Roman" panose="02020603050405020304" pitchFamily="18" charset="0"/>
              </a:rPr>
              <a:t>Karim</a:t>
            </a:r>
            <a:r>
              <a:rPr lang="en-US" sz="2400" dirty="0" smtClean="0">
                <a:solidFill>
                  <a:srgbClr val="808080"/>
                </a:solidFill>
                <a:latin typeface="Times New Roman" panose="02020603050405020304" pitchFamily="18" charset="0"/>
                <a:cs typeface="Times New Roman" panose="02020603050405020304" pitchFamily="18" charset="0"/>
              </a:rPr>
              <a:t>, S. </a:t>
            </a:r>
            <a:r>
              <a:rPr lang="en-US" sz="2400" dirty="0" err="1" smtClean="0">
                <a:solidFill>
                  <a:srgbClr val="808080"/>
                </a:solidFill>
                <a:latin typeface="Times New Roman" panose="02020603050405020304" pitchFamily="18" charset="0"/>
                <a:cs typeface="Times New Roman" panose="02020603050405020304" pitchFamily="18" charset="0"/>
              </a:rPr>
              <a:t>Azam</a:t>
            </a:r>
            <a:r>
              <a:rPr lang="en-US" sz="2400" dirty="0" smtClean="0">
                <a:solidFill>
                  <a:srgbClr val="808080"/>
                </a:solidFill>
                <a:latin typeface="Times New Roman" panose="02020603050405020304" pitchFamily="18" charset="0"/>
                <a:cs typeface="Times New Roman" panose="02020603050405020304" pitchFamily="18" charset="0"/>
              </a:rPr>
              <a:t>, B. </a:t>
            </a:r>
            <a:r>
              <a:rPr lang="en-US" sz="2400" dirty="0" err="1" smtClean="0">
                <a:solidFill>
                  <a:srgbClr val="808080"/>
                </a:solidFill>
                <a:latin typeface="Times New Roman" panose="02020603050405020304" pitchFamily="18" charset="0"/>
                <a:cs typeface="Times New Roman" panose="02020603050405020304" pitchFamily="18" charset="0"/>
              </a:rPr>
              <a:t>Shanmugam</a:t>
            </a:r>
            <a:r>
              <a:rPr lang="en-US" sz="2400" dirty="0" smtClean="0">
                <a:solidFill>
                  <a:srgbClr val="808080"/>
                </a:solidFill>
                <a:latin typeface="Times New Roman" panose="02020603050405020304" pitchFamily="18" charset="0"/>
                <a:cs typeface="Times New Roman" panose="02020603050405020304" pitchFamily="18" charset="0"/>
              </a:rPr>
              <a:t>, K. </a:t>
            </a:r>
            <a:r>
              <a:rPr lang="en-US" sz="2400" dirty="0" err="1" smtClean="0">
                <a:solidFill>
                  <a:srgbClr val="808080"/>
                </a:solidFill>
                <a:latin typeface="Times New Roman" panose="02020603050405020304" pitchFamily="18" charset="0"/>
                <a:cs typeface="Times New Roman" panose="02020603050405020304" pitchFamily="18" charset="0"/>
              </a:rPr>
              <a:t>Kannoorpatti</a:t>
            </a:r>
            <a:r>
              <a:rPr lang="en-US" sz="2400" dirty="0" smtClean="0">
                <a:solidFill>
                  <a:srgbClr val="808080"/>
                </a:solidFill>
                <a:latin typeface="Times New Roman" panose="02020603050405020304" pitchFamily="18" charset="0"/>
                <a:cs typeface="Times New Roman" panose="02020603050405020304" pitchFamily="18" charset="0"/>
              </a:rPr>
              <a:t> and M. </a:t>
            </a:r>
            <a:r>
              <a:rPr lang="en-US" sz="2400" dirty="0" err="1" smtClean="0">
                <a:solidFill>
                  <a:srgbClr val="808080"/>
                </a:solidFill>
                <a:latin typeface="Times New Roman" panose="02020603050405020304" pitchFamily="18" charset="0"/>
                <a:cs typeface="Times New Roman" panose="02020603050405020304" pitchFamily="18" charset="0"/>
              </a:rPr>
              <a:t>Alazab</a:t>
            </a:r>
            <a:r>
              <a:rPr lang="en-US" sz="2400" dirty="0" smtClean="0">
                <a:solidFill>
                  <a:srgbClr val="808080"/>
                </a:solidFill>
                <a:latin typeface="Times New Roman" panose="02020603050405020304" pitchFamily="18" charset="0"/>
                <a:cs typeface="Times New Roman" panose="02020603050405020304" pitchFamily="18" charset="0"/>
              </a:rPr>
              <a:t>. They describe a focused literature survey of Artificial Intelligence Revised (AI) and Machine learning methods for email spam detection.</a:t>
            </a:r>
            <a:endParaRPr lang="en-US" sz="2400" dirty="0" smtClean="0">
              <a:solidFill>
                <a:srgbClr val="808080"/>
              </a:solidFill>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Clr>
                <a:srgbClr val="000000"/>
              </a:buClr>
              <a:buSzPts val="1800"/>
              <a:buFont typeface="Arial" panose="020B0604020202020204"/>
              <a:buChar char="•"/>
            </a:pPr>
            <a:r>
              <a:rPr lang="en-US" sz="2400" b="0" i="0" u="none" strike="noStrike" cap="none" dirty="0" smtClean="0">
                <a:solidFill>
                  <a:srgbClr val="22222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sz="2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rtl="0">
              <a:lnSpc>
                <a:spcPct val="100000"/>
              </a:lnSpc>
              <a:spcBef>
                <a:spcPts val="0"/>
              </a:spcBef>
              <a:spcAft>
                <a:spcPts val="0"/>
              </a:spcAft>
              <a:buNone/>
            </a:pPr>
            <a:endParaRPr sz="2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25400" dir="5400000" algn="ctr" rotWithShape="0">
                    <a:srgbClr val="6E747A">
                      <a:alpha val="43000"/>
                      <a:alpha val="43000"/>
                    </a:srgbClr>
                  </a:outerShdw>
                </a:effectLst>
              </a:rPr>
              <a:t>Aim &amp; objective</a:t>
            </a:r>
            <a:endParaRPr lang="en-IN" dirty="0" smtClean="0">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a:spLocks noGrp="1"/>
          </p:cNvSpPr>
          <p:nvPr>
            <p:ph type="body" idx="1"/>
          </p:nvPr>
        </p:nvSpPr>
        <p:spPr>
          <a:xfrm>
            <a:off x="886265" y="2133600"/>
            <a:ext cx="10618347" cy="3777622"/>
          </a:xfrm>
        </p:spPr>
        <p:txBody>
          <a:bodyPr/>
          <a:lstStyle/>
          <a:p>
            <a:pPr>
              <a:buNone/>
            </a:pPr>
            <a:r>
              <a:rPr lang="en-US" sz="2000" dirty="0" smtClean="0">
                <a:solidFill>
                  <a:srgbClr val="222222"/>
                </a:solidFill>
                <a:latin typeface="Times New Roman" panose="02020603050405020304" pitchFamily="18" charset="0"/>
                <a:cs typeface="Times New Roman" panose="02020603050405020304" pitchFamily="18" charset="0"/>
              </a:rPr>
              <a:t>      There </a:t>
            </a:r>
            <a:r>
              <a:rPr lang="en-US" sz="2000" dirty="0" smtClean="0">
                <a:solidFill>
                  <a:srgbClr val="222222"/>
                </a:solidFill>
                <a:latin typeface="Times New Roman" panose="02020603050405020304" pitchFamily="18" charset="0"/>
                <a:cs typeface="Times New Roman" panose="02020603050405020304" pitchFamily="18" charset="0"/>
              </a:rPr>
              <a:t>is a great scope in building email spam classifiers, as the private </a:t>
            </a:r>
            <a:r>
              <a:rPr lang="en-US" sz="2000" dirty="0" smtClean="0">
                <a:solidFill>
                  <a:srgbClr val="222222"/>
                </a:solidFill>
                <a:latin typeface="Times New Roman" panose="02020603050405020304" pitchFamily="18" charset="0"/>
                <a:cs typeface="Times New Roman" panose="02020603050405020304" pitchFamily="18" charset="0"/>
              </a:rPr>
              <a:t>companies run </a:t>
            </a:r>
            <a:r>
              <a:rPr lang="en-US" sz="2000" dirty="0" smtClean="0">
                <a:solidFill>
                  <a:srgbClr val="222222"/>
                </a:solidFill>
                <a:latin typeface="Times New Roman" panose="02020603050405020304" pitchFamily="18" charset="0"/>
                <a:cs typeface="Times New Roman" panose="02020603050405020304" pitchFamily="18" charset="0"/>
              </a:rPr>
              <a:t>their own email servers and want them to be more secure because of the confidential data, in such cases email spam classifier solutions can be provided to such companies.</a:t>
            </a:r>
            <a:endParaRPr lang="en-IN" sz="20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993836" y="235227"/>
            <a:ext cx="8911687" cy="54253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2400"/>
              <a:buFont typeface="Times New Roman" panose="02020603050405020304"/>
              <a:buNone/>
            </a:pPr>
            <a:r>
              <a:rPr lang="en-US" sz="3200" dirty="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rPr>
              <a:t>Proposed System</a:t>
            </a:r>
            <a:endParaRPr lang="en-US" sz="3200" dirty="0">
              <a:solidFill>
                <a:schemeClr val="accent1"/>
              </a:solidFill>
              <a:effectLst>
                <a:outerShdw blurRad="38100" dist="25400" dir="5400000" algn="ctr" rotWithShape="0">
                  <a:srgbClr val="6E747A">
                    <a:alpha val="43000"/>
                    <a:alpha val="43000"/>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5"/>
          <p:cNvSpPr txBox="1">
            <a:spLocks noGrp="1"/>
          </p:cNvSpPr>
          <p:nvPr>
            <p:ph type="body" idx="1"/>
          </p:nvPr>
        </p:nvSpPr>
        <p:spPr>
          <a:xfrm>
            <a:off x="1758895" y="924910"/>
            <a:ext cx="8915400" cy="5465380"/>
          </a:xfrm>
          <a:prstGeom prst="rect">
            <a:avLst/>
          </a:prstGeom>
          <a:noFill/>
          <a:ln>
            <a:noFill/>
          </a:ln>
        </p:spPr>
        <p:txBody>
          <a:bodyPr spcFirstLastPara="1" wrap="square" lIns="91425" tIns="45700" rIns="91425" bIns="45700" anchor="t" anchorCtr="0">
            <a:normAutofit/>
          </a:bodyPr>
          <a:lstStyle/>
          <a:p>
            <a:pPr algn="just">
              <a:buFont typeface="Arial" panose="020B0604020202020204" pitchFamily="34" charset="0"/>
              <a:buChar char="•"/>
            </a:pPr>
            <a:r>
              <a:rPr lang="en-US" sz="2000" dirty="0" smtClean="0">
                <a:solidFill>
                  <a:srgbClr val="808080"/>
                </a:solidFill>
                <a:latin typeface="Times New Roman" panose="02020603050405020304" pitchFamily="18" charset="0"/>
                <a:cs typeface="Times New Roman" panose="02020603050405020304" pitchFamily="18" charset="0"/>
              </a:rPr>
              <a:t>In this proposed system, a dataset from “</a:t>
            </a:r>
            <a:r>
              <a:rPr lang="en-US" sz="2000" dirty="0" err="1" smtClean="0">
                <a:solidFill>
                  <a:srgbClr val="808080"/>
                </a:solidFill>
                <a:latin typeface="Times New Roman" panose="02020603050405020304" pitchFamily="18" charset="0"/>
                <a:cs typeface="Times New Roman" panose="02020603050405020304" pitchFamily="18" charset="0"/>
              </a:rPr>
              <a:t>Kaggle</a:t>
            </a:r>
            <a:r>
              <a:rPr lang="en-US" sz="2000" dirty="0" smtClean="0">
                <a:solidFill>
                  <a:srgbClr val="808080"/>
                </a:solidFill>
                <a:latin typeface="Times New Roman" panose="02020603050405020304" pitchFamily="18" charset="0"/>
                <a:cs typeface="Times New Roman" panose="02020603050405020304" pitchFamily="18" charset="0"/>
              </a:rPr>
              <a:t>” website is used as a training dataset. The inserted dataset is first checked for duplicates and null values for better performance of the machine. Then, the dataset is split into 2 sub-datasets; say “train dataset” and “test dataset” in the proportion of 70:30. Then the “train” and “test” dataset is then passed as parameters for text-processing.</a:t>
            </a:r>
            <a:endParaRPr lang="en-US" sz="20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solidFill>
                  <a:srgbClr val="808080"/>
                </a:solidFill>
                <a:latin typeface="Times New Roman" panose="02020603050405020304" pitchFamily="18" charset="0"/>
                <a:cs typeface="Times New Roman" panose="02020603050405020304" pitchFamily="18" charset="0"/>
              </a:rPr>
              <a:t>In text-processing, punctuation symbols and words that are in the stop words list are removed and returned as clean words. These clean words are then passed for “Feature Transform”. In feature transform, the clean words which are returned from the text-processing are then used for ‘fit’ and ‘transform’ to create a vocabulary for the machine. The dataset is also passed for “</a:t>
            </a:r>
            <a:r>
              <a:rPr lang="en-US" sz="2000" dirty="0" err="1" smtClean="0">
                <a:solidFill>
                  <a:srgbClr val="808080"/>
                </a:solidFill>
                <a:latin typeface="Times New Roman" panose="02020603050405020304" pitchFamily="18" charset="0"/>
                <a:cs typeface="Times New Roman" panose="02020603050405020304" pitchFamily="18" charset="0"/>
              </a:rPr>
              <a:t>hyperparameter</a:t>
            </a:r>
            <a:r>
              <a:rPr lang="en-US" sz="2000" dirty="0" smtClean="0">
                <a:solidFill>
                  <a:srgbClr val="808080"/>
                </a:solidFill>
                <a:latin typeface="Times New Roman" panose="02020603050405020304" pitchFamily="18" charset="0"/>
                <a:cs typeface="Times New Roman" panose="02020603050405020304" pitchFamily="18" charset="0"/>
              </a:rPr>
              <a:t> tuning” to find optimal values for the classifier to use according to the dataset.</a:t>
            </a:r>
            <a:endParaRPr lang="en-US" sz="2000" dirty="0" smtClean="0">
              <a:solidFill>
                <a:srgbClr val="80808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solidFill>
                  <a:srgbClr val="808080"/>
                </a:solidFill>
                <a:latin typeface="Times New Roman" panose="02020603050405020304" pitchFamily="18" charset="0"/>
                <a:cs typeface="Times New Roman" panose="02020603050405020304" pitchFamily="18" charset="0"/>
              </a:rPr>
              <a:t>After acquiring the values from the “</a:t>
            </a:r>
            <a:r>
              <a:rPr lang="en-US" sz="2000" dirty="0" err="1" smtClean="0">
                <a:solidFill>
                  <a:srgbClr val="808080"/>
                </a:solidFill>
                <a:latin typeface="Times New Roman" panose="02020603050405020304" pitchFamily="18" charset="0"/>
                <a:cs typeface="Times New Roman" panose="02020603050405020304" pitchFamily="18" charset="0"/>
              </a:rPr>
              <a:t>hyperparameter</a:t>
            </a:r>
            <a:r>
              <a:rPr lang="en-US" sz="2000" dirty="0" smtClean="0">
                <a:solidFill>
                  <a:srgbClr val="808080"/>
                </a:solidFill>
                <a:latin typeface="Times New Roman" panose="02020603050405020304" pitchFamily="18" charset="0"/>
                <a:cs typeface="Times New Roman" panose="02020603050405020304" pitchFamily="18" charset="0"/>
              </a:rPr>
              <a:t> tuning”, the machine is fitted using those values with a random state. The state of the trained model and features are saved for future use for testing unseen data. Using classifiers from module </a:t>
            </a:r>
            <a:r>
              <a:rPr lang="en-US" sz="2000" dirty="0" err="1" smtClean="0">
                <a:solidFill>
                  <a:srgbClr val="808080"/>
                </a:solidFill>
                <a:latin typeface="Times New Roman" panose="02020603050405020304" pitchFamily="18" charset="0"/>
                <a:cs typeface="Times New Roman" panose="02020603050405020304" pitchFamily="18" charset="0"/>
              </a:rPr>
              <a:t>sklearn</a:t>
            </a:r>
            <a:r>
              <a:rPr lang="en-US" sz="2000" dirty="0" smtClean="0">
                <a:solidFill>
                  <a:srgbClr val="808080"/>
                </a:solidFill>
                <a:latin typeface="Times New Roman" panose="02020603050405020304" pitchFamily="18" charset="0"/>
                <a:cs typeface="Times New Roman" panose="02020603050405020304" pitchFamily="18" charset="0"/>
              </a:rPr>
              <a:t> in python, the machines are trained using the values obtained from above</a:t>
            </a:r>
            <a:endParaRPr lang="en-US" sz="2000" dirty="0" smtClean="0">
              <a:solidFill>
                <a:srgbClr val="808080"/>
              </a:solidFill>
              <a:latin typeface="Times New Roman" panose="02020603050405020304" pitchFamily="18" charset="0"/>
              <a:cs typeface="Times New Roman" panose="02020603050405020304" pitchFamily="18" charset="0"/>
            </a:endParaRPr>
          </a:p>
          <a:p>
            <a:pPr marL="342900" lvl="0" indent="-201930" algn="l" rtl="0">
              <a:lnSpc>
                <a:spcPct val="150000"/>
              </a:lnSpc>
              <a:spcBef>
                <a:spcPts val="1000"/>
              </a:spcBef>
              <a:spcAft>
                <a:spcPts val="0"/>
              </a:spcAft>
              <a:buSzPts val="2400"/>
              <a:buNone/>
            </a:pPr>
            <a:endParaRPr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2121796" y="671954"/>
            <a:ext cx="8585100" cy="498348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800"/>
              <a:buFont typeface="Arial" panose="020B0604020202020204"/>
              <a:buNone/>
            </a:pPr>
            <a:r>
              <a:rPr lang="en-US" sz="2000" b="1" i="0" u="none" strike="noStrike" cap="none" dirty="0">
                <a:solidFill>
                  <a:srgbClr val="3333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3200" b="0" i="0" u="none" strike="noStrike" cap="none" dirty="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processes / Modules:</a:t>
            </a:r>
            <a:endParaRPr sz="3200" b="1" i="0" u="none" strike="noStrike" cap="none" dirty="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50000"/>
              </a:lnSpc>
              <a:buSzPts val="2400"/>
            </a:pPr>
            <a:r>
              <a:rPr lang="en-US" sz="2000" b="0" i="0" u="none" strike="noStrike" cap="none" dirty="0">
                <a:solidFill>
                  <a:srgbClr val="3333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smtClean="0">
                <a:latin typeface="Times New Roman" panose="02020603050405020304" pitchFamily="18" charset="0"/>
                <a:cs typeface="Times New Roman" panose="02020603050405020304" pitchFamily="18" charset="0"/>
              </a:rPr>
              <a:t>Email dataset An email dataset is prepared for the Spam mail detection system. Different emails are randomly collected from Ling spam dataset [19]. The dataset consists of total number of 1000 emails both ham and spam emails for the classification purpose. Since the approach considered is bagging approach, the dataset is divided into sets for each classifier algorithm. Two sets of 500 emails each have been prepared. Out of which 300 emails each are used for training purpose for both the Naïve </a:t>
            </a:r>
            <a:r>
              <a:rPr lang="en-US" sz="2000" dirty="0" err="1" smtClean="0">
                <a:latin typeface="Times New Roman" panose="02020603050405020304" pitchFamily="18" charset="0"/>
                <a:cs typeface="Times New Roman" panose="02020603050405020304" pitchFamily="18" charset="0"/>
              </a:rPr>
              <a:t>Bayes</a:t>
            </a:r>
            <a:r>
              <a:rPr lang="en-US" sz="2000" dirty="0" smtClean="0">
                <a:latin typeface="Times New Roman" panose="02020603050405020304" pitchFamily="18" charset="0"/>
                <a:cs typeface="Times New Roman" panose="02020603050405020304" pitchFamily="18" charset="0"/>
              </a:rPr>
              <a:t> and J48 algorithm and 200 each for the testing purpose</a:t>
            </a:r>
            <a:endParaRPr lang="en-IN" sz="2000" dirty="0" smtClean="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2400"/>
              <a:buFont typeface="Arial" panose="020B0604020202020204"/>
              <a:buNone/>
            </a:pPr>
            <a:endParaRPr sz="2000" b="0" i="0" u="none" strike="noStrike" cap="none" dirty="0">
              <a:solidFill>
                <a:schemeClr val="dk1"/>
              </a:solidFill>
              <a:latin typeface="Times New Roman" panose="02020603050405020304" pitchFamily="18" charset="0"/>
              <a:ea typeface="Century Gothic" panose="020B0502020202020204"/>
              <a:cs typeface="Times New Roman" panose="02020603050405020304" pitchFamily="18" charset="0"/>
              <a:sym typeface="Century Gothic" panose="020B0502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2100" y="661035"/>
            <a:ext cx="3395980" cy="521970"/>
          </a:xfrm>
          <a:prstGeom prst="rect">
            <a:avLst/>
          </a:prstGeom>
        </p:spPr>
        <p:txBody>
          <a:bodyPr wrap="square">
            <a:spAutoFit/>
          </a:bodyPr>
          <a:lstStyle/>
          <a:p>
            <a:r>
              <a:rPr lang="en-IN" sz="28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rPr>
              <a:t>Data flow diagram</a:t>
            </a:r>
            <a:endParaRPr lang="en-IN" sz="28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3024554" y="1094701"/>
            <a:ext cx="6592996" cy="501067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1755775" y="1096010"/>
            <a:ext cx="7982585" cy="5114290"/>
          </a:xfrm>
          <a:prstGeom prst="rect">
            <a:avLst/>
          </a:prstGeom>
          <a:noFill/>
          <a:ln w="9525">
            <a:noFill/>
            <a:miter lim="800000"/>
            <a:headEnd/>
            <a:tailEnd/>
          </a:ln>
        </p:spPr>
      </p:pic>
      <p:sp>
        <p:nvSpPr>
          <p:cNvPr id="3" name="Rectangle 2"/>
          <p:cNvSpPr/>
          <p:nvPr/>
        </p:nvSpPr>
        <p:spPr>
          <a:xfrm>
            <a:off x="3868615" y="267286"/>
            <a:ext cx="3041069" cy="583565"/>
          </a:xfrm>
          <a:prstGeom prst="rect">
            <a:avLst/>
          </a:prstGeom>
        </p:spPr>
        <p:txBody>
          <a:bodyPr wrap="square">
            <a:spAutoFit/>
          </a:bodyPr>
          <a:lstStyle/>
          <a:p>
            <a:r>
              <a:rPr lang="en-IN" sz="28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rPr>
              <a:t>Data </a:t>
            </a:r>
            <a:r>
              <a:rPr lang="en-IN" sz="32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rPr>
              <a:t>flow </a:t>
            </a:r>
            <a:r>
              <a:rPr lang="en-IN" sz="28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rPr>
              <a:t>diagram</a:t>
            </a:r>
            <a:endParaRPr lang="en-IN" sz="2800" dirty="0" smtClean="0">
              <a:solidFill>
                <a:schemeClr val="accent1"/>
              </a:solidFill>
              <a:effectLst>
                <a:outerShdw blurRad="38100" dist="25400" dir="5400000" algn="ctr" rotWithShape="0">
                  <a:srgbClr val="6E747A">
                    <a:alpha val="43000"/>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4814</Words>
  <Application>WPS Spreadsheets</Application>
  <PresentationFormat>Custom</PresentationFormat>
  <Paragraphs>89</Paragraphs>
  <Slides>13</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Arial</vt:lpstr>
      <vt:lpstr>Century Gothic</vt:lpstr>
      <vt:lpstr>苹方-简</vt:lpstr>
      <vt:lpstr>Noto Sans Symbols</vt:lpstr>
      <vt:lpstr>Thonburi</vt:lpstr>
      <vt:lpstr>Times New Roman</vt:lpstr>
      <vt:lpstr>Times New Roman</vt:lpstr>
      <vt:lpstr>Calibri</vt:lpstr>
      <vt:lpstr>Calibri</vt:lpstr>
      <vt:lpstr>Microsoft YaHei</vt:lpstr>
      <vt:lpstr>汉仪旗黑</vt:lpstr>
      <vt:lpstr>Arial Unicode MS</vt:lpstr>
      <vt:lpstr>Wisp</vt:lpstr>
      <vt:lpstr>EMAIL SPAM DETECTION USING MACHINE LEARNING ALGORITHMS </vt:lpstr>
      <vt:lpstr>       Outline Introduction Existing system Proposed System Processes Modules Requirements Specification Conclusion </vt:lpstr>
      <vt:lpstr>Introduction</vt:lpstr>
      <vt:lpstr>Existing System </vt:lpstr>
      <vt:lpstr>Aim &amp; objective</vt:lpstr>
      <vt:lpstr>Proposed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MRI image Analysis using Convolutional Neural Networks</dc:title>
  <dc:creator>akhil patnaik</dc:creator>
  <cp:lastModifiedBy>mounikadevi</cp:lastModifiedBy>
  <cp:revision>8</cp:revision>
  <dcterms:created xsi:type="dcterms:W3CDTF">2024-09-06T12:46:30Z</dcterms:created>
  <dcterms:modified xsi:type="dcterms:W3CDTF">2024-09-06T12:46:30Z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