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74" r:id="rId4"/>
    <p:sldId id="277" r:id="rId5"/>
    <p:sldId id="258" r:id="rId6"/>
    <p:sldId id="269" r:id="rId7"/>
    <p:sldId id="276" r:id="rId8"/>
    <p:sldId id="257" r:id="rId9"/>
    <p:sldId id="275" r:id="rId10"/>
    <p:sldId id="303" r:id="rId11"/>
    <p:sldId id="304" r:id="rId12"/>
    <p:sldId id="305" r:id="rId13"/>
    <p:sldId id="294" r:id="rId14"/>
    <p:sldId id="271" r:id="rId15"/>
    <p:sldId id="281" r:id="rId16"/>
    <p:sldId id="306" r:id="rId17"/>
    <p:sldId id="307" r:id="rId18"/>
    <p:sldId id="282" r:id="rId19"/>
    <p:sldId id="289" r:id="rId20"/>
    <p:sldId id="322" r:id="rId21"/>
    <p:sldId id="292" r:id="rId22"/>
    <p:sldId id="295" r:id="rId23"/>
    <p:sldId id="296" r:id="rId24"/>
    <p:sldId id="297" r:id="rId25"/>
    <p:sldId id="299" r:id="rId26"/>
    <p:sldId id="300" r:id="rId27"/>
    <p:sldId id="301" r:id="rId28"/>
    <p:sldId id="30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E9F1CF-6D7A-4633-B67C-F766D32FDDF1}">
          <p14:sldIdLst>
            <p14:sldId id="256"/>
            <p14:sldId id="274"/>
            <p14:sldId id="277"/>
            <p14:sldId id="258"/>
            <p14:sldId id="269"/>
          </p14:sldIdLst>
        </p14:section>
        <p14:section name="Untitled Section" id="{952D2012-0B3F-44DC-AC0D-B357EEE15AA8}">
          <p14:sldIdLst>
            <p14:sldId id="276"/>
            <p14:sldId id="257"/>
            <p14:sldId id="275"/>
            <p14:sldId id="303"/>
            <p14:sldId id="304"/>
            <p14:sldId id="305"/>
            <p14:sldId id="294"/>
            <p14:sldId id="271"/>
            <p14:sldId id="281"/>
            <p14:sldId id="306"/>
            <p14:sldId id="307"/>
            <p14:sldId id="282"/>
            <p14:sldId id="289"/>
            <p14:sldId id="322"/>
            <p14:sldId id="292"/>
            <p14:sldId id="295"/>
            <p14:sldId id="296"/>
            <p14:sldId id="297"/>
            <p14:sldId id="299"/>
            <p14:sldId id="300"/>
            <p14:sldId id="301"/>
            <p14:sldId id="30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4" d="100"/>
          <a:sy n="54" d="100"/>
        </p:scale>
        <p:origin x="1810" y="7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6D8B3-53E8-4D4B-A9CD-6FF999855F0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174CB-45F4-43B9-A69C-97EA4118256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2C4AFBA-1832-4DFB-A354-493F74675E42}" type="datetime1">
              <a:rPr lang="en-IN" smtClean="0"/>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9EFDCB8-B2E4-4523-975F-BBD6612FF15D}"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34D105C-935D-49B6-B95D-56C6D07312DA}"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FDCB8-B2E4-4523-975F-BBD6612FF15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C8D1EE0-F75B-4F20-B915-011E44085166}"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FDCB8-B2E4-4523-975F-BBD6612FF15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F9ACD9B-B4F2-41E7-A916-F7B3F8DEFBF8}"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FDCB8-B2E4-4523-975F-BBD6612FF15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D4122DF-3B5F-4EF8-B2EF-B1D573708AE3}" type="datetime1">
              <a:rPr lang="en-IN" smtClean="0"/>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49EFDCB8-B2E4-4523-975F-BBD6612FF15D}"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61FC002-EA1F-4413-B01B-029A6D8FEDE9}"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FDCB8-B2E4-4523-975F-BBD6612FF15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2468201-3C14-4562-B5BF-6BDD824F0810}"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FDCB8-B2E4-4523-975F-BBD6612FF15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EBD9BE-B755-402D-9D31-EB112B0CB8E0}"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79D337-E3D3-4351-A40F-58A300D930F4}"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FDCB8-B2E4-4523-975F-BBD6612FF15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02570DDD-2D3D-4B56-A5D6-B07492157E94}" type="datetime1">
              <a:rPr lang="en-IN" smtClean="0"/>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9EFDCB8-B2E4-4523-975F-BBD6612FF15D}" type="slidenum">
              <a:rPr lang="en-IN" smtClean="0"/>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D4A6E27-B2C3-4CAD-8D30-05E6B51A1118}" type="datetime1">
              <a:rPr lang="en-IN" smtClean="0"/>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9EFDCB8-B2E4-4523-975F-BBD6612FF15D}" type="slidenum">
              <a:rPr lang="en-IN" smtClean="0"/>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3D1314C-94F6-4D1C-BD11-F484647B0FD1}" type="datetime1">
              <a:rPr lang="en-IN" smtClean="0"/>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9EFDCB8-B2E4-4523-975F-BBD6612FF15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emf"/><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2480" y="1762760"/>
            <a:ext cx="8290061" cy="2829560"/>
          </a:xfrm>
        </p:spPr>
        <p:txBody>
          <a:bodyPr>
            <a:normAutofit/>
          </a:bodyPr>
          <a:lstStyle/>
          <a:p>
            <a:br>
              <a:rPr lang="en-US" sz="4800" b="1" dirty="0">
                <a:effectLst/>
                <a:latin typeface="Times New Roman" panose="02020603050405020304" pitchFamily="18" charset="0"/>
                <a:ea typeface="Calibri" panose="020F0502020204030204" pitchFamily="34" charset="0"/>
              </a:rPr>
            </a:br>
            <a:r>
              <a:rPr lang="en-US" sz="4800" b="1" dirty="0">
                <a:latin typeface="Times New Roman" panose="02020603050405020304" pitchFamily="18" charset="0"/>
                <a:ea typeface="Calibri" panose="020F0502020204030204" pitchFamily="34" charset="0"/>
              </a:rPr>
              <a:t>email spam detection using machine learning algorithm</a:t>
            </a:r>
            <a:br>
              <a:rPr lang="en-IN" sz="1800" dirty="0">
                <a:effectLst/>
                <a:latin typeface="Calibri" panose="020F0502020204030204" pitchFamily="34" charset="0"/>
                <a:ea typeface="Calibri" panose="020F0502020204030204" pitchFamily="34" charset="0"/>
              </a:rPr>
            </a:br>
            <a:r>
              <a:rPr lang="en-IN" sz="1800" dirty="0">
                <a:effectLst/>
                <a:latin typeface="Calibri" panose="020F0502020204030204" pitchFamily="34" charset="0"/>
                <a:ea typeface="Calibri" panose="020F0502020204030204" pitchFamily="34" charset="0"/>
              </a:rPr>
              <a:t>                    </a:t>
            </a:r>
            <a:endParaRPr lang="en-IN" sz="6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39442" y="4393324"/>
            <a:ext cx="9279357" cy="1103236"/>
          </a:xfrm>
        </p:spPr>
        <p:txBody>
          <a:bodyPr>
            <a:normAutofit fontScale="92500"/>
          </a:bodyPr>
          <a:lstStyle/>
          <a:p>
            <a:pPr algn="just"/>
            <a:r>
              <a:rPr lang="en-US" dirty="0"/>
              <a:t>                                                                                                  </a:t>
            </a:r>
            <a:endParaRPr lang="en-US" dirty="0"/>
          </a:p>
          <a:p>
            <a:pPr algn="just"/>
            <a:r>
              <a:rPr lang="en-US" dirty="0"/>
              <a:t>  </a:t>
            </a:r>
            <a:r>
              <a:rPr lang="en-US" b="1" dirty="0">
                <a:latin typeface="Times New Roman" panose="02020603050405020304" pitchFamily="18" charset="0"/>
                <a:cs typeface="Times New Roman" panose="02020603050405020304" pitchFamily="18" charset="0"/>
              </a:rPr>
              <a:t>Guide: </a:t>
            </a:r>
            <a:r>
              <a:rPr lang="en-US" b="1" dirty="0" err="1">
                <a:latin typeface="Times New Roman" panose="02020603050405020304" pitchFamily="18" charset="0"/>
                <a:cs typeface="Times New Roman" panose="02020603050405020304" pitchFamily="18" charset="0"/>
              </a:rPr>
              <a:t>Dr.m.seshashayee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By:Pilli Mounika Devi</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Associate Professor	</a:t>
            </a:r>
            <a:r>
              <a:rPr lang="en-US" sz="19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VP21CSCI0200101</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Msc</a:t>
            </a:r>
            <a:r>
              <a:rPr lang="en-US" b="1" dirty="0">
                <a:latin typeface="Times New Roman" panose="02020603050405020304" pitchFamily="18" charset="0"/>
                <a:cs typeface="Times New Roman" panose="02020603050405020304" pitchFamily="18" charset="0"/>
              </a:rPr>
              <a:t> Data Science</a:t>
            </a:r>
            <a:endParaRPr lang="en-IN"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10637520" y="-101465"/>
            <a:ext cx="1554480" cy="527213"/>
          </a:xfrm>
        </p:spPr>
        <p:txBody>
          <a:bodyPr/>
          <a:lstStyle/>
          <a:p>
            <a:fld id="{989A2A9C-E6AD-426B-9A82-CC0DE4F601E9}" type="datetime1">
              <a:rPr lang="en-IN"/>
            </a:fld>
            <a:endParaRPr lang="en-IN" dirty="0"/>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1439443" cy="12801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9280" y="822960"/>
            <a:ext cx="10058400" cy="1371600"/>
          </a:xfrm>
        </p:spPr>
        <p:txBody>
          <a:bodyPr>
            <a:normAutofit/>
          </a:bodyPr>
          <a:lstStyle/>
          <a:p>
            <a:r>
              <a:rPr lang="en-IN" sz="2800" b="1" dirty="0"/>
              <a:t>MODULE 2</a:t>
            </a:r>
            <a:endParaRPr lang="en-IN" sz="2800" b="1" dirty="0"/>
          </a:p>
        </p:txBody>
      </p:sp>
      <p:sp>
        <p:nvSpPr>
          <p:cNvPr id="3" name="Content Placeholder 2"/>
          <p:cNvSpPr>
            <a:spLocks noGrp="1"/>
          </p:cNvSpPr>
          <p:nvPr>
            <p:ph idx="1"/>
          </p:nvPr>
        </p:nvSpPr>
        <p:spPr>
          <a:xfrm>
            <a:off x="1143000" y="2127247"/>
            <a:ext cx="10058400" cy="3931920"/>
          </a:xfrm>
        </p:spPr>
        <p:txBody>
          <a:bodyPr/>
          <a:lstStyle/>
          <a:p>
            <a:pPr marL="0" indent="0">
              <a:buNone/>
            </a:pPr>
            <a:r>
              <a:rPr lang="en-US" sz="2000" b="1" dirty="0"/>
              <a:t>Email Spam Classification by Support Vector Machine </a:t>
            </a:r>
            <a:endParaRPr lang="en-US" sz="2000" b="1" dirty="0"/>
          </a:p>
          <a:p>
            <a:r>
              <a:rPr lang="en-US" sz="2000" dirty="0"/>
              <a:t>This paper uses Support Vector Mechanism algorithm to identify spam emails.</a:t>
            </a:r>
            <a:endParaRPr lang="en-US" sz="2000" dirty="0"/>
          </a:p>
          <a:p>
            <a:r>
              <a:rPr lang="en-US" sz="2000" dirty="0"/>
              <a:t> Descriptions as provided on Spam Assassin website for the dataset used in this paper.</a:t>
            </a:r>
            <a:endParaRPr lang="en-US" sz="2000" dirty="0"/>
          </a:p>
          <a:p>
            <a:r>
              <a:rPr lang="en-US" sz="2000" dirty="0"/>
              <a:t>SVM is also considered as an important kernel methods, which is one of the most important areas in machine learning concepts.</a:t>
            </a:r>
            <a:endParaRPr lang="en-US" sz="2000" dirty="0"/>
          </a:p>
          <a:p>
            <a:r>
              <a:rPr lang="en-US" sz="2000" dirty="0"/>
              <a:t>Smart Traffic Control System with Application of Image Processing Techniques</a:t>
            </a:r>
            <a:endParaRPr lang="en-IN" sz="2000"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76008"/>
            <a:ext cx="1435159" cy="127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9280" y="822960"/>
            <a:ext cx="10058400" cy="1371600"/>
          </a:xfrm>
        </p:spPr>
        <p:txBody>
          <a:bodyPr>
            <a:normAutofit/>
          </a:bodyPr>
          <a:lstStyle/>
          <a:p>
            <a:r>
              <a:rPr lang="en-IN" sz="2800" b="1" dirty="0"/>
              <a:t>MODULE 3</a:t>
            </a:r>
            <a:endParaRPr lang="en-IN" sz="2800" b="1" dirty="0"/>
          </a:p>
        </p:txBody>
      </p:sp>
      <p:sp>
        <p:nvSpPr>
          <p:cNvPr id="3" name="Content Placeholder 2"/>
          <p:cNvSpPr>
            <a:spLocks noGrp="1"/>
          </p:cNvSpPr>
          <p:nvPr>
            <p:ph idx="1"/>
          </p:nvPr>
        </p:nvSpPr>
        <p:spPr/>
        <p:txBody>
          <a:bodyPr/>
          <a:lstStyle/>
          <a:p>
            <a:pPr marL="0" indent="0">
              <a:buNone/>
            </a:pPr>
            <a:r>
              <a:rPr lang="en-US" sz="2000" b="1" dirty="0"/>
              <a:t>Intelligent Model for Classification of SPAM and HAM </a:t>
            </a:r>
            <a:endParaRPr lang="en-US" sz="2000" b="1" dirty="0"/>
          </a:p>
          <a:p>
            <a:r>
              <a:rPr lang="en-US" sz="2000" dirty="0"/>
              <a:t>In this paper they have used machine learning and non machine learning approaches.</a:t>
            </a:r>
            <a:endParaRPr lang="en-US" sz="2000" dirty="0"/>
          </a:p>
          <a:p>
            <a:r>
              <a:rPr lang="en-US" sz="2000" dirty="0"/>
              <a:t>Machine learning approaches like support vector mechanism, neural network etc. Non machine learning approaches like strong key word searching and whitelisting and blacklisting of words. </a:t>
            </a:r>
            <a:endParaRPr lang="en-US" sz="2000" dirty="0"/>
          </a:p>
          <a:p>
            <a:r>
              <a:rPr lang="en-US" sz="2000" dirty="0"/>
              <a:t>The sets so formed are further used as training set and the classification set. </a:t>
            </a:r>
            <a:endParaRPr lang="en-US" sz="2000" dirty="0"/>
          </a:p>
          <a:p>
            <a:r>
              <a:rPr lang="en-US" sz="2000" dirty="0"/>
              <a:t>The process is to use the first set as training set and the remaining N-1 sets as the sets to be classified. </a:t>
            </a:r>
            <a:endParaRPr lang="en-IN" sz="2000"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76008"/>
            <a:ext cx="1435159" cy="127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1120"/>
            <a:ext cx="10058400" cy="1770063"/>
          </a:xfrm>
        </p:spPr>
        <p:txBody>
          <a:bodyPr/>
          <a:lstStyle/>
          <a:p>
            <a:r>
              <a:rPr lang="en-US" b="1" dirty="0">
                <a:latin typeface="Times New Roman" panose="02020603050405020304" pitchFamily="18" charset="0"/>
                <a:cs typeface="Times New Roman" panose="02020603050405020304" pitchFamily="18" charset="0"/>
              </a:rPr>
              <a:t>      Design</a:t>
            </a:r>
            <a:endParaRPr lang="en-IN" b="1"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sz="half" idx="1"/>
          </p:nvPr>
        </p:nvSpPr>
        <p:spPr>
          <a:xfrm>
            <a:off x="1066800" y="2103120"/>
            <a:ext cx="4754880" cy="4204552"/>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US" dirty="0"/>
          </a:p>
          <a:p>
            <a:pPr marL="0" indent="0">
              <a:buNone/>
            </a:pPr>
            <a:endParaRPr lang="en-US" dirty="0"/>
          </a:p>
          <a:p>
            <a:pPr marL="0" indent="0">
              <a:buNone/>
            </a:pPr>
            <a:r>
              <a:rPr lang="en-US" dirty="0"/>
              <a:t>           </a:t>
            </a:r>
            <a:endParaRPr lang="en-IN" dirty="0"/>
          </a:p>
        </p:txBody>
      </p:sp>
      <p:sp>
        <p:nvSpPr>
          <p:cNvPr id="4" name="Content Placeholder 3"/>
          <p:cNvSpPr>
            <a:spLocks noGrp="1"/>
          </p:cNvSpPr>
          <p:nvPr>
            <p:ph sz="half" idx="2"/>
          </p:nvPr>
        </p:nvSpPr>
        <p:spPr>
          <a:xfrm>
            <a:off x="5654493" y="619760"/>
            <a:ext cx="4760744" cy="5962232"/>
          </a:xfrm>
        </p:spPr>
        <p:txBody>
          <a:bodyPr>
            <a:normAutofit fontScale="92500" lnSpcReduction="20000"/>
          </a:bodyPr>
          <a:lstStyle/>
          <a:p>
            <a:pPr marL="0" indent="0">
              <a:buNone/>
            </a:pPr>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r>
              <a:rPr lang="en-IN" dirty="0"/>
              <a:t>	</a:t>
            </a:r>
            <a:endParaRPr lang="en-IN" dirty="0"/>
          </a:p>
          <a:p>
            <a:pPr marL="0" indent="0">
              <a:buNone/>
            </a:pPr>
            <a:endParaRPr lang="en-IN" dirty="0"/>
          </a:p>
          <a:p>
            <a:pPr marL="0" indent="0">
              <a:buNone/>
            </a:pPr>
            <a:endParaRPr lang="en-IN" dirty="0"/>
          </a:p>
        </p:txBody>
      </p:sp>
      <p:sp>
        <p:nvSpPr>
          <p:cNvPr id="5" name="Date Placeholder 4"/>
          <p:cNvSpPr>
            <a:spLocks noGrp="1"/>
          </p:cNvSpPr>
          <p:nvPr>
            <p:ph type="dt" sz="half" idx="10"/>
          </p:nvPr>
        </p:nvSpPr>
        <p:spPr/>
        <p:txBody>
          <a:bodyPr/>
          <a:lstStyle/>
          <a:p>
            <a:fld id="{D61FC002-EA1F-4413-B01B-029A6D8FEDE9}" type="datetime1">
              <a:rPr lang="en-IN" smtClean="0"/>
            </a:fld>
            <a:endParaRPr lang="en-IN"/>
          </a:p>
        </p:txBody>
      </p:sp>
      <p:sp>
        <p:nvSpPr>
          <p:cNvPr id="6" name="Slide Number Placeholder 5"/>
          <p:cNvSpPr>
            <a:spLocks noGrp="1"/>
          </p:cNvSpPr>
          <p:nvPr>
            <p:ph type="sldNum" sz="quarter" idx="12"/>
          </p:nvPr>
        </p:nvSpPr>
        <p:spPr/>
        <p:txBody>
          <a:bodyPr/>
          <a:lstStyle/>
          <a:p>
            <a:fld id="{49EFDCB8-B2E4-4523-975F-BBD6612FF15D}" type="slidenum">
              <a:rPr lang="en-IN" smtClean="0"/>
            </a:fld>
            <a:endParaRPr lang="en-IN"/>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1005" y="220505"/>
            <a:ext cx="1238382" cy="1101348"/>
          </a:xfrm>
          <a:prstGeom prst="rect">
            <a:avLst/>
          </a:prstGeom>
          <a:noFill/>
          <a:ln>
            <a:noFill/>
          </a:ln>
        </p:spPr>
      </p:pic>
      <p:pic>
        <p:nvPicPr>
          <p:cNvPr id="7" name="Picture 6"/>
          <p:cNvPicPr>
            <a:picLocks noChangeAspect="1"/>
          </p:cNvPicPr>
          <p:nvPr/>
        </p:nvPicPr>
        <p:blipFill>
          <a:blip r:embed="rId2"/>
          <a:stretch>
            <a:fillRect/>
          </a:stretch>
        </p:blipFill>
        <p:spPr>
          <a:xfrm>
            <a:off x="3726903" y="1425567"/>
            <a:ext cx="4899518" cy="48126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108B0-7924-4EA2-9959-79EF901F4FED}" type="datetime1">
              <a:rPr lang="en-IN" smtClean="0"/>
            </a:fld>
            <a:endParaRPr lang="en-IN"/>
          </a:p>
        </p:txBody>
      </p:sp>
      <p:sp>
        <p:nvSpPr>
          <p:cNvPr id="4" name="Slide Number Placeholder 3"/>
          <p:cNvSpPr>
            <a:spLocks noGrp="1"/>
          </p:cNvSpPr>
          <p:nvPr>
            <p:ph type="sldNum" sz="quarter" idx="12"/>
          </p:nvPr>
        </p:nvSpPr>
        <p:spPr/>
        <p:txBody>
          <a:bodyPr/>
          <a:lstStyle/>
          <a:p>
            <a:fld id="{49EFDCB8-B2E4-4523-975F-BBD6612FF15D}" type="slidenum">
              <a:rPr lang="en-IN" smtClean="0"/>
            </a:fld>
            <a:endParaRPr lang="en-IN"/>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1" y="276008"/>
            <a:ext cx="1334728" cy="1187032"/>
          </a:xfrm>
          <a:prstGeom prst="rect">
            <a:avLst/>
          </a:prstGeom>
          <a:noFill/>
          <a:ln>
            <a:noFill/>
          </a:ln>
        </p:spPr>
      </p:pic>
      <p:sp>
        <p:nvSpPr>
          <p:cNvPr id="7" name="Content Placeholder 6"/>
          <p:cNvSpPr>
            <a:spLocks noGrp="1"/>
          </p:cNvSpPr>
          <p:nvPr>
            <p:ph idx="1"/>
          </p:nvPr>
        </p:nvSpPr>
        <p:spPr>
          <a:xfrm>
            <a:off x="649128" y="869524"/>
            <a:ext cx="10058400" cy="1954027"/>
          </a:xfrm>
        </p:spPr>
        <p:txBody>
          <a:bodyPr>
            <a:normAutofit/>
          </a:bodyPr>
          <a:lstStyle/>
          <a:p>
            <a:pPr marL="0" indent="0">
              <a:buNone/>
            </a:pPr>
            <a:r>
              <a:rPr lang="en-IN" sz="3600" b="1" dirty="0"/>
              <a:t>	  </a:t>
            </a:r>
            <a:r>
              <a:rPr lang="en-IN" sz="3600" dirty="0">
                <a:latin typeface="Times New Roman Regular" panose="02020603050405020304" charset="0"/>
                <a:cs typeface="Times New Roman Regular" panose="02020603050405020304" charset="0"/>
              </a:rPr>
              <a:t>USE CASE DIAGRAM</a:t>
            </a:r>
            <a:endParaRPr lang="en-IN" sz="3600" dirty="0">
              <a:latin typeface="Times New Roman Regular" panose="02020603050405020304" charset="0"/>
              <a:cs typeface="Times New Roman Regular" panose="02020603050405020304" charset="0"/>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The  main  purpose  of  a  use  case  diagram  is  to  show  what  system  functions  are  performed  for  which  actor.  Roles  of  the  actors  in  the  system can be depicted.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2000" b="1" dirty="0"/>
          </a:p>
        </p:txBody>
      </p:sp>
      <p:pic>
        <p:nvPicPr>
          <p:cNvPr id="10" name="Picture 9"/>
          <p:cNvPicPr/>
          <p:nvPr/>
        </p:nvPicPr>
        <p:blipFill>
          <a:blip r:embed="rId2"/>
          <a:stretch>
            <a:fillRect/>
          </a:stretch>
        </p:blipFill>
        <p:spPr>
          <a:xfrm>
            <a:off x="3017520" y="2375752"/>
            <a:ext cx="5321617" cy="39319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76008"/>
            <a:ext cx="1435159" cy="1276350"/>
          </a:xfrm>
          <a:prstGeom prst="rect">
            <a:avLst/>
          </a:prstGeom>
          <a:noFill/>
          <a:ln>
            <a:noFill/>
          </a:ln>
        </p:spPr>
      </p:pic>
      <p:sp>
        <p:nvSpPr>
          <p:cNvPr id="7" name="Content Placeholder 6"/>
          <p:cNvSpPr>
            <a:spLocks noGrp="1"/>
          </p:cNvSpPr>
          <p:nvPr>
            <p:ph idx="1"/>
          </p:nvPr>
        </p:nvSpPr>
        <p:spPr>
          <a:xfrm>
            <a:off x="411480" y="965747"/>
            <a:ext cx="10058400" cy="3931920"/>
          </a:xfrm>
        </p:spPr>
        <p:txBody>
          <a:bodyPr>
            <a:normAutofit/>
          </a:bodyPr>
          <a:lstStyle/>
          <a:p>
            <a:pPr marL="0" indent="0">
              <a:buNone/>
            </a:pPr>
            <a:r>
              <a:rPr lang="en-IN" sz="3600" b="1" dirty="0"/>
              <a:t>	    </a:t>
            </a:r>
            <a:r>
              <a:rPr lang="en-IN" sz="3600" dirty="0">
                <a:latin typeface="Times New Roman Regular" panose="02020603050405020304" charset="0"/>
                <a:cs typeface="Times New Roman Regular" panose="02020603050405020304" charset="0"/>
              </a:rPr>
              <a:t>CLASS DIAGRAM</a:t>
            </a:r>
            <a:endParaRPr lang="en-IN" sz="3600" dirty="0">
              <a:latin typeface="Times New Roman Regular" panose="02020603050405020304" charset="0"/>
              <a:cs typeface="Times New Roman Regular" panose="02020603050405020304" charset="0"/>
            </a:endParaRPr>
          </a:p>
          <a:p>
            <a:pPr marL="0" indent="0">
              <a:buNone/>
            </a:pPr>
            <a:r>
              <a:rPr lang="en-IN" sz="2000" dirty="0">
                <a:solidFill>
                  <a:srgbClr val="000000"/>
                </a:solidFill>
                <a:effectLst/>
                <a:latin typeface="Times New Roman" panose="02020603050405020304" pitchFamily="18" charset="0"/>
                <a:ea typeface="Times New Roman" panose="02020603050405020304" pitchFamily="18" charset="0"/>
              </a:rPr>
              <a:t> In  software  engineering,  a  class  diagram  in  the  Unified  </a:t>
            </a:r>
            <a:r>
              <a:rPr lang="en-IN" sz="2000" dirty="0" err="1">
                <a:solidFill>
                  <a:srgbClr val="000000"/>
                </a:solidFill>
                <a:effectLst/>
                <a:latin typeface="Times New Roman" panose="02020603050405020304" pitchFamily="18" charset="0"/>
                <a:ea typeface="Times New Roman" panose="02020603050405020304" pitchFamily="18" charset="0"/>
              </a:rPr>
              <a:t>Modeling</a:t>
            </a:r>
            <a:r>
              <a:rPr lang="en-IN" sz="2000" dirty="0">
                <a:solidFill>
                  <a:srgbClr val="000000"/>
                </a:solidFill>
                <a:effectLst/>
                <a:latin typeface="Times New Roman" panose="02020603050405020304" pitchFamily="18" charset="0"/>
                <a:ea typeface="Times New Roman" panose="02020603050405020304" pitchFamily="18" charset="0"/>
              </a:rPr>
              <a:t>  Language  (UML)  is  a  type  of  static  structure  diagram  that  describes  the  structure  of  a  system  by  showing  the  system's  classes,  their  attributes,  operations  (or  methods),  and  the  relationships  among  the  classes.  It  explains  which class contains information</a:t>
            </a:r>
            <a:endParaRPr lang="en-IN" sz="2000" b="1" dirty="0"/>
          </a:p>
        </p:txBody>
      </p:sp>
      <p:pic>
        <p:nvPicPr>
          <p:cNvPr id="8" name="Picture 7"/>
          <p:cNvPicPr/>
          <p:nvPr/>
        </p:nvPicPr>
        <p:blipFill>
          <a:blip r:embed="rId2"/>
          <a:stretch>
            <a:fillRect/>
          </a:stretch>
        </p:blipFill>
        <p:spPr>
          <a:xfrm>
            <a:off x="3288452" y="3239347"/>
            <a:ext cx="3721947" cy="30683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394" y="1231127"/>
            <a:ext cx="11175212" cy="1371600"/>
          </a:xfrm>
        </p:spPr>
        <p:txBody>
          <a:bodyPr>
            <a:normAutofit fontScale="90000"/>
          </a:bodyPr>
          <a:lstStyle/>
          <a:p>
            <a:r>
              <a:rPr lang="en-IN" sz="2000" b="1" dirty="0">
                <a:solidFill>
                  <a:srgbClr val="000000"/>
                </a:solidFill>
                <a:effectLst/>
                <a:latin typeface="Times New Roman" panose="02020603050405020304" pitchFamily="18" charset="0"/>
                <a:ea typeface="Times New Roman" panose="02020603050405020304" pitchFamily="18" charset="0"/>
              </a:rPr>
              <a:t>	</a:t>
            </a:r>
            <a:r>
              <a:rPr lang="en-IN" sz="4000" b="1" dirty="0">
                <a:solidFill>
                  <a:srgbClr val="000000"/>
                </a:solidFill>
                <a:effectLst/>
                <a:latin typeface="Times New Roman" panose="02020603050405020304" pitchFamily="18" charset="0"/>
                <a:ea typeface="Times New Roman" panose="02020603050405020304" pitchFamily="18" charset="0"/>
              </a:rPr>
              <a:t>     SEQUENCE DIAGRAM</a:t>
            </a:r>
            <a:br>
              <a:rPr lang="en-IN" sz="2000" b="1" dirty="0">
                <a:solidFill>
                  <a:srgbClr val="000000"/>
                </a:solidFill>
                <a:effectLst/>
                <a:latin typeface="Times New Roman" panose="02020603050405020304" pitchFamily="18" charset="0"/>
                <a:ea typeface="Times New Roman" panose="02020603050405020304" pitchFamily="18" charset="0"/>
              </a:rPr>
            </a:br>
            <a:br>
              <a:rPr lang="en-IN" sz="2200" b="1" dirty="0">
                <a:solidFill>
                  <a:srgbClr val="000000"/>
                </a:solidFill>
                <a:effectLst/>
                <a:latin typeface="Times New Roman" panose="02020603050405020304" pitchFamily="18" charset="0"/>
                <a:ea typeface="Times New Roman" panose="02020603050405020304" pitchFamily="18" charset="0"/>
              </a:rPr>
            </a:br>
            <a:r>
              <a:rPr lang="en-IN" sz="2200" dirty="0">
                <a:solidFill>
                  <a:srgbClr val="000000"/>
                </a:solidFill>
                <a:effectLst/>
                <a:latin typeface="Times New Roman" panose="02020603050405020304" pitchFamily="18" charset="0"/>
                <a:ea typeface="Times New Roman" panose="02020603050405020304" pitchFamily="18" charset="0"/>
              </a:rPr>
              <a:t> A  sequence  diagram  in  Unified  </a:t>
            </a:r>
            <a:r>
              <a:rPr lang="en-IN" sz="2200" dirty="0" err="1">
                <a:solidFill>
                  <a:srgbClr val="000000"/>
                </a:solidFill>
                <a:effectLst/>
                <a:latin typeface="Times New Roman" panose="02020603050405020304" pitchFamily="18" charset="0"/>
                <a:ea typeface="Times New Roman" panose="02020603050405020304" pitchFamily="18" charset="0"/>
              </a:rPr>
              <a:t>Modeling</a:t>
            </a:r>
            <a:r>
              <a:rPr lang="en-IN" sz="2200" dirty="0">
                <a:solidFill>
                  <a:srgbClr val="000000"/>
                </a:solidFill>
                <a:effectLst/>
                <a:latin typeface="Times New Roman" panose="02020603050405020304" pitchFamily="18" charset="0"/>
                <a:ea typeface="Times New Roman" panose="02020603050405020304" pitchFamily="18" charset="0"/>
              </a:rPr>
              <a:t>  Language  (UML)  is  a  kind  of  interaction  diagram  that  shows  how  processes  operate  with  one  another  and  in  what  order.  It  is  a  construct  of  a  Message  Sequence  Chart.  Sequence  diagrams  are  sometimes  called  event  diagrams,  event  scenarios, and timing diagrams</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2000" b="1"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76008"/>
            <a:ext cx="1435159" cy="1276350"/>
          </a:xfrm>
          <a:prstGeom prst="rect">
            <a:avLst/>
          </a:prstGeom>
          <a:noFill/>
          <a:ln>
            <a:noFill/>
          </a:ln>
        </p:spPr>
      </p:pic>
      <p:pic>
        <p:nvPicPr>
          <p:cNvPr id="7" name="Picture 6"/>
          <p:cNvPicPr/>
          <p:nvPr/>
        </p:nvPicPr>
        <p:blipFill>
          <a:blip r:embed="rId2"/>
          <a:stretch>
            <a:fillRect/>
          </a:stretch>
        </p:blipFill>
        <p:spPr>
          <a:xfrm>
            <a:off x="3121977" y="2826280"/>
            <a:ext cx="7071890" cy="34813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479" y="625143"/>
            <a:ext cx="10058400" cy="1371600"/>
          </a:xfrm>
        </p:spPr>
        <p:txBody>
          <a:bodyPr>
            <a:normAutofit/>
          </a:bodyPr>
          <a:lstStyle/>
          <a:p>
            <a:r>
              <a:rPr lang="en-IN" sz="3600" b="1" dirty="0">
                <a:solidFill>
                  <a:srgbClr val="000000"/>
                </a:solidFill>
                <a:effectLst/>
                <a:latin typeface="Times New Roman" panose="02020603050405020304" pitchFamily="18" charset="0"/>
                <a:ea typeface="Times New Roman" panose="02020603050405020304" pitchFamily="18" charset="0"/>
              </a:rPr>
              <a:t>ACTIVITY DIAGRAM</a:t>
            </a:r>
            <a:endParaRPr lang="en-IN" sz="3600" b="1" dirty="0"/>
          </a:p>
        </p:txBody>
      </p:sp>
      <p:sp>
        <p:nvSpPr>
          <p:cNvPr id="3" name="Content Placeholder 2"/>
          <p:cNvSpPr>
            <a:spLocks noGrp="1"/>
          </p:cNvSpPr>
          <p:nvPr>
            <p:ph idx="1"/>
          </p:nvPr>
        </p:nvSpPr>
        <p:spPr>
          <a:xfrm>
            <a:off x="722238" y="1741862"/>
            <a:ext cx="10058400" cy="3931920"/>
          </a:xfrm>
        </p:spPr>
        <p:txBody>
          <a:bodyPr/>
          <a:lstStyle/>
          <a:p>
            <a:pPr marL="0" indent="0">
              <a:buNone/>
            </a:pPr>
            <a:r>
              <a:rPr lang="en-IN" sz="2000" dirty="0">
                <a:solidFill>
                  <a:srgbClr val="000000"/>
                </a:solidFill>
                <a:effectLst/>
                <a:latin typeface="Times New Roman" panose="02020603050405020304" pitchFamily="18" charset="0"/>
                <a:ea typeface="Times New Roman" panose="02020603050405020304" pitchFamily="18" charset="0"/>
              </a:rPr>
              <a:t>Activity  diagrams  are  graphical  representations  of  workflows  of  stepwise  activities  and  actions  with  support  for  choice,  iteration  and  concurrency.  In  the  Unified  </a:t>
            </a:r>
            <a:r>
              <a:rPr lang="en-IN" sz="2000" dirty="0" err="1">
                <a:solidFill>
                  <a:srgbClr val="000000"/>
                </a:solidFill>
                <a:effectLst/>
                <a:latin typeface="Times New Roman" panose="02020603050405020304" pitchFamily="18" charset="0"/>
                <a:ea typeface="Times New Roman" panose="02020603050405020304" pitchFamily="18" charset="0"/>
              </a:rPr>
              <a:t>Modeling</a:t>
            </a:r>
            <a:r>
              <a:rPr lang="en-IN" sz="2000" dirty="0">
                <a:solidFill>
                  <a:srgbClr val="000000"/>
                </a:solidFill>
                <a:effectLst/>
                <a:latin typeface="Times New Roman" panose="02020603050405020304" pitchFamily="18" charset="0"/>
                <a:ea typeface="Times New Roman" panose="02020603050405020304" pitchFamily="18" charset="0"/>
              </a:rPr>
              <a:t>  Language,  activity  diagrams  can  be  used  to  describe  the  business  and  operational  step-by-step  workflows  of  components in a system. An activity diagram shows the overall flow of control .  </a:t>
            </a:r>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76008"/>
            <a:ext cx="1435159" cy="1276350"/>
          </a:xfrm>
          <a:prstGeom prst="rect">
            <a:avLst/>
          </a:prstGeom>
          <a:noFill/>
          <a:ln>
            <a:noFill/>
          </a:ln>
        </p:spPr>
      </p:pic>
      <p:pic>
        <p:nvPicPr>
          <p:cNvPr id="7" name="Picture 6"/>
          <p:cNvPicPr/>
          <p:nvPr/>
        </p:nvPicPr>
        <p:blipFill>
          <a:blip r:embed="rId2"/>
          <a:stretch>
            <a:fillRect/>
          </a:stretch>
        </p:blipFill>
        <p:spPr>
          <a:xfrm>
            <a:off x="3557362" y="3187842"/>
            <a:ext cx="4388153" cy="33067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rPr>
              <a:t>                   Existing System</a:t>
            </a:r>
            <a:br>
              <a:rPr lang="en-IN" sz="3600" dirty="0">
                <a:effectLst/>
                <a:latin typeface="Calibri" panose="020F0502020204030204" pitchFamily="34" charset="0"/>
                <a:ea typeface="Calibri" panose="020F0502020204030204" pitchFamily="34" charset="0"/>
              </a:rPr>
            </a:br>
            <a:endParaRPr lang="en-IN" dirty="0"/>
          </a:p>
        </p:txBody>
      </p:sp>
      <p:sp>
        <p:nvSpPr>
          <p:cNvPr id="3" name="Content Placeholder 2"/>
          <p:cNvSpPr>
            <a:spLocks noGrp="1"/>
          </p:cNvSpPr>
          <p:nvPr>
            <p:ph idx="1"/>
          </p:nvPr>
        </p:nvSpPr>
        <p:spPr>
          <a:xfrm>
            <a:off x="643467" y="1888066"/>
            <a:ext cx="10905066" cy="4003234"/>
          </a:xfrm>
        </p:spPr>
        <p:txBody>
          <a:bodyPr>
            <a:noAutofit/>
          </a:bodyPr>
          <a:lstStyle/>
          <a:p>
            <a:pPr marL="114300" indent="0" algn="just">
              <a:lnSpc>
                <a:spcPct val="115000"/>
              </a:lnSpc>
              <a:spcAft>
                <a:spcPts val="1000"/>
              </a:spcAft>
              <a:buNone/>
            </a:pPr>
            <a:r>
              <a:rPr lang="en-US" sz="2000" dirty="0"/>
              <a:t>There is some related work that apply machine learning methods in email spam </a:t>
            </a:r>
            <a:r>
              <a:rPr lang="en-US" sz="2000" dirty="0" err="1"/>
              <a:t>detection,of</a:t>
            </a:r>
            <a:r>
              <a:rPr lang="en-US" sz="2000" dirty="0"/>
              <a:t> a </a:t>
            </a:r>
            <a:r>
              <a:rPr lang="en-US" sz="2000" dirty="0" err="1"/>
              <a:t>A</a:t>
            </a:r>
            <a:r>
              <a:rPr lang="en-US" sz="2000" dirty="0"/>
              <a:t>. Karim, S. </a:t>
            </a:r>
            <a:r>
              <a:rPr lang="en-US" sz="2000" dirty="0" err="1"/>
              <a:t>Azam,B</a:t>
            </a:r>
            <a:r>
              <a:rPr lang="en-US" sz="2000" dirty="0"/>
              <a:t>. Shanmugam, K. </a:t>
            </a:r>
            <a:r>
              <a:rPr lang="en-US" sz="2000" dirty="0" err="1"/>
              <a:t>Kannoorpatti</a:t>
            </a:r>
            <a:r>
              <a:rPr lang="en-US" sz="2000" dirty="0"/>
              <a:t> and M. </a:t>
            </a:r>
            <a:r>
              <a:rPr lang="en-US" sz="2000" dirty="0" err="1"/>
              <a:t>Alazab</a:t>
            </a:r>
            <a:r>
              <a:rPr lang="en-US" sz="2000" dirty="0"/>
              <a:t>. They describe a focused literature survey of Artificial Intelligence Revised (AI) and Machine learning methods for email spam detection. Agarwal and T. Kumar. </a:t>
            </a:r>
            <a:r>
              <a:rPr lang="en-US" sz="2000" dirty="0" err="1"/>
              <a:t>Harisinghaney</a:t>
            </a:r>
            <a:r>
              <a:rPr lang="en-US" sz="2000" dirty="0"/>
              <a:t> et al. (2014) and Mohamad &amp; </a:t>
            </a:r>
            <a:r>
              <a:rPr lang="en-US" sz="2000" dirty="0" err="1"/>
              <a:t>Selamat</a:t>
            </a:r>
            <a:r>
              <a:rPr lang="en-US" sz="2000" dirty="0"/>
              <a:t> (2015) have used the “image and textual dataset for the e-mail spam detection with the use of various methods. </a:t>
            </a:r>
            <a:r>
              <a:rPr lang="en-US" sz="2000" dirty="0" err="1"/>
              <a:t>Harisinghaney</a:t>
            </a:r>
            <a:r>
              <a:rPr lang="en-US" sz="2000" dirty="0"/>
              <a:t> et al. ( 2014) have used methods of KNN </a:t>
            </a:r>
            <a:r>
              <a:rPr lang="en-US" sz="2000" dirty="0" err="1"/>
              <a:t>isalgorithm</a:t>
            </a:r>
            <a:r>
              <a:rPr lang="en-US" sz="2000" dirty="0"/>
              <a:t>, Naïve Bayes, and Reverse DBSCAN algorithm with experimentation on dataset. For the text recognition, OCR library” is employed but this OCR doesn’t perform well. Mohamad &amp; </a:t>
            </a:r>
            <a:r>
              <a:rPr lang="en-US" sz="2000" dirty="0" err="1"/>
              <a:t>Selamat</a:t>
            </a:r>
            <a:r>
              <a:rPr lang="en-US" sz="2000" dirty="0"/>
              <a:t> (2015) uses the feature selection hybrid approach of TF-IDF (Term Frequency Inverse Document Frequency) and Rough pure mathematics.</a:t>
            </a:r>
            <a:endParaRPr lang="en-IN" sz="2000" dirty="0">
              <a:effectLst/>
              <a:latin typeface="Calibri" panose="020F0502020204030204" pitchFamily="34" charset="0"/>
              <a:ea typeface="Calibri" panose="020F0502020204030204" pitchFamily="34" charset="0"/>
            </a:endParaRPr>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195345"/>
            <a:ext cx="1435159" cy="127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1899" y="2014194"/>
            <a:ext cx="10058400" cy="3931920"/>
          </a:xfrm>
        </p:spPr>
        <p:txBody>
          <a:bodyPr>
            <a:noAutofit/>
          </a:bodyPr>
          <a:lstStyle/>
          <a:p>
            <a:pPr marL="0" indent="0">
              <a:buNone/>
            </a:pPr>
            <a:r>
              <a:rPr lang="en-US" sz="2000" dirty="0"/>
              <a:t>In this proposed system, a dataset from “Kaggle” website is used as a training dataset. The inserted dataset is first checked for duplicates and null values for better performance of the machine. Then, the dataset is split into 2 sub-datasets; say “train dataset” and “test dataset” in the proportion of 70:30. Then the “train” and “test” dataset is then passed as parameters for text-processing. In text-processing, punctuation symbols and words that are in the stop words list are removed and returned as clean words. These clean words are then passed for “Feature Transform”. In feature transform, the clean words which are returned from the text-processing are then used for ‘fit’ and ‘transform’ to create a vocabulary for the machine</a:t>
            </a:r>
            <a:endParaRPr lang="en-IN" sz="2000"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76008"/>
            <a:ext cx="1435159" cy="1276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1280"/>
            <a:ext cx="10058400" cy="1366521"/>
          </a:xfrm>
        </p:spPr>
        <p:txBody>
          <a:bodyPr>
            <a:normAutofit/>
          </a:bodyPr>
          <a:lstStyle/>
          <a:p>
            <a:r>
              <a:rPr lang="en-US" sz="4400" b="1" dirty="0">
                <a:latin typeface="Times New Roman" panose="02020603050405020304" pitchFamily="18" charset="0"/>
                <a:cs typeface="Times New Roman" panose="02020603050405020304" pitchFamily="18" charset="0"/>
              </a:rPr>
              <a:t>              </a:t>
            </a:r>
            <a:r>
              <a:rPr sz="4400" b="1">
                <a:latin typeface="Times New Roman" panose="02020603050405020304" pitchFamily="18" charset="0"/>
                <a:cs typeface="Times New Roman" panose="02020603050405020304" pitchFamily="18" charset="0"/>
                <a:sym typeface="+mn-ea"/>
              </a:rPr>
              <a:t>Proposed System Architecture</a:t>
            </a:r>
            <a:endParaRPr altLang="en-IN" sz="4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0761" y="219635"/>
            <a:ext cx="1435159" cy="1276350"/>
          </a:xfrm>
          <a:prstGeom prst="rect">
            <a:avLst/>
          </a:prstGeom>
          <a:noFill/>
          <a:ln>
            <a:noFill/>
          </a:ln>
        </p:spPr>
      </p:pic>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6121" y="1361218"/>
            <a:ext cx="4217160" cy="498768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Contents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873893"/>
            <a:ext cx="10058400" cy="3931920"/>
          </a:xfrm>
        </p:spPr>
        <p:txBody>
          <a:bodyPr>
            <a:normAutofit fontScale="82500"/>
          </a:bodyPr>
          <a:lstStyle/>
          <a:p>
            <a:pPr marL="457200" indent="-457200">
              <a:buAutoNum type="arabicPeriod"/>
            </a:pPr>
            <a:r>
              <a:rPr lang="en-US" sz="2800" dirty="0">
                <a:latin typeface="Times New Roman" panose="02020603050405020304" pitchFamily="18" charset="0"/>
                <a:cs typeface="Times New Roman" panose="02020603050405020304" pitchFamily="18" charset="0"/>
              </a:rPr>
              <a:t>Abstract				      10. Existing System </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en-US" sz="2800" dirty="0">
                <a:latin typeface="Times New Roman" panose="02020603050405020304" pitchFamily="18" charset="0"/>
                <a:cs typeface="Times New Roman" panose="02020603050405020304" pitchFamily="18" charset="0"/>
              </a:rPr>
              <a:t>Introduction                                           11. Proposed System and </a:t>
            </a:r>
            <a:r>
              <a:rPr sz="2800">
                <a:latin typeface="Times New Roman" panose="02020603050405020304" pitchFamily="18" charset="0"/>
                <a:cs typeface="Times New Roman" panose="02020603050405020304" pitchFamily="18" charset="0"/>
                <a:sym typeface="+mn-ea"/>
              </a:rPr>
              <a:t>Architecture</a:t>
            </a:r>
            <a:endParaRPr altLang="en-IN" sz="2800" dirty="0">
              <a:latin typeface="Times New Roman" panose="02020603050405020304" pitchFamily="18" charset="0"/>
              <a:cs typeface="Times New Roman" panose="02020603050405020304" pitchFamily="18" charset="0"/>
            </a:endParaRPr>
          </a:p>
          <a:p>
            <a:pPr marL="457200" indent="-457200">
              <a:buAutoNum type="arabicPeriod"/>
            </a:pPr>
            <a:r>
              <a:rPr lang="en-US" sz="2800" dirty="0">
                <a:latin typeface="Times New Roman" panose="02020603050405020304" pitchFamily="18" charset="0"/>
                <a:cs typeface="Times New Roman" panose="02020603050405020304" pitchFamily="18" charset="0"/>
              </a:rPr>
              <a:t>Problem Statement		                   12. Results</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en-IN" sz="2800" dirty="0">
                <a:latin typeface="Times New Roman" panose="02020603050405020304" pitchFamily="18" charset="0"/>
                <a:cs typeface="Times New Roman" panose="02020603050405020304" pitchFamily="18" charset="0"/>
              </a:rPr>
              <a:t>Aim				      </a:t>
            </a:r>
            <a:r>
              <a:rPr lang="en-US"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13. Conclusions</a:t>
            </a:r>
            <a:endParaRPr lang="en-IN" sz="2800" dirty="0">
              <a:latin typeface="Times New Roman" panose="02020603050405020304" pitchFamily="18" charset="0"/>
              <a:cs typeface="Times New Roman" panose="02020603050405020304" pitchFamily="18" charset="0"/>
            </a:endParaRPr>
          </a:p>
          <a:p>
            <a:pPr marL="457200" indent="-457200">
              <a:buAutoNum type="arabicPeriod"/>
            </a:pPr>
            <a:r>
              <a:rPr lang="en-IN" sz="2800" dirty="0">
                <a:latin typeface="Times New Roman" panose="02020603050405020304" pitchFamily="18" charset="0"/>
                <a:cs typeface="Times New Roman" panose="02020603050405020304" pitchFamily="18" charset="0"/>
              </a:rPr>
              <a:t>Objective		    		      </a:t>
            </a:r>
            <a:r>
              <a:rPr lang="en-US"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14. References</a:t>
            </a:r>
            <a:endParaRPr lang="en-IN" sz="2800" dirty="0">
              <a:latin typeface="Times New Roman" panose="02020603050405020304" pitchFamily="18" charset="0"/>
              <a:cs typeface="Times New Roman" panose="02020603050405020304" pitchFamily="18" charset="0"/>
            </a:endParaRPr>
          </a:p>
          <a:p>
            <a:pPr marL="457200" indent="-457200">
              <a:buAutoNum type="arabicPeriod"/>
            </a:pPr>
            <a:r>
              <a:rPr lang="en-IN" sz="2800" dirty="0">
                <a:latin typeface="Times New Roman" panose="02020603050405020304" pitchFamily="18" charset="0"/>
                <a:cs typeface="Times New Roman" panose="02020603050405020304" pitchFamily="18" charset="0"/>
              </a:rPr>
              <a:t>Modules Description</a:t>
            </a:r>
            <a:endParaRPr lang="en-IN" sz="2800" dirty="0">
              <a:latin typeface="Times New Roman" panose="02020603050405020304" pitchFamily="18" charset="0"/>
              <a:cs typeface="Times New Roman" panose="02020603050405020304" pitchFamily="18" charset="0"/>
            </a:endParaRPr>
          </a:p>
          <a:p>
            <a:pPr marL="457200" indent="-457200">
              <a:buAutoNum type="arabicPeriod"/>
            </a:pPr>
            <a:r>
              <a:rPr lang="en-IN" sz="2800" dirty="0">
                <a:latin typeface="Times New Roman" panose="02020603050405020304" pitchFamily="18" charset="0"/>
                <a:cs typeface="Times New Roman" panose="02020603050405020304" pitchFamily="18" charset="0"/>
              </a:rPr>
              <a:t>Diagrams			</a:t>
            </a:r>
            <a:endParaRPr lang="en-IN" sz="2800" dirty="0">
              <a:latin typeface="Times New Roman" panose="02020603050405020304" pitchFamily="18" charset="0"/>
              <a:cs typeface="Times New Roman" panose="02020603050405020304" pitchFamily="18" charset="0"/>
            </a:endParaRPr>
          </a:p>
          <a:p>
            <a:pPr marL="457200" indent="-457200">
              <a:buAutoNum type="arabicPeriod"/>
            </a:pPr>
            <a:r>
              <a:rPr lang="en-IN" sz="2800" dirty="0">
                <a:latin typeface="Times New Roman" panose="02020603050405020304" pitchFamily="18" charset="0"/>
                <a:cs typeface="Times New Roman" panose="02020603050405020304" pitchFamily="18" charset="0"/>
              </a:rPr>
              <a:t>Design</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457200" indent="-457200">
              <a:buAutoNum type="arabicPeriod"/>
            </a:pPr>
            <a:endParaRPr lang="en-IN" sz="2800" dirty="0">
              <a:latin typeface="Times New Roman" panose="02020603050405020304" pitchFamily="18" charset="0"/>
              <a:cs typeface="Times New Roman" panose="02020603050405020304" pitchFamily="18" charset="0"/>
            </a:endParaRPr>
          </a:p>
          <a:p>
            <a:pPr marL="457200" indent="-457200">
              <a:buAutoNum type="arabicPeriod"/>
            </a:pPr>
            <a:endParaRPr lang="en-US" dirty="0"/>
          </a:p>
        </p:txBody>
      </p:sp>
      <p:sp>
        <p:nvSpPr>
          <p:cNvPr id="4" name="Date Placeholder 3"/>
          <p:cNvSpPr>
            <a:spLocks noGrp="1"/>
          </p:cNvSpPr>
          <p:nvPr>
            <p:ph type="dt" sz="half" idx="10"/>
          </p:nvPr>
        </p:nvSpPr>
        <p:spPr/>
        <p:txBody>
          <a:bodyPr/>
          <a:lstStyle/>
          <a:p>
            <a:fld id="{A4117E8C-BCB8-4ED5-865C-F71A6467CA0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35985"/>
            <a:ext cx="1435159" cy="1276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1447802"/>
          </a:xfrm>
        </p:spPr>
        <p:txBody>
          <a:bodyPr/>
          <a:lstStyle/>
          <a:p>
            <a:r>
              <a:rPr lang="en-US" b="1" dirty="0">
                <a:latin typeface="Times New Roman" panose="02020603050405020304" pitchFamily="18" charset="0"/>
                <a:cs typeface="Times New Roman" panose="02020603050405020304" pitchFamily="18" charset="0"/>
              </a:rPr>
              <a:t>                          Results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33787" y="877252"/>
            <a:ext cx="8221053" cy="4704080"/>
          </a:xfrm>
        </p:spPr>
        <p:txBody>
          <a:bodyPr/>
          <a:lstStyle/>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Main Page</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0761" y="239077"/>
            <a:ext cx="1435159" cy="1276350"/>
          </a:xfrm>
          <a:prstGeom prst="rect">
            <a:avLst/>
          </a:prstGeom>
          <a:noFill/>
          <a:ln>
            <a:noFill/>
          </a:ln>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069" y="1887302"/>
            <a:ext cx="9452237" cy="45510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6593" y="633306"/>
            <a:ext cx="8078813" cy="5242559"/>
          </a:xfrm>
        </p:spPr>
        <p:txBody>
          <a:bodyPr/>
          <a:lstStyle/>
          <a:p>
            <a:pPr marL="0" indent="0">
              <a:buNone/>
            </a:pPr>
            <a:endParaRPr lang="en-US" dirty="0"/>
          </a:p>
          <a:p>
            <a:pPr marL="0" indent="0">
              <a:buNone/>
            </a:pPr>
            <a:r>
              <a:rPr lang="en-US" dirty="0"/>
              <a:t>Home page</a:t>
            </a:r>
            <a:endParaRPr lang="en-US"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18014"/>
            <a:ext cx="1435159" cy="1276350"/>
          </a:xfrm>
          <a:prstGeom prst="rect">
            <a:avLst/>
          </a:prstGeom>
          <a:noFill/>
          <a:ln>
            <a:noFill/>
          </a:ln>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013" y="1676931"/>
            <a:ext cx="7907867" cy="44481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960" y="642594"/>
            <a:ext cx="10048240" cy="698543"/>
          </a:xfrm>
        </p:spPr>
        <p:txBody>
          <a:bodyPr>
            <a:normAutofit fontScale="90000"/>
          </a:bodyPr>
          <a:lstStyle/>
          <a:p>
            <a:r>
              <a:rPr lang="en-US" dirty="0">
                <a:latin typeface="Times New Roman" panose="02020603050405020304" pitchFamily="18" charset="0"/>
                <a:cs typeface="Times New Roman" panose="02020603050405020304" pitchFamily="18" charset="0"/>
              </a:rPr>
              <a:t>                           Output</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48025"/>
            <a:ext cx="1435159" cy="1276350"/>
          </a:xfrm>
          <a:prstGeom prst="rect">
            <a:avLst/>
          </a:prstGeom>
          <a:noFill/>
          <a:ln>
            <a:noFill/>
          </a:ln>
        </p:spPr>
      </p:pic>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678" y="2103438"/>
            <a:ext cx="6990643" cy="3932237"/>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76008"/>
            <a:ext cx="1435159" cy="1276350"/>
          </a:xfrm>
          <a:prstGeom prst="rect">
            <a:avLst/>
          </a:prstGeom>
          <a:noFill/>
          <a:ln>
            <a:noFill/>
          </a:ln>
        </p:spPr>
      </p:pic>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6877" y="1693333"/>
            <a:ext cx="7659511" cy="4308475"/>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815" y="860621"/>
            <a:ext cx="10058400" cy="871246"/>
          </a:xfrm>
        </p:spPr>
        <p:txBody>
          <a:bodyPr/>
          <a:lstStyle/>
          <a:p>
            <a:r>
              <a:rPr lang="en-US" b="1" dirty="0">
                <a:latin typeface="Times New Roman" panose="02020603050405020304" pitchFamily="18" charset="0"/>
                <a:cs typeface="Times New Roman" panose="02020603050405020304" pitchFamily="18" charset="0"/>
              </a:rPr>
              <a:t>                    Conclusions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8815" y="2145465"/>
            <a:ext cx="10306368" cy="4299367"/>
          </a:xfrm>
        </p:spPr>
        <p:txBody>
          <a:bodyPr>
            <a:normAutofit/>
          </a:bodyPr>
          <a:lstStyle/>
          <a:p>
            <a:pPr marL="0" indent="0" algn="just">
              <a:buNone/>
            </a:pPr>
            <a:r>
              <a:rPr lang="en-US" sz="2000" dirty="0"/>
              <a:t>We proposed a novel algorithm for enhancing the accuracy of the Naive Bayes Spam Filter. The algorithm was implemented as an enhancement for Naive Bayes Classifier and also tested with logistic regression model. Naive Bayes has a very fast processing speed and allows for a small training set, hence is suitable for real-time spam filtering. We are also using Intelligent Text Modification method to identify messages containing </a:t>
            </a:r>
            <a:r>
              <a:rPr lang="en-US" sz="2000" dirty="0" err="1"/>
              <a:t>leetspeak</a:t>
            </a:r>
            <a:r>
              <a:rPr lang="en-US" sz="2000" dirty="0"/>
              <a:t> and diacritic. We are able to classify email as spam or ham. By creating an addition to Naive Bayes Classifier. We also found that our new addition helped improve ham classification due to the high recall and precision rates. We demonstrated that our algorithm consistently reduced the amount of spam emails misclassified as ham email.</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07402"/>
            <a:ext cx="1468991" cy="13064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6008"/>
            <a:ext cx="10058400" cy="1171794"/>
          </a:xfrm>
        </p:spPr>
        <p:txBody>
          <a:bodyPr/>
          <a:lstStyle/>
          <a:p>
            <a:r>
              <a:rPr lang="en-US" b="1" dirty="0">
                <a:latin typeface="Times New Roman" panose="02020603050405020304" pitchFamily="18" charset="0"/>
                <a:cs typeface="Times New Roman" panose="02020603050405020304" pitchFamily="18" charset="0"/>
              </a:rPr>
              <a:t>                   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1899" y="2057402"/>
            <a:ext cx="10058400" cy="4800598"/>
          </a:xfrm>
        </p:spPr>
        <p:txBody>
          <a:bodyPr>
            <a:noAutofit/>
          </a:bodyPr>
          <a:lstStyle/>
          <a:p>
            <a:pPr marL="114300" indent="0" algn="just">
              <a:lnSpc>
                <a:spcPct val="115000"/>
              </a:lnSpc>
              <a:spcAft>
                <a:spcPts val="1000"/>
              </a:spcAft>
              <a:buNone/>
            </a:pPr>
            <a:r>
              <a:rPr lang="en-IN" sz="2000" dirty="0"/>
              <a:t>Email Spam Detection using integrated approach of Naïve Bayes and Particle Swarm Optimization </a:t>
            </a:r>
            <a:endParaRPr lang="en-IN" sz="2000" dirty="0"/>
          </a:p>
          <a:p>
            <a:pPr marL="114300" indent="0" algn="just">
              <a:lnSpc>
                <a:spcPct val="115000"/>
              </a:lnSpc>
              <a:spcAft>
                <a:spcPts val="1000"/>
              </a:spcAft>
              <a:buNone/>
            </a:pPr>
            <a:r>
              <a:rPr lang="en-IN" sz="2000" dirty="0"/>
              <a:t>[1] Email Spam Classification by Support Vector Machine </a:t>
            </a:r>
            <a:endParaRPr lang="en-IN" sz="2000" dirty="0"/>
          </a:p>
          <a:p>
            <a:pPr marL="114300" indent="0" algn="just">
              <a:lnSpc>
                <a:spcPct val="115000"/>
              </a:lnSpc>
              <a:spcAft>
                <a:spcPts val="1000"/>
              </a:spcAft>
              <a:buNone/>
            </a:pPr>
            <a:r>
              <a:rPr lang="en-IN" sz="2000" dirty="0"/>
              <a:t>[2] Intelligent Model for Classification of SPAM and HAM </a:t>
            </a:r>
            <a:endParaRPr lang="en-IN" sz="2000" dirty="0"/>
          </a:p>
          <a:p>
            <a:pPr marL="114300" indent="0" algn="just">
              <a:lnSpc>
                <a:spcPct val="115000"/>
              </a:lnSpc>
              <a:spcAft>
                <a:spcPts val="1000"/>
              </a:spcAft>
              <a:buNone/>
            </a:pPr>
            <a:r>
              <a:rPr lang="en-IN" sz="2000" dirty="0"/>
              <a:t>[3] Team, </a:t>
            </a:r>
            <a:r>
              <a:rPr lang="en-IN" sz="2000" dirty="0" err="1"/>
              <a:t>Radicati</a:t>
            </a:r>
            <a:r>
              <a:rPr lang="en-IN" sz="2000" dirty="0"/>
              <a:t>. "Email Statistics Report, 2015-2019. The </a:t>
            </a:r>
            <a:r>
              <a:rPr lang="en-IN" sz="2000" dirty="0" err="1"/>
              <a:t>Radicati</a:t>
            </a:r>
            <a:r>
              <a:rPr lang="en-IN" sz="2000" dirty="0"/>
              <a:t> Group." (2015). </a:t>
            </a:r>
            <a:endParaRPr lang="en-IN" sz="2000"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23730"/>
            <a:ext cx="1435159" cy="1276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7600" y="1595120"/>
            <a:ext cx="10160000" cy="4653279"/>
          </a:xfrm>
        </p:spPr>
        <p:txBody>
          <a:bodyPr/>
          <a:lstStyle/>
          <a:p>
            <a:pPr marL="114300" indent="0" algn="just">
              <a:lnSpc>
                <a:spcPct val="115000"/>
              </a:lnSpc>
              <a:spcAft>
                <a:spcPts val="1000"/>
              </a:spcAft>
              <a:buNone/>
            </a:pPr>
            <a:r>
              <a:rPr lang="en-IN" sz="1800" dirty="0"/>
              <a:t>[4] </a:t>
            </a:r>
            <a:r>
              <a:rPr lang="en-IN" sz="1800" dirty="0" err="1"/>
              <a:t>Androutsopoulos</a:t>
            </a:r>
            <a:r>
              <a:rPr lang="en-IN" sz="1800" dirty="0"/>
              <a:t> I., J. </a:t>
            </a:r>
            <a:r>
              <a:rPr lang="en-IN" sz="1800" dirty="0" err="1"/>
              <a:t>Koutsias</a:t>
            </a:r>
            <a:r>
              <a:rPr lang="en-IN" sz="1800" dirty="0"/>
              <a:t>, K. V. </a:t>
            </a:r>
            <a:r>
              <a:rPr lang="en-IN" sz="1800" dirty="0" err="1"/>
              <a:t>Chandrinos</a:t>
            </a:r>
            <a:r>
              <a:rPr lang="en-IN" sz="1800" dirty="0"/>
              <a:t>, G. </a:t>
            </a:r>
            <a:r>
              <a:rPr lang="en-IN" sz="1800" dirty="0" err="1"/>
              <a:t>Paliouras,and</a:t>
            </a:r>
            <a:r>
              <a:rPr lang="en-IN" sz="1800" dirty="0"/>
              <a:t> C. D. Spyropoulos, "An evaluation of naive </a:t>
            </a:r>
            <a:r>
              <a:rPr lang="en-IN" sz="1800" dirty="0" err="1"/>
              <a:t>bayesian</a:t>
            </a:r>
            <a:r>
              <a:rPr lang="en-IN" sz="1800" dirty="0"/>
              <a:t> antispam filtering", In: 11th European Conference on Machine Learning, pp.9-17, Barcelona, Spain, 2000.</a:t>
            </a:r>
            <a:endParaRPr lang="en-IN" sz="1800" dirty="0"/>
          </a:p>
          <a:p>
            <a:pPr marL="114300" indent="0" algn="just">
              <a:lnSpc>
                <a:spcPct val="115000"/>
              </a:lnSpc>
              <a:spcAft>
                <a:spcPts val="1000"/>
              </a:spcAft>
              <a:buNone/>
            </a:pPr>
            <a:r>
              <a:rPr lang="en-IN" sz="1800" dirty="0"/>
              <a:t> [5] GitHub, Inc, "Spam Assassin," 21 April 2016. [Online]. Available: https://github.com/dmitrynogin/SpamAssassin.git. [Accessed 20 August 2017]</a:t>
            </a:r>
            <a:endParaRPr lang="en-US" sz="1800" b="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800"/>
              </a:lnSpc>
              <a:spcAft>
                <a:spcPts val="1200"/>
              </a:spcAft>
              <a:buNone/>
            </a:pPr>
            <a:endParaRPr lang="en-IN" sz="1800" dirty="0">
              <a:effectLst/>
              <a:latin typeface="Calibri" panose="020F0502020204030204" pitchFamily="34" charset="0"/>
              <a:ea typeface="Calibri" panose="020F0502020204030204" pitchFamily="34" charset="0"/>
            </a:endParaRPr>
          </a:p>
          <a:p>
            <a:endParaRPr lang="en-IN"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15049"/>
            <a:ext cx="1368999" cy="121751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a:t>
            </a:r>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76008"/>
            <a:ext cx="1435159" cy="1276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178560"/>
          </a:xfrm>
        </p:spPr>
        <p:txBody>
          <a:bodyPr/>
          <a:lstStyle/>
          <a:p>
            <a:r>
              <a:rPr lang="en-US" b="1" dirty="0">
                <a:latin typeface="Times New Roman" panose="02020603050405020304" pitchFamily="18" charset="0"/>
                <a:cs typeface="Times New Roman" panose="02020603050405020304" pitchFamily="18" charset="0"/>
              </a:rPr>
              <a:t>     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7452" y="1547680"/>
            <a:ext cx="9852428" cy="4800598"/>
          </a:xfrm>
        </p:spPr>
        <p:txBody>
          <a:bodyPr>
            <a:normAutofit fontScale="85000" lnSpcReduction="20000"/>
          </a:bodyPr>
          <a:lstStyle/>
          <a:p>
            <a:pPr marL="0" indent="0" algn="just">
              <a:lnSpc>
                <a:spcPct val="150000"/>
              </a:lnSpc>
              <a:spcAft>
                <a:spcPts val="1000"/>
              </a:spcAft>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Email Spam has become a major problem nowadays, with Rapid growth of internet users, Email spams is also increasing. People are using them for illegal and unethical conducts, phishing and fraud. Sending malicious link through spam emails which can harm our system and can also seek in into your system. Creating a fake profile and email account is much easy for the spammers, they pretend like a genuine person in their spam emails, these spammers target those peoples who are not aware about these frauds.</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So, it is needed to Identify those spam mails which are fraud, this project will identify those spam by using techniques of machine learning, this paper will discuss the machine learning algorithms and apply all these algorithm on our data sets and best algorithm is selected for the email spam detection having best precision and accuracy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svm,RandomForest,Knn</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and ensemble classifiers are proposed in our system </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1" y="215048"/>
            <a:ext cx="1178560" cy="10481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344" y="288901"/>
            <a:ext cx="10058400" cy="1371600"/>
          </a:xfrm>
        </p:spPr>
        <p:txBody>
          <a:bodyPr/>
          <a:lstStyle/>
          <a:p>
            <a:r>
              <a:rPr lang="en-US" b="1" dirty="0">
                <a:latin typeface="Times New Roman" panose="02020603050405020304" pitchFamily="18" charset="0"/>
                <a:cs typeface="Times New Roman" panose="02020603050405020304" pitchFamily="18" charset="0"/>
              </a:rPr>
              <a:t>       INTRODUCTION</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976256" y="1724630"/>
            <a:ext cx="8946541" cy="4518913"/>
          </a:xfrm>
        </p:spPr>
        <p:txBody>
          <a:bodyPr>
            <a:noAutofit/>
          </a:bodyPr>
          <a:lstStyle/>
          <a:p>
            <a:pPr algn="just"/>
            <a:r>
              <a:rPr lang="en-US" sz="2000" dirty="0"/>
              <a:t>Spam refers to an email aimed manipulating an individual to whom it is aimed at or just randomly flooding the inbox. It is also called as junk mail and it floods Internet clients Inboxes. </a:t>
            </a:r>
            <a:endParaRPr lang="en-US" sz="2000" dirty="0"/>
          </a:p>
          <a:p>
            <a:pPr algn="just"/>
            <a:r>
              <a:rPr lang="en-US" sz="2000" dirty="0"/>
              <a:t>Today spam emails are of a variety of types ranging from ads to business promoting to doubtful products to some objectionable services. </a:t>
            </a:r>
            <a:endParaRPr lang="en-US" sz="2000" dirty="0"/>
          </a:p>
          <a:p>
            <a:pPr algn="just"/>
            <a:r>
              <a:rPr lang="en-US" sz="2000" dirty="0"/>
              <a:t>Therefore it is difficult to identify and classify an email as spam or non-spam. </a:t>
            </a:r>
            <a:endParaRPr lang="en-US" sz="2000" dirty="0"/>
          </a:p>
          <a:p>
            <a:pPr algn="just"/>
            <a:r>
              <a:rPr lang="en-US" sz="2000" dirty="0"/>
              <a:t>Additionally, the commercial world has significant interests in spam detection because spam causes loss of work productivity and financial loss</a:t>
            </a:r>
            <a:r>
              <a:rPr lang="en-US" sz="2400" dirty="0"/>
              <a:t>. </a:t>
            </a:r>
            <a:endParaRPr lang="en-IN"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0178D1B7-B2D2-412C-AD05-A9EB903559D1}"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55892"/>
            <a:ext cx="1435159" cy="1276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1646"/>
            <a:ext cx="10515600" cy="4297681"/>
          </a:xfrm>
        </p:spPr>
        <p:txBody>
          <a:bodyPr>
            <a:noAutofit/>
          </a:bodyPr>
          <a:lstStyle/>
          <a:p>
            <a:r>
              <a:rPr lang="en-US" sz="2000" dirty="0"/>
              <a:t>It is estimated that American firms and consumers lose 20 billion annually, even while sustained by the private firms’ investment in anti-spam software. </a:t>
            </a:r>
            <a:endParaRPr lang="en-US" sz="2000" dirty="0"/>
          </a:p>
          <a:p>
            <a:r>
              <a:rPr lang="en-US" sz="2000" dirty="0"/>
              <a:t>On the other hand, spam advertising earns 200 million per year. Although extensive work has been done on spam filter improvement over the years, many of the spam filters today have limited success because of the dynamic nature of spam.</a:t>
            </a:r>
            <a:endParaRPr lang="en-US" sz="2000" dirty="0"/>
          </a:p>
          <a:p>
            <a:r>
              <a:rPr lang="en-US" sz="2000" dirty="0"/>
              <a:t>Spammers are constantly developing new techniques to bypass filters, some of which include word obfuscation and statistical poisoning.</a:t>
            </a:r>
            <a:endParaRPr lang="en-US" sz="2000" dirty="0"/>
          </a:p>
          <a:p>
            <a:r>
              <a:rPr lang="en-US" sz="2000" dirty="0"/>
              <a:t>Naïve Bayes is very accurate; however, it is unable to correctly classify emails when they contain </a:t>
            </a:r>
            <a:r>
              <a:rPr lang="en-US" sz="2000" dirty="0" err="1"/>
              <a:t>leetspeak</a:t>
            </a:r>
            <a:r>
              <a:rPr lang="en-US" sz="2000" dirty="0"/>
              <a:t> or diacritics. </a:t>
            </a:r>
            <a:endParaRPr lang="en-US" sz="2000" dirty="0"/>
          </a:p>
          <a:p>
            <a:r>
              <a:rPr lang="en-US" sz="2000" dirty="0"/>
              <a:t>Thus in this proposes, we implemented a novel algorithm for enhancing the accuracy of the Naive Bayes Spam Filter so that it can detect text modifications and correctly classify the email as spam or ham.</a:t>
            </a:r>
            <a:endParaRPr lang="en-US" sz="2000" dirty="0"/>
          </a:p>
        </p:txBody>
      </p:sp>
      <p:sp>
        <p:nvSpPr>
          <p:cNvPr id="2" name="Date Placeholder 1"/>
          <p:cNvSpPr>
            <a:spLocks noGrp="1"/>
          </p:cNvSpPr>
          <p:nvPr>
            <p:ph type="dt" sz="half" idx="10"/>
          </p:nvPr>
        </p:nvSpPr>
        <p:spPr/>
        <p:txBody>
          <a:bodyPr/>
          <a:lstStyle/>
          <a:p>
            <a:fld id="{FC838BE9-0DF9-46D7-A6A7-575AFC530A94}" type="datetime1">
              <a:rPr lang="en-IN" smtClean="0"/>
            </a:fld>
            <a:endParaRPr lang="en-IN"/>
          </a:p>
        </p:txBody>
      </p:sp>
      <p:sp>
        <p:nvSpPr>
          <p:cNvPr id="4" name="Slide Number Placeholder 3"/>
          <p:cNvSpPr>
            <a:spLocks noGrp="1"/>
          </p:cNvSpPr>
          <p:nvPr>
            <p:ph type="sldNum" sz="quarter" idx="12"/>
          </p:nvPr>
        </p:nvSpPr>
        <p:spPr/>
        <p:txBody>
          <a:bodyPr/>
          <a:lstStyle/>
          <a:p>
            <a:fld id="{49EFDCB8-B2E4-4523-975F-BBD6612FF15D}" type="slidenum">
              <a:rPr lang="en-IN" smtClean="0"/>
            </a:fld>
            <a:endParaRPr lang="en-IN"/>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0761" y="216952"/>
            <a:ext cx="1435159" cy="127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PROBLEM STATEMENT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000" b="0" i="0" dirty="0">
                <a:solidFill>
                  <a:srgbClr val="222222"/>
                </a:solidFill>
                <a:effectLst/>
                <a:latin typeface="Verdana" panose="020B0604030504040204" pitchFamily="34" charset="0"/>
              </a:rPr>
              <a:t>Most of us consider spam emails as one which is annoying and repetitively used for purpose of advertisement and brand promotion. We keep on blocking such email-ids but it is of no use as spam emails are still prevalent. </a:t>
            </a:r>
            <a:endParaRPr lang="en-US" sz="2000" b="0" i="0" dirty="0">
              <a:solidFill>
                <a:srgbClr val="222222"/>
              </a:solidFill>
              <a:effectLst/>
              <a:latin typeface="Verdana" panose="020B0604030504040204" pitchFamily="34" charset="0"/>
            </a:endParaRPr>
          </a:p>
          <a:p>
            <a:r>
              <a:rPr lang="en-US" sz="2000" b="0" i="0" dirty="0">
                <a:solidFill>
                  <a:srgbClr val="222222"/>
                </a:solidFill>
                <a:effectLst/>
                <a:latin typeface="Verdana" panose="020B0604030504040204" pitchFamily="34" charset="0"/>
              </a:rPr>
              <a:t>Some major categories of spam emails that are causing great risk to security, such as fraudulent e-mails, identify theft, hacking, viruses, and malware. </a:t>
            </a:r>
            <a:endParaRPr lang="en-US" sz="2000" b="0" i="0" dirty="0">
              <a:solidFill>
                <a:srgbClr val="222222"/>
              </a:solidFill>
              <a:effectLst/>
              <a:latin typeface="Verdana" panose="020B0604030504040204" pitchFamily="34" charset="0"/>
            </a:endParaRPr>
          </a:p>
          <a:p>
            <a:r>
              <a:rPr lang="en-US" sz="2000" b="0" i="0" dirty="0">
                <a:solidFill>
                  <a:srgbClr val="222222"/>
                </a:solidFill>
                <a:effectLst/>
                <a:latin typeface="Verdana" panose="020B0604030504040204" pitchFamily="34" charset="0"/>
              </a:rPr>
              <a:t>In order to deal with spam emails, we need to build a robust real-time email spam classifier that can efficiently and correctly flag the incoming mail spam, if it is a spam message or looks like a spam message</a:t>
            </a:r>
            <a:endParaRPr lang="en-IN" sz="2000" dirty="0"/>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8669AF-D4D7-4A9C-BCBF-059A1D962136}"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37882"/>
            <a:ext cx="1435159" cy="127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6160"/>
            <a:ext cx="10515600" cy="1422400"/>
          </a:xfrm>
        </p:spPr>
        <p:txBody>
          <a:bodyPr>
            <a:normAutofit/>
          </a:bodyPr>
          <a:lstStyle/>
          <a:p>
            <a:r>
              <a:rPr lang="en-US" sz="4800" b="1" dirty="0">
                <a:latin typeface="Times New Roman" panose="02020603050405020304" pitchFamily="18" charset="0"/>
                <a:cs typeface="Times New Roman" panose="02020603050405020304" pitchFamily="18" charset="0"/>
              </a:rPr>
              <a:t>      AIM</a:t>
            </a:r>
            <a:endParaRPr lang="en-IN"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741829"/>
            <a:ext cx="10515600" cy="3565843"/>
          </a:xfrm>
        </p:spPr>
        <p:txBody>
          <a:bodyPr>
            <a:normAutofit/>
          </a:bodyPr>
          <a:lstStyle/>
          <a:p>
            <a:pPr marL="0" indent="0">
              <a:buNone/>
            </a:pPr>
            <a:r>
              <a:rPr lang="en-US" sz="2000" b="0" i="0" dirty="0">
                <a:solidFill>
                  <a:srgbClr val="222222"/>
                </a:solidFill>
                <a:effectLst/>
                <a:latin typeface="Verdana" panose="020B0604030504040204" pitchFamily="34" charset="0"/>
              </a:rPr>
              <a:t>There is a great scope in building email spam classifiers, as the private companies run their own email servers and want them to be more secure because of the confidential data, in such cases email spam classifier solutions can be provided to such companies</a:t>
            </a:r>
            <a:r>
              <a:rPr lang="en-US" b="0" i="0" dirty="0">
                <a:solidFill>
                  <a:srgbClr val="222222"/>
                </a:solidFill>
                <a:effectLst/>
                <a:latin typeface="Verdana" panose="020B0604030504040204" pitchFamily="34" charset="0"/>
              </a:rPr>
              <a:t>.</a:t>
            </a:r>
            <a:endParaRPr lang="en-IN" dirty="0"/>
          </a:p>
        </p:txBody>
      </p:sp>
      <p:sp>
        <p:nvSpPr>
          <p:cNvPr id="4" name="Date Placeholder 3"/>
          <p:cNvSpPr>
            <a:spLocks noGrp="1"/>
          </p:cNvSpPr>
          <p:nvPr>
            <p:ph type="dt" sz="half" idx="10"/>
          </p:nvPr>
        </p:nvSpPr>
        <p:spPr/>
        <p:txBody>
          <a:bodyPr/>
          <a:lstStyle/>
          <a:p>
            <a:fld id="{09E6D973-C69A-4375-892F-EEFCF41F8619}"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6481" y="216736"/>
            <a:ext cx="1435159" cy="127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20" y="292117"/>
            <a:ext cx="10647680" cy="1371600"/>
          </a:xfrm>
        </p:spPr>
        <p:txBody>
          <a:bodyPr/>
          <a:lstStyle/>
          <a:p>
            <a:r>
              <a:rPr lang="en-US" sz="4400" b="1" dirty="0">
                <a:latin typeface="Times New Roman" panose="02020603050405020304" pitchFamily="18" charset="0"/>
                <a:cs typeface="Times New Roman" panose="02020603050405020304" pitchFamily="18" charset="0"/>
              </a:rPr>
              <a:t>           OBJECTIVE</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762" y="1773638"/>
            <a:ext cx="11085595" cy="4582160"/>
          </a:xfrm>
        </p:spPr>
        <p:txBody>
          <a:bodyPr>
            <a:normAutofit fontScale="85000" lnSpcReduction="20000"/>
          </a:bodyPr>
          <a:lstStyle/>
          <a:p>
            <a:r>
              <a:rPr lang="en-US" sz="2600" dirty="0"/>
              <a:t>Achieve High Accuracy: Develop a spam detection system that can achieve high accuracy rates in detecting spam emails while minimizing false positives and negatives. </a:t>
            </a:r>
            <a:endParaRPr lang="en-US" sz="2600" dirty="0"/>
          </a:p>
          <a:p>
            <a:r>
              <a:rPr lang="en-US" sz="2600" dirty="0"/>
              <a:t> Reduce Spam Emails: Reduce the number of unwanted and malicious emails that users receive, improving their email experience and productivity. </a:t>
            </a:r>
            <a:endParaRPr lang="en-US" sz="2600" dirty="0"/>
          </a:p>
          <a:p>
            <a:r>
              <a:rPr lang="en-US" sz="2600" dirty="0"/>
              <a:t> Enhance Security: Improve the security of the email system by reducing the risk of phishing attacks, malware, and other email-based threats. </a:t>
            </a:r>
            <a:endParaRPr lang="en-US" sz="2600" dirty="0"/>
          </a:p>
          <a:p>
            <a:r>
              <a:rPr lang="en-US" sz="2600" dirty="0"/>
              <a:t>Real-time Detection: Develop a system that can detect spam emails in real-time, without any noticeable delays or performance issues.</a:t>
            </a:r>
            <a:endParaRPr lang="en-US" sz="2600" dirty="0"/>
          </a:p>
          <a:p>
            <a:r>
              <a:rPr lang="en-US" sz="2600" dirty="0"/>
              <a:t>Easy-to-use: Create a system that is easy to use and requires minimal user intervention or configuration.</a:t>
            </a:r>
            <a:endParaRPr lang="en-US" sz="2600" dirty="0"/>
          </a:p>
          <a:p>
            <a:r>
              <a:rPr lang="en-US" sz="2600" dirty="0"/>
              <a:t>Maintenance: Develop a system that is easy to maintain and update over time, with regular software updates and bug fixes.</a:t>
            </a:r>
            <a:endParaRPr lang="en-US" sz="2600" dirty="0"/>
          </a:p>
          <a:p>
            <a:endParaRPr lang="en-IN" sz="2800" dirty="0">
              <a:latin typeface="Times New Roman" panose="02020603050405020304" pitchFamily="18" charset="0"/>
              <a:ea typeface="Calibri" panose="020F0502020204030204" pitchFamily="34" charset="0"/>
            </a:endParaRPr>
          </a:p>
        </p:txBody>
      </p:sp>
      <p:sp>
        <p:nvSpPr>
          <p:cNvPr id="4" name="Date Placeholder 3"/>
          <p:cNvSpPr>
            <a:spLocks noGrp="1"/>
          </p:cNvSpPr>
          <p:nvPr>
            <p:ph type="dt" sz="half" idx="10"/>
          </p:nvPr>
        </p:nvSpPr>
        <p:spPr/>
        <p:txBody>
          <a:bodyPr/>
          <a:lstStyle/>
          <a:p>
            <a:fld id="{8FDA236F-9098-4C69-96F2-914A8300A10B}"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4762" y="339742"/>
            <a:ext cx="1435159" cy="127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520" y="276008"/>
            <a:ext cx="10058400" cy="1371600"/>
          </a:xfrm>
        </p:spPr>
        <p:txBody>
          <a:bodyPr/>
          <a:lstStyle/>
          <a:p>
            <a:r>
              <a:rPr lang="en-IN" b="1" dirty="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1899" y="1747308"/>
            <a:ext cx="10888134" cy="5110692"/>
          </a:xfrm>
        </p:spPr>
        <p:txBody>
          <a:bodyPr>
            <a:normAutofit/>
          </a:bodyPr>
          <a:lstStyle/>
          <a:p>
            <a:pPr marL="0" indent="0">
              <a:buNone/>
            </a:pPr>
            <a:r>
              <a:rPr lang="en-IN" sz="2400" dirty="0"/>
              <a:t> </a:t>
            </a:r>
            <a:r>
              <a:rPr lang="en-IN" sz="2800" b="1" dirty="0"/>
              <a:t>MODULE 1</a:t>
            </a:r>
            <a:endParaRPr lang="en-IN" sz="2800" b="1" dirty="0"/>
          </a:p>
          <a:p>
            <a:pPr marL="0" indent="0">
              <a:buNone/>
            </a:pPr>
            <a:r>
              <a:rPr lang="en-US" sz="2400" b="1" dirty="0"/>
              <a:t>Email Spam Detection using integrated approach of Naïve Bayes and Particle Swarm Optimization </a:t>
            </a:r>
            <a:endParaRPr lang="en-US" sz="2400" b="1" dirty="0"/>
          </a:p>
          <a:p>
            <a:r>
              <a:rPr lang="en-US" sz="2000" dirty="0"/>
              <a:t>Naïve Bayes algorithm is a Bayes theorem based statistical machine learning based approach having properties of strong independence, probability distribution and ability to handle large datasets. ➢ In NB, probability distribution is evaluated from the frequency distribution of dataset.</a:t>
            </a:r>
            <a:endParaRPr lang="en-US" sz="2000" dirty="0"/>
          </a:p>
          <a:p>
            <a:r>
              <a:rPr lang="en-US" sz="2000" dirty="0"/>
              <a:t> Particle Swarm Optimization (PSO) is swarm intelligence based concept derived in 1995 by Eberhart and Kennedy </a:t>
            </a:r>
            <a:endParaRPr lang="en-US" sz="2000" dirty="0"/>
          </a:p>
          <a:p>
            <a:r>
              <a:rPr lang="en-US" sz="2000" dirty="0"/>
              <a:t> PSO work on the property of stochastic distribution and initially find the local search solution, then individual particle share their solution and global solution is obtained.</a:t>
            </a:r>
            <a:endParaRPr lang="en-IN" sz="2000" b="1" dirty="0"/>
          </a:p>
        </p:txBody>
      </p:sp>
      <p:sp>
        <p:nvSpPr>
          <p:cNvPr id="4" name="Date Placeholder 3"/>
          <p:cNvSpPr>
            <a:spLocks noGrp="1"/>
          </p:cNvSpPr>
          <p:nvPr>
            <p:ph type="dt" sz="half" idx="10"/>
          </p:nvPr>
        </p:nvSpPr>
        <p:spPr/>
        <p:txBody>
          <a:bodyPr/>
          <a:lstStyle/>
          <a:p>
            <a:fld id="{9F9ACD9B-B4F2-41E7-A916-F7B3F8DEFBF8}" type="datetime1">
              <a:rPr lang="en-IN" smtClean="0"/>
            </a:fld>
            <a:endParaRPr lang="en-IN"/>
          </a:p>
        </p:txBody>
      </p:sp>
      <p:sp>
        <p:nvSpPr>
          <p:cNvPr id="5" name="Slide Number Placeholder 4"/>
          <p:cNvSpPr>
            <a:spLocks noGrp="1"/>
          </p:cNvSpPr>
          <p:nvPr>
            <p:ph type="sldNum" sz="quarter" idx="12"/>
          </p:nvPr>
        </p:nvSpPr>
        <p:spPr/>
        <p:txBody>
          <a:bodyPr/>
          <a:lstStyle/>
          <a:p>
            <a:fld id="{49EFDCB8-B2E4-4523-975F-BBD6612FF15D}" type="slidenum">
              <a:rPr lang="en-IN" smtClean="0"/>
            </a:fld>
            <a:endParaRPr lang="en-IN"/>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4320" y="276008"/>
            <a:ext cx="1435159" cy="127635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11111</Words>
  <Application>WPS Spreadsheets</Application>
  <PresentationFormat>Widescreen</PresentationFormat>
  <Paragraphs>279</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SimSun</vt:lpstr>
      <vt:lpstr>Wingdings</vt:lpstr>
      <vt:lpstr>Garamond</vt:lpstr>
      <vt:lpstr>苹方-简</vt:lpstr>
      <vt:lpstr>Times New Roman</vt:lpstr>
      <vt:lpstr>Calibri</vt:lpstr>
      <vt:lpstr>Helvetica Neue</vt:lpstr>
      <vt:lpstr>Verdana</vt:lpstr>
      <vt:lpstr>Times New Roman Regular</vt:lpstr>
      <vt:lpstr>Century Gothic</vt:lpstr>
      <vt:lpstr>Microsoft YaHei</vt:lpstr>
      <vt:lpstr>汉仪旗黑</vt:lpstr>
      <vt:lpstr>Arial Unicode MS</vt:lpstr>
      <vt:lpstr>宋体-简</vt:lpstr>
      <vt:lpstr>Savon</vt:lpstr>
      <vt:lpstr> email spam detection using machine learning algorithm                     </vt:lpstr>
      <vt:lpstr>     Contents</vt:lpstr>
      <vt:lpstr>     ABSTRACT</vt:lpstr>
      <vt:lpstr>       INTRODUCTION</vt:lpstr>
      <vt:lpstr>PowerPoint 演示文稿</vt:lpstr>
      <vt:lpstr>      PROBLEM STATEMENT</vt:lpstr>
      <vt:lpstr>      AIM</vt:lpstr>
      <vt:lpstr>           OBJECTIVE</vt:lpstr>
      <vt:lpstr>MODULES DESCRIPTION</vt:lpstr>
      <vt:lpstr>MODULE 2</vt:lpstr>
      <vt:lpstr>MODULE 3</vt:lpstr>
      <vt:lpstr>      Design</vt:lpstr>
      <vt:lpstr>PowerPoint 演示文稿</vt:lpstr>
      <vt:lpstr>PowerPoint 演示文稿</vt:lpstr>
      <vt:lpstr>	     SEQUENCE DIAGRAM   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vt:lpstr>
      <vt:lpstr>ACTIVITY DIAGRAM</vt:lpstr>
      <vt:lpstr>                   Existing System </vt:lpstr>
      <vt:lpstr>                 Proposed System</vt:lpstr>
      <vt:lpstr>              Proposed System Architecture</vt:lpstr>
      <vt:lpstr>                          Results </vt:lpstr>
      <vt:lpstr>PowerPoint 演示文稿</vt:lpstr>
      <vt:lpstr>                           Output</vt:lpstr>
      <vt:lpstr>PowerPoint 演示文稿</vt:lpstr>
      <vt:lpstr>                    Conclusions</vt:lpstr>
      <vt:lpstr>                   References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DETECTION IN SOCIAL MEDIA</dc:title>
  <dc:creator>puligundlapoojithan@gmail.com</dc:creator>
  <cp:lastModifiedBy>mounikadevi</cp:lastModifiedBy>
  <cp:revision>37</cp:revision>
  <dcterms:created xsi:type="dcterms:W3CDTF">2024-09-06T12:48:57Z</dcterms:created>
  <dcterms:modified xsi:type="dcterms:W3CDTF">2024-09-06T12:48:57Z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