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5" r:id="rId18"/>
    <p:sldId id="274" r:id="rId19"/>
    <p:sldId id="27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7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oj K" userId="28f3e6d7bbd89e53" providerId="LiveId" clId="{4E92259D-45EF-421C-A78E-64EBC3CF7C2B}"/>
    <pc:docChg chg="modSld">
      <pc:chgData name="Manoj K" userId="28f3e6d7bbd89e53" providerId="LiveId" clId="{4E92259D-45EF-421C-A78E-64EBC3CF7C2B}" dt="2025-05-21T11:52:21.359" v="3" actId="20577"/>
      <pc:docMkLst>
        <pc:docMk/>
      </pc:docMkLst>
      <pc:sldChg chg="modSp mod">
        <pc:chgData name="Manoj K" userId="28f3e6d7bbd89e53" providerId="LiveId" clId="{4E92259D-45EF-421C-A78E-64EBC3CF7C2B}" dt="2025-05-21T11:52:21.359" v="3" actId="20577"/>
        <pc:sldMkLst>
          <pc:docMk/>
          <pc:sldMk cId="1070768041" sldId="259"/>
        </pc:sldMkLst>
        <pc:spChg chg="mod">
          <ac:chgData name="Manoj K" userId="28f3e6d7bbd89e53" providerId="LiveId" clId="{4E92259D-45EF-421C-A78E-64EBC3CF7C2B}" dt="2025-05-21T11:52:21.359" v="3" actId="20577"/>
          <ac:spMkLst>
            <pc:docMk/>
            <pc:sldMk cId="1070768041" sldId="259"/>
            <ac:spMk id="3" creationId="{E883295F-9DFF-0928-CAD4-56DA1621896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0E648-8CC1-878A-7698-7E4051B6F5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48732F-4FBF-F268-ABA9-AE6B63DCB6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BF04C6-55A8-6118-71B3-E112A0F98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E283D-4F8F-4748-908A-8BD83914620A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A24C7-6322-30EA-9AD2-485B3E50A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C8A02E-1474-7E34-6190-DCB2DD936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3F0B-5762-4E68-8E10-53CD912AAB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8722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357C3-952D-1823-8AF2-362255E63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F77615-4DE1-C59F-8A5A-45CFDA916E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6C377-5E4D-BD50-C35D-F21E804E2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E283D-4F8F-4748-908A-8BD83914620A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40095-DBF1-2D58-F37C-74103FD46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F87FD-4F31-F6D9-4676-5C817CCE7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3F0B-5762-4E68-8E10-53CD912AAB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456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6BFF08-8E6D-B5FB-CE32-01EBE839A7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313BEB-8987-6465-B3B2-50353AFF48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F5FB0-8376-2B62-F418-3EE96D44E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E283D-4F8F-4748-908A-8BD83914620A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CE60B0-81A6-40F0-CD97-6E4B1C564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499944-7CBC-1A5B-7D0E-75128C8E1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3F0B-5762-4E68-8E10-53CD912AAB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0609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DED31-0D15-C59C-0025-BBCE5C175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D0792-178D-559E-59E6-6468067CF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8A8DD-91E2-8F3D-18FD-373509DD4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E283D-4F8F-4748-908A-8BD83914620A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4FA4D-071C-BF22-68BD-64EABE26F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486A9D-7194-A155-00F2-349096283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3F0B-5762-4E68-8E10-53CD912AAB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7945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2EDA8-5CF5-E7E4-4D76-B40D04ECF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C6E117-297C-F78B-C76D-6B6D78858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87374-249F-C3E4-8D25-E9BA295E7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E283D-4F8F-4748-908A-8BD83914620A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2DD07F-51C9-556A-226C-2F0FD5EA7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3C30F-968E-FFEE-CE82-4FA68F6EF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3F0B-5762-4E68-8E10-53CD912AAB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6906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BA609-402B-873D-49E9-B33289EDC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A4316-61C9-EB5E-7DE3-FE19F740CF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BA31FE-F639-BA51-654F-5A897968B9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1ABDD-D872-BFC8-0F15-9002E0F18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E283D-4F8F-4748-908A-8BD83914620A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DA8532-E6F6-05CC-5E2F-7AD5823B0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59D1ED-878A-CD14-33F5-F2A8812A5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3F0B-5762-4E68-8E10-53CD912AAB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0222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B45F6-FF48-F73E-C941-D21A6621C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2189E-0984-CCFB-5D5C-9899FDE4CA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413D20-C902-0721-E545-94B38E1D9B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4B6860-8642-71FA-23BD-9F421C4B4F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DA2478-EF33-4F65-2CB1-CCEBF1063D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F107EA-BB03-B623-744E-DEED59171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E283D-4F8F-4748-908A-8BD83914620A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4AA663-FB97-04DF-E5E5-089176D05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659500-5F0F-635F-CFD3-7B2EA132E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3F0B-5762-4E68-8E10-53CD912AAB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7778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F5FCA-745B-CD50-6713-27B230CF5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2594EC-9ACB-EB9B-B4E0-9E5D45BBE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E283D-4F8F-4748-908A-8BD83914620A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F42ADA-0C5F-5638-AEFF-0E0C95AA2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CC5EA-F844-67E6-8F20-6C2692B5F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3F0B-5762-4E68-8E10-53CD912AAB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8474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CB7B8A-E375-D5B0-495D-19D20462F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E283D-4F8F-4748-908A-8BD83914620A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D1A907-4ABF-9D44-617E-385610BC7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E16B15-45DD-F64B-B754-3ED13FB70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3F0B-5762-4E68-8E10-53CD912AAB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2342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08B63-F9C2-B1F0-68AC-29CDB500C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52F93-2208-5640-9E58-CCD7A0074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406C4A-1AE4-39D6-92FD-FE036CD48D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A85B8A-4FCD-98AC-B10D-D4EBA0999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E283D-4F8F-4748-908A-8BD83914620A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C80F43-B6DB-0087-CC12-6729378E8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322C5D-40B2-8AAD-A101-88361731E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3F0B-5762-4E68-8E10-53CD912AAB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7830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B8162-9F92-AE1C-3F99-2374E9CF1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FBE280-CA4E-6829-3C6C-0AA00F26C8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1BA6C6-5DD8-457F-4D53-5F813886B4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11245E-C0D0-4AFA-7C2E-9AA120AA4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E283D-4F8F-4748-908A-8BD83914620A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99A3FB-028E-0097-0D47-B54383795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ABBD07-72E3-BD41-D408-0FFDB7865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3F0B-5762-4E68-8E10-53CD912AAB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7398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0DF089-3D37-D6D0-6C61-D47576D7A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5F0FE8-7B84-03E6-DBD1-A91A52BD95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2080E-83ED-48A7-05C2-9F0EDE86B4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2E283D-4F8F-4748-908A-8BD83914620A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553D8-20D5-A3B0-BC37-3FB098ECAC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5263F-CCF7-B07A-D03F-931570DABD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003F0B-5762-4E68-8E10-53CD912AAB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8659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00/analyze" TargetMode="External"/><Relationship Id="rId2" Type="http://schemas.openxmlformats.org/officeDocument/2006/relationships/hyperlink" Target="http://127.0.0.1:8000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fingerprint.com/" TargetMode="External"/><Relationship Id="rId2" Type="http://schemas.openxmlformats.org/officeDocument/2006/relationships/hyperlink" Target="https://uidai.gov.in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cikit-learn.org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50B70A1-497F-AC16-A9D5-DDC59ECF0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   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727BFFF8-404C-D318-E24B-81C61E1D9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</a:t>
            </a:r>
          </a:p>
          <a:p>
            <a:pPr marL="0" indent="0">
              <a:buNone/>
            </a:pPr>
            <a:r>
              <a:rPr lang="en-IN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ML BASED MODEL SOLUTION TO REFINE CAPTCHA</a:t>
            </a:r>
          </a:p>
          <a:p>
            <a:pPr marL="0" indent="0">
              <a:buNone/>
            </a:pPr>
            <a:endParaRPr lang="en-IN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BATCH NO                       : IOMP03</a:t>
            </a:r>
          </a:p>
          <a:p>
            <a:pPr marL="0" indent="0">
              <a:buNone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NAMES &amp; ROLL NO        : KOVURU MOUNIKA (227Y1A0597)</a:t>
            </a:r>
          </a:p>
          <a:p>
            <a:pPr marL="0" indent="0">
              <a:buNone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                             P.KAMESWARI LAALITHYA (227Y1A0587)</a:t>
            </a:r>
          </a:p>
          <a:p>
            <a:pPr marL="0" indent="0">
              <a:buNone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GUIDE NAME                  :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Dr.SHAIK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MAHEBOOB</a:t>
            </a:r>
          </a:p>
          <a:p>
            <a:pPr marL="0" indent="0">
              <a:buNone/>
            </a:pPr>
            <a:endParaRPr lang="en-IN" sz="32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B9E4E789-5ADB-2691-4E10-B46B8C1F6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1984" y="0"/>
            <a:ext cx="740001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87DD72C9-3CF0-0ED4-F806-0D0A34D086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365125"/>
            <a:ext cx="10515599" cy="146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7275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82F88-9355-E5B0-FD9A-236E7F525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200" b="1" dirty="0"/>
              <a:t>ARCHITECTURE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19F2E3B8-A68E-D149-F958-CB1D4DCFAB0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45554" y="1825625"/>
            <a:ext cx="290089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3450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0C74E-C753-9520-7CB0-DF6270C75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200" b="1" dirty="0"/>
              <a:t>PROJECT STRUCTURE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73622D-6F2C-B745-5E95-D66DE6EA9A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7664" y="1475509"/>
            <a:ext cx="6993082" cy="4722236"/>
          </a:xfrm>
        </p:spPr>
      </p:pic>
    </p:spTree>
    <p:extLst>
      <p:ext uri="{BB962C8B-B14F-4D97-AF65-F5344CB8AC3E}">
        <p14:creationId xmlns:p14="http://schemas.microsoft.com/office/powerpoint/2010/main" val="468721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B7465-0EF5-0167-C742-16807D705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200" b="1" dirty="0"/>
              <a:t>MODULE SPLIT-UP</a:t>
            </a:r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5C7E69F8-EB80-B062-201E-02A2C8A603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2191" y="1690688"/>
            <a:ext cx="7232073" cy="4457700"/>
          </a:xfrm>
        </p:spPr>
      </p:pic>
    </p:spTree>
    <p:extLst>
      <p:ext uri="{BB962C8B-B14F-4D97-AF65-F5344CB8AC3E}">
        <p14:creationId xmlns:p14="http://schemas.microsoft.com/office/powerpoint/2010/main" val="3305714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26BF0-E7A5-E122-7CDD-D27F80B86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200" b="1" dirty="0"/>
              <a:t>Model training &amp; API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8BDF6-3C0E-25CD-EA1F-507488F68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1234"/>
            <a:ext cx="10515600" cy="53540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/>
              <a:t>Backend Setup</a:t>
            </a:r>
          </a:p>
          <a:p>
            <a:r>
              <a:rPr lang="en-IN" dirty="0"/>
              <a:t>Step-1:Setup Virtual </a:t>
            </a:r>
            <a:r>
              <a:rPr lang="en-IN" dirty="0" err="1"/>
              <a:t>Enviroment</a:t>
            </a:r>
            <a:r>
              <a:rPr lang="en-IN" dirty="0"/>
              <a:t> and install requirements</a:t>
            </a:r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r>
              <a:rPr lang="en-IN" dirty="0"/>
              <a:t>Step-2:Train the ML Model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   This will save </a:t>
            </a:r>
            <a:r>
              <a:rPr lang="en-IN" dirty="0" err="1"/>
              <a:t>bot_model.pkl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9D4DDF-0C0B-FFAF-70FD-629EF10CD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294" y="2409552"/>
            <a:ext cx="10838054" cy="23015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C33AC2-24C1-6783-946A-CCE3FBA2E6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294" y="5456624"/>
            <a:ext cx="10838053" cy="583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4630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7159413-159F-5784-244B-C7C73CD69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50639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168AEE8-85D0-10A8-1120-34B23F8DC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01286"/>
            <a:ext cx="10515600" cy="5221218"/>
          </a:xfrm>
        </p:spPr>
        <p:txBody>
          <a:bodyPr>
            <a:normAutofit lnSpcReduction="10000"/>
          </a:bodyPr>
          <a:lstStyle/>
          <a:p>
            <a:r>
              <a:rPr lang="en-IN" dirty="0"/>
              <a:t>Step-3:Run the Backend Server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    </a:t>
            </a:r>
          </a:p>
          <a:p>
            <a:pPr marL="0" indent="0">
              <a:buNone/>
            </a:pPr>
            <a:r>
              <a:rPr lang="en-IN" dirty="0"/>
              <a:t>    if you open the obtained </a:t>
            </a:r>
            <a:r>
              <a:rPr lang="en-IN" dirty="0" err="1"/>
              <a:t>url</a:t>
            </a:r>
            <a:r>
              <a:rPr lang="en-IN" dirty="0"/>
              <a:t> </a:t>
            </a:r>
            <a:r>
              <a:rPr lang="en-IN" dirty="0">
                <a:hlinkClick r:id="rId2"/>
              </a:rPr>
              <a:t>http://127.0.0.1:8000</a:t>
            </a:r>
            <a:r>
              <a:rPr lang="en-IN" dirty="0"/>
              <a:t> it shows this</a:t>
            </a:r>
          </a:p>
          <a:p>
            <a:pPr marL="0" indent="0">
              <a:buNone/>
            </a:pPr>
            <a:r>
              <a:rPr lang="en-IN" dirty="0"/>
              <a:t>     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You can test it with POST Request using  </a:t>
            </a:r>
            <a:r>
              <a:rPr lang="en-IN" sz="2400" u="sng" dirty="0">
                <a:hlinkClick r:id="rId3"/>
              </a:rPr>
              <a:t>http://localhost:8000/analyze</a:t>
            </a:r>
            <a:r>
              <a:rPr lang="en-IN" sz="2400" u="sng" dirty="0"/>
              <a:t> in </a:t>
            </a:r>
            <a:r>
              <a:rPr lang="en-IN" sz="2400" u="sng" dirty="0" err="1"/>
              <a:t>VSCode</a:t>
            </a:r>
            <a:r>
              <a:rPr lang="en-IN" sz="2400" u="sng" dirty="0"/>
              <a:t>. </a:t>
            </a:r>
          </a:p>
        </p:txBody>
      </p:sp>
      <p:pic>
        <p:nvPicPr>
          <p:cNvPr id="12" name="Content Placeholder 3">
            <a:extLst>
              <a:ext uri="{FF2B5EF4-FFF2-40B4-BE49-F238E27FC236}">
                <a16:creationId xmlns:a16="http://schemas.microsoft.com/office/drawing/2014/main" id="{B48FA186-B6BF-8278-F0CB-B2F620BED7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6971" y="1358948"/>
            <a:ext cx="10515600" cy="178238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CCCFFDF-9E77-C625-3C30-F55D3EE62C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0520" y="3716668"/>
            <a:ext cx="4800600" cy="1071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4956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844ED-FB56-3D5C-ABA2-4E27984EB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19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B0D85EC-44B1-D5AD-5F5E-90D2B12389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8924" y="580643"/>
            <a:ext cx="7300753" cy="5912231"/>
          </a:xfrm>
        </p:spPr>
      </p:pic>
    </p:spTree>
    <p:extLst>
      <p:ext uri="{BB962C8B-B14F-4D97-AF65-F5344CB8AC3E}">
        <p14:creationId xmlns:p14="http://schemas.microsoft.com/office/powerpoint/2010/main" val="2393420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50DF9-4E6E-CA04-DF06-14BDAF454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075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11A18-31E8-A8EC-6014-0B6A0C4307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6043"/>
            <a:ext cx="10515600" cy="599374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sz="4500" b="1" dirty="0"/>
              <a:t>Frontend Setup</a:t>
            </a:r>
          </a:p>
          <a:p>
            <a:pPr marL="0" indent="0">
              <a:buNone/>
            </a:pPr>
            <a:r>
              <a:rPr lang="en-IN" b="1" dirty="0"/>
              <a:t>  </a:t>
            </a:r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sz="3800" dirty="0"/>
              <a:t>This  will capture browser fingerprint and send it to the /</a:t>
            </a:r>
            <a:r>
              <a:rPr lang="en-IN" sz="3800" dirty="0" err="1"/>
              <a:t>analyze</a:t>
            </a:r>
            <a:r>
              <a:rPr lang="en-IN" sz="3800" dirty="0"/>
              <a:t> endpoint and finally displays the output by redirecting to that browser.</a:t>
            </a:r>
          </a:p>
          <a:p>
            <a:pPr marL="0" indent="0">
              <a:buNone/>
            </a:pPr>
            <a:r>
              <a:rPr lang="en-IN" sz="3800" b="1" dirty="0"/>
              <a:t>   </a:t>
            </a:r>
          </a:p>
          <a:p>
            <a:pPr marL="0" indent="0">
              <a:buNone/>
            </a:pPr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D5AA05-FDF0-A56A-77AF-B75B37E4B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724" y="1041606"/>
            <a:ext cx="9973076" cy="3687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A5ECEB-EDE4-296F-1BD7-922D7620CE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0724" y="1410361"/>
            <a:ext cx="9973076" cy="384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4595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1C913-BA52-718B-7CF9-5EB699E28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C7422-EB20-C124-1EB3-375A5B1E6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solution achieves passive bot detection without interrupting users. </a:t>
            </a:r>
          </a:p>
          <a:p>
            <a:r>
              <a:rPr lang="en-US" dirty="0"/>
              <a:t>It improves accessibility and offers a scalable, secure, and privacy-conscious replacement for CAPTCHA. </a:t>
            </a:r>
          </a:p>
          <a:p>
            <a:r>
              <a:rPr lang="en-US" dirty="0"/>
              <a:t>It is fully customizable and can be integrated with UIDAI systems.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20898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6EA6F-2930-DD96-E255-F8E745E11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7752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70DC6-0954-09A6-C856-305285120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7141"/>
            <a:ext cx="10515600" cy="5540859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IN" sz="2400" b="1" dirty="0"/>
              <a:t>UIDAI Challenge Document</a:t>
            </a:r>
            <a:br>
              <a:rPr lang="en-IN" sz="2400" dirty="0"/>
            </a:br>
            <a:r>
              <a:rPr lang="en-IN" sz="2400" dirty="0">
                <a:hlinkClick r:id="rId2"/>
              </a:rPr>
              <a:t>https://uidai.gov.in</a:t>
            </a:r>
            <a:endParaRPr lang="en-IN" sz="2400" dirty="0"/>
          </a:p>
          <a:p>
            <a:pPr>
              <a:buFont typeface="+mj-lt"/>
              <a:buAutoNum type="arabicPeriod"/>
            </a:pPr>
            <a:r>
              <a:rPr lang="en-IN" sz="2400" b="1" dirty="0" err="1"/>
              <a:t>FingerprintJS</a:t>
            </a:r>
            <a:r>
              <a:rPr lang="en-IN" sz="2400" b="1" dirty="0"/>
              <a:t> Documentation</a:t>
            </a:r>
            <a:br>
              <a:rPr lang="en-IN" sz="2400" dirty="0"/>
            </a:br>
            <a:r>
              <a:rPr lang="en-IN" sz="2400" dirty="0">
                <a:hlinkClick r:id="rId3"/>
              </a:rPr>
              <a:t>https://fingerprint.com</a:t>
            </a:r>
            <a:endParaRPr lang="en-IN" sz="2400" dirty="0"/>
          </a:p>
          <a:p>
            <a:pPr>
              <a:buFont typeface="+mj-lt"/>
              <a:buAutoNum type="arabicPeriod"/>
            </a:pPr>
            <a:r>
              <a:rPr lang="en-IN" sz="2400" b="1" dirty="0"/>
              <a:t>scikit-learn: Machine Learning in Python</a:t>
            </a:r>
            <a:br>
              <a:rPr lang="en-IN" sz="2400" dirty="0"/>
            </a:br>
            <a:r>
              <a:rPr lang="en-IN" sz="2400" dirty="0"/>
              <a:t>Pedregosa et al., Journal of Machine Learning Research, 2011</a:t>
            </a:r>
            <a:br>
              <a:rPr lang="en-IN" sz="2400" dirty="0"/>
            </a:br>
            <a:r>
              <a:rPr lang="en-IN" sz="2400" dirty="0">
                <a:hlinkClick r:id="rId4"/>
              </a:rPr>
              <a:t>https://scikit-learn.org</a:t>
            </a:r>
            <a:endParaRPr lang="en-IN" sz="2400" dirty="0"/>
          </a:p>
          <a:p>
            <a:pPr>
              <a:buFont typeface="+mj-lt"/>
              <a:buAutoNum type="arabicPeriod"/>
            </a:pPr>
            <a:r>
              <a:rPr lang="en-IN" sz="2400" b="1" dirty="0" err="1"/>
              <a:t>FastAPI</a:t>
            </a:r>
            <a:r>
              <a:rPr lang="en-IN" sz="2400" b="1" dirty="0"/>
              <a:t> Documentation</a:t>
            </a:r>
            <a:br>
              <a:rPr lang="en-IN" sz="2400" dirty="0"/>
            </a:br>
            <a:r>
              <a:rPr lang="en-IN" sz="2400" dirty="0"/>
              <a:t>Sebastián Ramírez, https://fastapi.tiangolo.com</a:t>
            </a:r>
          </a:p>
          <a:p>
            <a:pPr>
              <a:buFont typeface="+mj-lt"/>
              <a:buAutoNum type="arabicPeriod"/>
            </a:pPr>
            <a:r>
              <a:rPr lang="en-IN" sz="2400" b="1" dirty="0"/>
              <a:t>Google reCAPTCHA Technical Overview</a:t>
            </a:r>
            <a:br>
              <a:rPr lang="en-IN" sz="2400" dirty="0"/>
            </a:br>
            <a:r>
              <a:rPr lang="en-IN" sz="2400" dirty="0"/>
              <a:t>https://developers.google.com/recaptcha</a:t>
            </a:r>
          </a:p>
          <a:p>
            <a:pPr>
              <a:buFont typeface="+mj-lt"/>
              <a:buAutoNum type="arabicPeriod"/>
            </a:pPr>
            <a:r>
              <a:rPr lang="en-IN" sz="2400" b="1" dirty="0"/>
              <a:t>Browser Fingerprinting Techniques</a:t>
            </a:r>
            <a:br>
              <a:rPr lang="en-IN" sz="2400" dirty="0"/>
            </a:br>
            <a:r>
              <a:rPr lang="en-IN" sz="2400" dirty="0"/>
              <a:t>EFF </a:t>
            </a:r>
            <a:r>
              <a:rPr lang="en-IN" sz="2400" dirty="0" err="1"/>
              <a:t>Panopticlick</a:t>
            </a:r>
            <a:r>
              <a:rPr lang="en-IN" sz="2400" dirty="0"/>
              <a:t> Project, https://panopticlick.eff.org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3157176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307CC-A503-B22E-C1B3-1A28465F3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7FE5C-F584-96FD-556E-AC43BF814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IN" sz="7200" dirty="0"/>
          </a:p>
          <a:p>
            <a:pPr marL="0" indent="0" algn="ctr">
              <a:buNone/>
            </a:pPr>
            <a:r>
              <a:rPr lang="en-IN" sz="7200" dirty="0"/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980128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FCCE4-4D63-0DEA-A0FF-F270E047C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200" b="1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3295F-9DFF-0928-CAD4-56DA16218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develop a non-intrusive, </a:t>
            </a:r>
            <a:r>
              <a:rPr lang="en-US"/>
              <a:t>passive ML-based </a:t>
            </a:r>
            <a:r>
              <a:rPr lang="en-US" dirty="0"/>
              <a:t>solution to detect bots and prevent DoS/DDoS attacks on UIDAI portals, thereby replacing CAPTCHA and improving user experience.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0768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C0663-E85A-D578-08DD-A85E404F3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200" b="1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01C44-DB8D-A174-A111-A00C28D22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CAPTCHAs are widely used to prevent bots, but they degrade user experience. </a:t>
            </a:r>
          </a:p>
          <a:p>
            <a:r>
              <a:rPr lang="en-US" dirty="0"/>
              <a:t>This project presents a passive solution that silently collects browser and behavioral data and uses a machine learning model to identify whether the user is human or a bot. </a:t>
            </a:r>
          </a:p>
          <a:p>
            <a:r>
              <a:rPr lang="en-US" dirty="0"/>
              <a:t>The goal is to provide robust security without user interaction, improving accessibility and speed for all users.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6642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D85AC-5720-90A7-195A-3361DB229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200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8C3A6-464B-FFAB-E8C6-C1C18B720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UIDAI portals are critical to delivering Aadhaar services.</a:t>
            </a:r>
          </a:p>
          <a:p>
            <a:r>
              <a:rPr lang="en-US" dirty="0"/>
              <a:t> CAPTCHAs, though effective, are an inconvenience and create barriers for genuine users. </a:t>
            </a:r>
          </a:p>
          <a:p>
            <a:r>
              <a:rPr lang="en-US" dirty="0"/>
              <a:t>The solution here proposes a shift towards passive bot detection—observing the user's environment and interaction patterns silently and classifying the user using AI without them having to solve anything.</a:t>
            </a:r>
          </a:p>
        </p:txBody>
      </p:sp>
    </p:spTree>
    <p:extLst>
      <p:ext uri="{BB962C8B-B14F-4D97-AF65-F5344CB8AC3E}">
        <p14:creationId xmlns:p14="http://schemas.microsoft.com/office/powerpoint/2010/main" val="1680141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C7A17-96A8-73B2-1D4C-376309406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200" b="1" dirty="0"/>
              <a:t>LITERATURE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52631-5B4E-77C9-9D48-DEB2A157F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Google reCAPTCHA :Active challenge-response system.</a:t>
            </a:r>
          </a:p>
          <a:p>
            <a:r>
              <a:rPr lang="en-IN" dirty="0" err="1"/>
              <a:t>FingerprintJS</a:t>
            </a:r>
            <a:r>
              <a:rPr lang="en-IN" dirty="0"/>
              <a:t> :Passive fingerprinting library.</a:t>
            </a:r>
          </a:p>
          <a:p>
            <a:r>
              <a:rPr lang="en-IN" dirty="0"/>
              <a:t>Bot mitigation tools like Cloudflare Bot </a:t>
            </a:r>
            <a:r>
              <a:rPr lang="en-US" dirty="0"/>
              <a:t>Management use heuristics and AI.</a:t>
            </a:r>
          </a:p>
          <a:p>
            <a:r>
              <a:rPr lang="en-US" dirty="0"/>
              <a:t>Academic studies suggest high accuracy in bot detection using interaction metrics and device fingerprinting.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8892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5F95F-0125-D293-5AA3-EEEB5F108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200" b="1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0BF1A-97C7-4311-7545-D4D48FF88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UIDAI needs to protect Aadhaar portals and backend APIs from automated attacks (DoS/DDoS).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CAPTCHAs are intrusive and harm user experience.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b="1" dirty="0"/>
              <a:t>non-intrusive, passive solution</a:t>
            </a:r>
            <a:r>
              <a:rPr lang="en-US" dirty="0"/>
              <a:t> is needed that:</a:t>
            </a: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US" dirty="0"/>
              <a:t>                      </a:t>
            </a:r>
            <a:r>
              <a:rPr lang="en-US" dirty="0" err="1"/>
              <a:t>i.Collects</a:t>
            </a:r>
            <a:r>
              <a:rPr lang="en-US" dirty="0"/>
              <a:t> browser and environment da</a:t>
            </a:r>
          </a:p>
          <a:p>
            <a:pPr marL="0" indent="0">
              <a:buNone/>
            </a:pPr>
            <a:r>
              <a:rPr lang="en-US" dirty="0"/>
              <a:t>                      </a:t>
            </a:r>
            <a:r>
              <a:rPr lang="en-US" dirty="0" err="1"/>
              <a:t>ii.Uses</a:t>
            </a:r>
            <a:r>
              <a:rPr lang="en-US" dirty="0"/>
              <a:t> AI/ML to classify user as bot or human</a:t>
            </a:r>
          </a:p>
          <a:p>
            <a:pPr marL="0" indent="0">
              <a:buNone/>
            </a:pPr>
            <a:r>
              <a:rPr lang="en-US" dirty="0"/>
              <a:t>                      iii.</a:t>
            </a:r>
            <a:r>
              <a:rPr lang="en-IN" dirty="0"/>
              <a:t>Requires minimal to no interaction</a:t>
            </a:r>
          </a:p>
          <a:p>
            <a:pPr algn="ctr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7980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28553-EA9D-C1C6-42FD-86C96D81C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200" b="1" dirty="0"/>
              <a:t>EXISTING SYSTEM (DRAWBACKS)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73D2A-A4F4-C83A-C92B-EC5089B7C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CAPTCHAs: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Reduce accessibility (especially for elderly and differently abled).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Can be bypassed by bots using OCR or CAPTCHA-solving services.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Interrupt user experience.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Existing passive systems are proprietary and not easily customizable.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Breaks accessibility and user trust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8032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7F4E8-E1BC-E0B9-F795-B5CB85708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200" dirty="0"/>
              <a:t>PROPOSED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463D4-3ACD-9C1E-3277-18C20514A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Frontend (React/TypeScript):</a:t>
            </a:r>
            <a:r>
              <a:rPr lang="en-US" dirty="0"/>
              <a:t> Collects environmental and interaction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Backend (</a:t>
            </a:r>
            <a:r>
              <a:rPr lang="en-US" b="1" dirty="0" err="1"/>
              <a:t>FastAPI</a:t>
            </a:r>
            <a:r>
              <a:rPr lang="en-US" b="1" dirty="0"/>
              <a:t>):</a:t>
            </a:r>
            <a:r>
              <a:rPr lang="en-US" dirty="0"/>
              <a:t> Hosts a trained machine learning model </a:t>
            </a:r>
            <a:r>
              <a:rPr lang="en-IN" dirty="0"/>
              <a:t>(Random Forest) </a:t>
            </a:r>
            <a:r>
              <a:rPr lang="en-US" dirty="0"/>
              <a:t>to analyze data and respond with predictions.</a:t>
            </a:r>
            <a:r>
              <a:rPr lang="en-IN" dirty="0"/>
              <a:t> 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Fallback:</a:t>
            </a:r>
            <a:r>
              <a:rPr lang="en-US" dirty="0"/>
              <a:t> Minimal fallback interaction only if prediction is low-confidence(like moving mouse or scroll)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Pluggable:</a:t>
            </a:r>
            <a:r>
              <a:rPr lang="en-US" dirty="0"/>
              <a:t> Easy to integrate with existing UIDAI backend services.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9650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8713D-3DDF-37E0-DC36-0D381F4DD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200" b="1" dirty="0"/>
              <a:t>Software and Hardware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1B2AF-3963-462D-DD51-EB21809CB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b="1" dirty="0"/>
              <a:t>Software: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Python, </a:t>
            </a:r>
            <a:r>
              <a:rPr lang="en-IN" dirty="0" err="1"/>
              <a:t>FastAPI</a:t>
            </a:r>
            <a:r>
              <a:rPr lang="en-IN" dirty="0"/>
              <a:t>, scikit-learn (Backend)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React + TypeScript (Frontend)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Node.js and </a:t>
            </a:r>
            <a:r>
              <a:rPr lang="en-IN" dirty="0" err="1"/>
              <a:t>npm</a:t>
            </a:r>
            <a:endParaRPr lang="en-IN" dirty="0"/>
          </a:p>
          <a:p>
            <a:pPr>
              <a:buNone/>
            </a:pPr>
            <a:r>
              <a:rPr lang="en-US" b="1" dirty="0"/>
              <a:t>Hardware: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Any modern computer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4GB+ RAM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Internet connection for testing and demonstration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7658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259</TotalTime>
  <Words>677</Words>
  <Application>Microsoft Office PowerPoint</Application>
  <PresentationFormat>Widescreen</PresentationFormat>
  <Paragraphs>105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Aptos</vt:lpstr>
      <vt:lpstr>Aptos Display</vt:lpstr>
      <vt:lpstr>Arial</vt:lpstr>
      <vt:lpstr>Calibri</vt:lpstr>
      <vt:lpstr>Office Theme</vt:lpstr>
      <vt:lpstr>                       </vt:lpstr>
      <vt:lpstr>OBJECTIVE</vt:lpstr>
      <vt:lpstr>ABSTRACT</vt:lpstr>
      <vt:lpstr>INTRODUCTION</vt:lpstr>
      <vt:lpstr>LITERATURE SURVEY</vt:lpstr>
      <vt:lpstr>PROBLEM STATEMENT</vt:lpstr>
      <vt:lpstr>EXISTING SYSTEM (DRAWBACKS)</vt:lpstr>
      <vt:lpstr>PROPOSED SYSTEM</vt:lpstr>
      <vt:lpstr>Software and Hardware Requirements</vt:lpstr>
      <vt:lpstr>ARCHITECTURE</vt:lpstr>
      <vt:lpstr>PROJECT STRUCTURE</vt:lpstr>
      <vt:lpstr>MODULE SPLIT-UP</vt:lpstr>
      <vt:lpstr>Model training &amp; API use</vt:lpstr>
      <vt:lpstr>PowerPoint Presentation</vt:lpstr>
      <vt:lpstr>PowerPoint Presentation</vt:lpstr>
      <vt:lpstr>PowerPoint Presentation</vt:lpstr>
      <vt:lpstr>Conclusion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Manoj K</dc:creator>
  <cp:lastModifiedBy>Manoj K</cp:lastModifiedBy>
  <cp:revision>1</cp:revision>
  <dcterms:created xsi:type="dcterms:W3CDTF">2025-05-21T07:32:50Z</dcterms:created>
  <dcterms:modified xsi:type="dcterms:W3CDTF">2025-05-21T11:52:28Z</dcterms:modified>
</cp:coreProperties>
</file>