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37" autoAdjust="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1486" y="531223"/>
            <a:ext cx="8813073" cy="3519613"/>
          </a:xfrm>
        </p:spPr>
        <p:txBody>
          <a:bodyPr/>
          <a:lstStyle/>
          <a:p>
            <a:pPr algn="l"/>
            <a:r>
              <a:rPr lang="en-IN" b="1" dirty="0"/>
              <a:t>Exploring Coffee Quality Data with Power BI</a:t>
            </a:r>
            <a:br>
              <a:rPr lang="en-IN" b="1" dirty="0"/>
            </a:br>
            <a:r>
              <a:rPr lang="en-IN" b="1" dirty="0"/>
              <a:t>About </a:t>
            </a:r>
            <a:r>
              <a:rPr lang="en-IN" b="1" dirty="0" smtClean="0"/>
              <a:t>Dataset- Power BI</a:t>
            </a:r>
            <a:endParaRPr lang="en-IN" dirty="0"/>
          </a:p>
        </p:txBody>
      </p:sp>
      <p:sp>
        <p:nvSpPr>
          <p:cNvPr id="3" name="Subtitle 2"/>
          <p:cNvSpPr>
            <a:spLocks noGrp="1"/>
          </p:cNvSpPr>
          <p:nvPr>
            <p:ph type="subTitle" idx="1"/>
          </p:nvPr>
        </p:nvSpPr>
        <p:spPr>
          <a:xfrm>
            <a:off x="1001486" y="4050833"/>
            <a:ext cx="8272517" cy="1096899"/>
          </a:xfrm>
        </p:spPr>
        <p:txBody>
          <a:bodyPr/>
          <a:lstStyle/>
          <a:p>
            <a:r>
              <a:rPr lang="en-IN" dirty="0" smtClean="0"/>
              <a:t>By </a:t>
            </a:r>
            <a:r>
              <a:rPr lang="en-IN" dirty="0" err="1" smtClean="0"/>
              <a:t>Mounika</a:t>
            </a:r>
            <a:endParaRPr lang="en-IN" dirty="0"/>
          </a:p>
        </p:txBody>
      </p:sp>
    </p:spTree>
    <p:extLst>
      <p:ext uri="{BB962C8B-B14F-4D97-AF65-F5344CB8AC3E}">
        <p14:creationId xmlns:p14="http://schemas.microsoft.com/office/powerpoint/2010/main" val="3637814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r>
              <a:rPr lang="en-IN" dirty="0" smtClean="0"/>
              <a:t>Summarize key findings from the analyses.</a:t>
            </a:r>
          </a:p>
          <a:p>
            <a:r>
              <a:rPr lang="en-IN" dirty="0" smtClean="0"/>
              <a:t>Recommendations for improving coffee quality</a:t>
            </a:r>
          </a:p>
          <a:p>
            <a:r>
              <a:rPr lang="en-IN" dirty="0" smtClean="0"/>
              <a:t>Potential next steps or future research.</a:t>
            </a:r>
            <a:endParaRPr lang="en-IN" dirty="0"/>
          </a:p>
          <a:p>
            <a:pPr marL="0" indent="0">
              <a:buNone/>
            </a:pPr>
            <a:endParaRPr lang="en-IN" dirty="0"/>
          </a:p>
        </p:txBody>
      </p:sp>
    </p:spTree>
    <p:extLst>
      <p:ext uri="{BB962C8B-B14F-4D97-AF65-F5344CB8AC3E}">
        <p14:creationId xmlns:p14="http://schemas.microsoft.com/office/powerpoint/2010/main" val="4191850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Coffee Quality Institute(CQI) is a Non- profit organization founded in 1996, headquartered in California, USA.</a:t>
            </a:r>
          </a:p>
          <a:p>
            <a:r>
              <a:rPr lang="en-IN" dirty="0" smtClean="0"/>
              <a:t>CQI’s mission is to improve coffee quality worldwide through research, training and certification.</a:t>
            </a:r>
          </a:p>
          <a:p>
            <a:r>
              <a:rPr lang="en-IN" dirty="0" smtClean="0"/>
              <a:t>Works with growers, processors, roasters and stakeholders to promote speciality coffee industry.</a:t>
            </a:r>
            <a:endParaRPr lang="en-IN" dirty="0"/>
          </a:p>
        </p:txBody>
      </p:sp>
    </p:spTree>
    <p:extLst>
      <p:ext uri="{BB962C8B-B14F-4D97-AF65-F5344CB8AC3E}">
        <p14:creationId xmlns:p14="http://schemas.microsoft.com/office/powerpoint/2010/main" val="3685730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ABOUT DATASET</a:t>
            </a:r>
            <a:endParaRPr lang="en-IN" dirty="0"/>
          </a:p>
        </p:txBody>
      </p:sp>
      <p:sp>
        <p:nvSpPr>
          <p:cNvPr id="3" name="Content Placeholder 2"/>
          <p:cNvSpPr>
            <a:spLocks noGrp="1"/>
          </p:cNvSpPr>
          <p:nvPr>
            <p:ph idx="1"/>
          </p:nvPr>
        </p:nvSpPr>
        <p:spPr/>
        <p:txBody>
          <a:bodyPr/>
          <a:lstStyle/>
          <a:p>
            <a:r>
              <a:rPr lang="en-IN" dirty="0" smtClean="0"/>
              <a:t>Includes data on coffee production, processing, sensory evaluation, genetics and soil.</a:t>
            </a:r>
          </a:p>
          <a:p>
            <a:r>
              <a:rPr lang="en-IN" dirty="0" smtClean="0"/>
              <a:t>Sensory attributes evaluated: Aroma, Aftertaste, Acidity, Body, Balance, Uniformity, Clean Cup and Sweetness.</a:t>
            </a:r>
          </a:p>
          <a:p>
            <a:r>
              <a:rPr lang="en-IN" dirty="0" smtClean="0"/>
              <a:t>Total Cup points is the sum of the 10 sensory features.</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90452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DEFECTS IN COFFEE</a:t>
            </a:r>
            <a:endParaRPr lang="en-IN" dirty="0"/>
          </a:p>
        </p:txBody>
      </p:sp>
      <p:sp>
        <p:nvSpPr>
          <p:cNvPr id="3" name="Content Placeholder 2"/>
          <p:cNvSpPr>
            <a:spLocks noGrp="1"/>
          </p:cNvSpPr>
          <p:nvPr>
            <p:ph idx="1"/>
          </p:nvPr>
        </p:nvSpPr>
        <p:spPr/>
        <p:txBody>
          <a:bodyPr/>
          <a:lstStyle/>
          <a:p>
            <a:r>
              <a:rPr lang="en-IN" dirty="0"/>
              <a:t>C</a:t>
            </a:r>
            <a:r>
              <a:rPr lang="en-IN" dirty="0" smtClean="0"/>
              <a:t>ategory one defects (visual): Black beans, Sour beans, Insect damage and Fungus damage.</a:t>
            </a:r>
          </a:p>
          <a:p>
            <a:r>
              <a:rPr lang="en-IN" dirty="0" smtClean="0"/>
              <a:t>Category two defects (taste): Over-fermentation, Staleness, Rancidness, Chemical taste.</a:t>
            </a:r>
            <a:endParaRPr lang="en-IN" dirty="0"/>
          </a:p>
          <a:p>
            <a:pPr marL="0" indent="0">
              <a:buNone/>
            </a:pPr>
            <a:endParaRPr lang="en-IN" dirty="0"/>
          </a:p>
        </p:txBody>
      </p:sp>
    </p:spTree>
    <p:extLst>
      <p:ext uri="{BB962C8B-B14F-4D97-AF65-F5344CB8AC3E}">
        <p14:creationId xmlns:p14="http://schemas.microsoft.com/office/powerpoint/2010/main" val="3971251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OBJECTIVES</a:t>
            </a:r>
            <a:endParaRPr lang="en-IN" dirty="0"/>
          </a:p>
        </p:txBody>
      </p:sp>
      <p:sp>
        <p:nvSpPr>
          <p:cNvPr id="3" name="Content Placeholder 2"/>
          <p:cNvSpPr>
            <a:spLocks noGrp="1"/>
          </p:cNvSpPr>
          <p:nvPr>
            <p:ph idx="1"/>
          </p:nvPr>
        </p:nvSpPr>
        <p:spPr/>
        <p:txBody>
          <a:bodyPr/>
          <a:lstStyle/>
          <a:p>
            <a:r>
              <a:rPr lang="en-IN" dirty="0" smtClean="0"/>
              <a:t>Understand factors contributing to coffee quality.</a:t>
            </a:r>
          </a:p>
          <a:p>
            <a:r>
              <a:rPr lang="en-IN" dirty="0" smtClean="0"/>
              <a:t>Key research questions:</a:t>
            </a:r>
          </a:p>
          <a:p>
            <a:pPr lvl="2"/>
            <a:r>
              <a:rPr lang="en-IN" dirty="0" smtClean="0"/>
              <a:t>1. Key Determinants via sensory attributes?</a:t>
            </a:r>
          </a:p>
          <a:p>
            <a:pPr lvl="2"/>
            <a:r>
              <a:rPr lang="en-IN" dirty="0" smtClean="0"/>
              <a:t>2. Correlation between processing methods, </a:t>
            </a:r>
            <a:r>
              <a:rPr lang="en-IN" dirty="0"/>
              <a:t>o</a:t>
            </a:r>
            <a:r>
              <a:rPr lang="en-IN" dirty="0" smtClean="0"/>
              <a:t>rigin and quality scares?</a:t>
            </a:r>
          </a:p>
          <a:p>
            <a:pPr lvl="2"/>
            <a:r>
              <a:rPr lang="en-IN" dirty="0" smtClean="0"/>
              <a:t>3. Trends in defects and impact on quality?</a:t>
            </a:r>
          </a:p>
          <a:p>
            <a:pPr lvl="2"/>
            <a:r>
              <a:rPr lang="en-IN" dirty="0" smtClean="0"/>
              <a:t>4. Variable interactions influencing Total Cup </a:t>
            </a:r>
            <a:r>
              <a:rPr lang="en-IN" dirty="0" err="1" smtClean="0"/>
              <a:t>Ponits</a:t>
            </a:r>
            <a:r>
              <a:rPr lang="en-IN" dirty="0" smtClean="0"/>
              <a:t>?</a:t>
            </a:r>
          </a:p>
          <a:p>
            <a:pPr marL="0" indent="0">
              <a:buNone/>
            </a:pPr>
            <a:r>
              <a:rPr lang="en-IN" dirty="0"/>
              <a:t>	</a:t>
            </a:r>
            <a:r>
              <a:rPr lang="en-IN" dirty="0" smtClean="0"/>
              <a:t>	</a:t>
            </a:r>
            <a:endParaRPr lang="en-IN" dirty="0"/>
          </a:p>
          <a:p>
            <a:pPr marL="0" indent="0">
              <a:buNone/>
            </a:pPr>
            <a:endParaRPr lang="en-IN" dirty="0"/>
          </a:p>
        </p:txBody>
      </p:sp>
    </p:spTree>
    <p:extLst>
      <p:ext uri="{BB962C8B-B14F-4D97-AF65-F5344CB8AC3E}">
        <p14:creationId xmlns:p14="http://schemas.microsoft.com/office/powerpoint/2010/main" val="2328906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SENSORY ATTRIBUTES ANALYSIS</a:t>
            </a:r>
            <a:endParaRPr lang="en-IN" dirty="0"/>
          </a:p>
        </p:txBody>
      </p:sp>
      <p:sp>
        <p:nvSpPr>
          <p:cNvPr id="3" name="Content Placeholder 2"/>
          <p:cNvSpPr>
            <a:spLocks noGrp="1"/>
          </p:cNvSpPr>
          <p:nvPr>
            <p:ph idx="1"/>
          </p:nvPr>
        </p:nvSpPr>
        <p:spPr>
          <a:xfrm>
            <a:off x="677334" y="1930399"/>
            <a:ext cx="4547809" cy="3695337"/>
          </a:xfrm>
        </p:spPr>
        <p:txBody>
          <a:bodyPr/>
          <a:lstStyle/>
          <a:p>
            <a:r>
              <a:rPr lang="en-US" dirty="0"/>
              <a:t>Based on the analysis, the sensory attributes most strongly correlated with overall coffee quality (Total Cup Points) are Flavor, Aroma, and Balance. These show the highest average values and the strongest positive relationships in scatter plots. Attributes like Clean Cup, Sweetness, and Uniformity also contribute consistently but show less variability.</a:t>
            </a:r>
            <a:endParaRPr lang="en-IN" dirty="0"/>
          </a:p>
          <a:p>
            <a:pPr marL="0" indent="0">
              <a:buNone/>
            </a:pP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7415" y="1930399"/>
            <a:ext cx="3742345" cy="3172824"/>
          </a:xfrm>
          <a:prstGeom prst="rect">
            <a:avLst/>
          </a:prstGeom>
        </p:spPr>
      </p:pic>
    </p:spTree>
    <p:extLst>
      <p:ext uri="{BB962C8B-B14F-4D97-AF65-F5344CB8AC3E}">
        <p14:creationId xmlns:p14="http://schemas.microsoft.com/office/powerpoint/2010/main" val="1862263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COFFEE QUALITY vs PROCESSING METHODS AND ORIGIN</a:t>
            </a:r>
            <a:endParaRPr lang="en-IN" dirty="0"/>
          </a:p>
        </p:txBody>
      </p:sp>
      <p:sp>
        <p:nvSpPr>
          <p:cNvPr id="3" name="Content Placeholder 2"/>
          <p:cNvSpPr>
            <a:spLocks noGrp="1"/>
          </p:cNvSpPr>
          <p:nvPr>
            <p:ph idx="1"/>
          </p:nvPr>
        </p:nvSpPr>
        <p:spPr>
          <a:xfrm>
            <a:off x="677334" y="2160589"/>
            <a:ext cx="3798872" cy="3880773"/>
          </a:xfrm>
        </p:spPr>
        <p:txBody>
          <a:bodyPr>
            <a:normAutofit fontScale="77500" lnSpcReduction="20000"/>
          </a:bodyPr>
          <a:lstStyle/>
          <a:p>
            <a:r>
              <a:rPr lang="en-US" dirty="0"/>
              <a:t>There is a clear correlation between Processing Method and Total Cup Points. Coffees processed using the Washed method consistently score higher across most countries.</a:t>
            </a:r>
          </a:p>
          <a:p>
            <a:endParaRPr lang="en-US" dirty="0"/>
          </a:p>
          <a:p>
            <a:r>
              <a:rPr lang="en-US" dirty="0"/>
              <a:t>Additionally, regions like Ethiopia, Colombia, and Kenya show high quality scores, indicating that origin region also plays a key role in determining quality.</a:t>
            </a:r>
          </a:p>
          <a:p>
            <a:endParaRPr lang="en-US" dirty="0"/>
          </a:p>
          <a:p>
            <a:r>
              <a:rPr lang="en-US" dirty="0"/>
              <a:t>The Matrix and Map visuals show that some processing methods perform better only in specific regions, suggesting that regional climate, soil, and processing expertise all contribute to overall coffee quality.</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1578" y="1594113"/>
            <a:ext cx="4168501" cy="229381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4411" y="4163136"/>
            <a:ext cx="4435224" cy="2415749"/>
          </a:xfrm>
          <a:prstGeom prst="rect">
            <a:avLst/>
          </a:prstGeom>
        </p:spPr>
      </p:pic>
    </p:spTree>
    <p:extLst>
      <p:ext uri="{BB962C8B-B14F-4D97-AF65-F5344CB8AC3E}">
        <p14:creationId xmlns:p14="http://schemas.microsoft.com/office/powerpoint/2010/main" val="3477318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DEFECT TRENDS AND IMPACT ANALYSIS</a:t>
            </a:r>
            <a:endParaRPr lang="en-IN" dirty="0"/>
          </a:p>
        </p:txBody>
      </p:sp>
      <p:sp>
        <p:nvSpPr>
          <p:cNvPr id="3" name="Content Placeholder 2"/>
          <p:cNvSpPr>
            <a:spLocks noGrp="1"/>
          </p:cNvSpPr>
          <p:nvPr>
            <p:ph idx="1"/>
          </p:nvPr>
        </p:nvSpPr>
        <p:spPr>
          <a:xfrm>
            <a:off x="677333" y="1270001"/>
            <a:ext cx="3877249" cy="4695370"/>
          </a:xfrm>
        </p:spPr>
        <p:txBody>
          <a:bodyPr>
            <a:normAutofit fontScale="92500" lnSpcReduction="10000"/>
          </a:bodyPr>
          <a:lstStyle/>
          <a:p>
            <a:r>
              <a:rPr lang="en-US" dirty="0"/>
              <a:t>There is a clear negative correlation between defects and Total Cup Points.</a:t>
            </a:r>
          </a:p>
          <a:p>
            <a:r>
              <a:rPr lang="en-US" dirty="0"/>
              <a:t>As Category One and Category Two defects increase, the overall quality score drops significantly</a:t>
            </a:r>
            <a:r>
              <a:rPr lang="en-US" dirty="0" smtClean="0"/>
              <a:t>.</a:t>
            </a:r>
            <a:endParaRPr lang="en-US" dirty="0"/>
          </a:p>
          <a:p>
            <a:r>
              <a:rPr lang="en-US" dirty="0"/>
              <a:t>This is visible in the scatter plots, where high-defect samples cluster in the lower score range, and in bar charts where defect buckets with more issues average lower cup scores</a:t>
            </a:r>
            <a:r>
              <a:rPr lang="en-US" dirty="0" smtClean="0"/>
              <a:t>.</a:t>
            </a:r>
            <a:endParaRPr lang="en-US" dirty="0"/>
          </a:p>
          <a:p>
            <a:r>
              <a:rPr lang="en-US" dirty="0"/>
              <a:t>The matrix also reveals that certain regions or processing methods may be more prone to defects, hinting at quality control or environmental challenges.</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8581" y="1270000"/>
            <a:ext cx="4605421" cy="5135681"/>
          </a:xfrm>
          <a:prstGeom prst="rect">
            <a:avLst/>
          </a:prstGeom>
        </p:spPr>
      </p:pic>
    </p:spTree>
    <p:extLst>
      <p:ext uri="{BB962C8B-B14F-4D97-AF65-F5344CB8AC3E}">
        <p14:creationId xmlns:p14="http://schemas.microsoft.com/office/powerpoint/2010/main" val="1508454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INTERACTION EFFECTS ON TOTAL CUP POINTS</a:t>
            </a:r>
            <a:endParaRPr lang="en-IN" dirty="0"/>
          </a:p>
        </p:txBody>
      </p:sp>
      <p:sp>
        <p:nvSpPr>
          <p:cNvPr id="3" name="Content Placeholder 2"/>
          <p:cNvSpPr>
            <a:spLocks noGrp="1"/>
          </p:cNvSpPr>
          <p:nvPr>
            <p:ph idx="1"/>
          </p:nvPr>
        </p:nvSpPr>
        <p:spPr>
          <a:xfrm>
            <a:off x="677334" y="2160589"/>
            <a:ext cx="3938209" cy="3880773"/>
          </a:xfrm>
        </p:spPr>
        <p:txBody>
          <a:bodyPr/>
          <a:lstStyle/>
          <a:p>
            <a:r>
              <a:rPr lang="en-US" dirty="0"/>
              <a:t>Flavor, Aroma, Balance, and lower defect counts are the strongest drivers of high Total Cup Points.</a:t>
            </a:r>
          </a:p>
          <a:p>
            <a:r>
              <a:rPr lang="en-US" dirty="0"/>
              <a:t>Washed processing, high altitude, and certain countries also contribute to better coffee quality.</a:t>
            </a:r>
            <a:endParaRPr lang="en-IN" dirty="0"/>
          </a:p>
          <a:p>
            <a:pPr marL="0" indent="0">
              <a:buNone/>
            </a:pP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5371" y="1703457"/>
            <a:ext cx="4320914" cy="3642676"/>
          </a:xfrm>
          <a:prstGeom prst="rect">
            <a:avLst/>
          </a:prstGeom>
        </p:spPr>
      </p:pic>
    </p:spTree>
    <p:extLst>
      <p:ext uri="{BB962C8B-B14F-4D97-AF65-F5344CB8AC3E}">
        <p14:creationId xmlns:p14="http://schemas.microsoft.com/office/powerpoint/2010/main" val="199724654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176</TotalTime>
  <Words>508</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Trebuchet MS</vt:lpstr>
      <vt:lpstr>Wingdings 3</vt:lpstr>
      <vt:lpstr>Facet</vt:lpstr>
      <vt:lpstr>Exploring Coffee Quality Data with Power BI About Dataset- Power BI</vt:lpstr>
      <vt:lpstr>INTRODUCTION</vt:lpstr>
      <vt:lpstr>ABOUT DATASET</vt:lpstr>
      <vt:lpstr>DEFECTS IN COFFEE</vt:lpstr>
      <vt:lpstr>OBJECTIVES</vt:lpstr>
      <vt:lpstr>SENSORY ATTRIBUTES ANALYSIS</vt:lpstr>
      <vt:lpstr>COFFEE QUALITY vs PROCESSING METHODS AND ORIGIN</vt:lpstr>
      <vt:lpstr>DEFECT TRENDS AND IMPACT ANALYSIS</vt:lpstr>
      <vt:lpstr>INTERACTION EFFECTS ON TOTAL CUP POINTS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Coffee Quality Data with Power BI About Dataset- Power BI</dc:title>
  <dc:creator>Microsoft account</dc:creator>
  <cp:lastModifiedBy>Microsoft account</cp:lastModifiedBy>
  <cp:revision>11</cp:revision>
  <dcterms:created xsi:type="dcterms:W3CDTF">2025-07-04T14:33:50Z</dcterms:created>
  <dcterms:modified xsi:type="dcterms:W3CDTF">2025-07-04T17:30:02Z</dcterms:modified>
</cp:coreProperties>
</file>