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1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30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0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464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58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2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56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896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09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3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86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77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8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2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1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99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68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820091"/>
            <a:ext cx="11298782" cy="2508069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Laptop Price Prediction for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SmartTech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676503"/>
            <a:ext cx="6400800" cy="670560"/>
          </a:xfrm>
        </p:spPr>
        <p:txBody>
          <a:bodyPr/>
          <a:lstStyle/>
          <a:p>
            <a:r>
              <a:rPr lang="en-IN" dirty="0" err="1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Mounika</a:t>
            </a:r>
            <a:r>
              <a:rPr lang="en-IN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</a:t>
            </a:r>
            <a:endParaRPr lang="en-IN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4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7" y="4073235"/>
            <a:ext cx="5634182" cy="1690256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were positively skewed with a right tail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transformation allows for a normally distributed data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16" y="2798557"/>
            <a:ext cx="4694327" cy="280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3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7" y="4073235"/>
            <a:ext cx="5634182" cy="58189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after log transformation had outliers which were removed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5" y="2713695"/>
            <a:ext cx="4875948" cy="29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7" y="4073235"/>
            <a:ext cx="5634182" cy="581891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four screen sizes makes up 96.06%of laptops	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545" y="2627784"/>
            <a:ext cx="4875948" cy="30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6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6" y="3140365"/>
            <a:ext cx="4387273" cy="1385453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Parameters like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ram_gb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cpu_gz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a strong relationship with price		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767" y="2309091"/>
            <a:ext cx="5460560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MODEL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gone through different parameters of the data now it’s time to put that to building  a model.</a:t>
            </a: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going to build 2 models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orest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</a:t>
            </a:r>
            <a:endParaRPr lang="en-IN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Model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compare them to find the best model</a:t>
            </a:r>
          </a:p>
        </p:txBody>
      </p:sp>
    </p:spTree>
    <p:extLst>
      <p:ext uri="{BB962C8B-B14F-4D97-AF65-F5344CB8AC3E}">
        <p14:creationId xmlns:p14="http://schemas.microsoft.com/office/powerpoint/2010/main" val="411628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333897"/>
            <a:ext cx="3833090" cy="557349"/>
          </a:xfrm>
        </p:spPr>
        <p:txBody>
          <a:bodyPr/>
          <a:lstStyle/>
          <a:p>
            <a:pPr algn="ctr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7855" y="3179763"/>
            <a:ext cx="4765963" cy="2001838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Forest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produced an accuracy of 88% for the dataset.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Forest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Regressor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 produced an RMSE of 17986.37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3018" y="2333897"/>
            <a:ext cx="4091709" cy="557349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Model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4800" y="3179762"/>
            <a:ext cx="5649072" cy="2001839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model produced an accuracy of 85% for the dataset.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Linear Regression model produced an RMSE of 20326.65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1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MODEL TO CHOOSE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336" y="3314700"/>
            <a:ext cx="8825659" cy="2014682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would recommend clients to choose Random Forest Regression as it explains the features much better than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3971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and Libraries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 Model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06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3" y="2446482"/>
            <a:ext cx="6428101" cy="3416300"/>
          </a:xfrm>
        </p:spPr>
        <p:txBody>
          <a:bodyPr anchor="t"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involves predicting Laptop Prices for the company of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SmartTech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Co. using ML algorithms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uses data existing data from the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smartTech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Co. company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 model for predicting laptop prices</a:t>
            </a:r>
          </a:p>
        </p:txBody>
      </p:sp>
    </p:spTree>
    <p:extLst>
      <p:ext uri="{BB962C8B-B14F-4D97-AF65-F5344CB8AC3E}">
        <p14:creationId xmlns:p14="http://schemas.microsoft.com/office/powerpoint/2010/main" val="338244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&amp;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IBRARIES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4363" y="2333897"/>
            <a:ext cx="2312785" cy="557349"/>
          </a:xfrm>
        </p:spPr>
        <p:txBody>
          <a:bodyPr/>
          <a:lstStyle/>
          <a:p>
            <a:pPr algn="ctr"/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4364" y="3179763"/>
            <a:ext cx="2909454" cy="2001838"/>
          </a:xfrm>
        </p:spPr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andas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umpy</a:t>
            </a: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</a:t>
            </a:r>
            <a:endParaRPr lang="en-IN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klearn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1502" y="2333897"/>
            <a:ext cx="2215407" cy="557349"/>
          </a:xfrm>
        </p:spPr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4800" y="3179762"/>
            <a:ext cx="5649072" cy="2001839"/>
          </a:xfrm>
        </p:spPr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manipulation and pre-processing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 Operations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models and data pre-processing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449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Laptop price dataset</a:t>
            </a:r>
          </a:p>
          <a:p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Rows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1,303 rows and 13 columns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 include:</a:t>
            </a:r>
          </a:p>
          <a:p>
            <a:pPr marL="914400" lvl="2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Company.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TypeName</a:t>
            </a: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914400" lvl="2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Inches, Screen Resolution,</a:t>
            </a:r>
          </a:p>
          <a:p>
            <a:pPr marL="914400" lvl="2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CPU, RAM, Memory,</a:t>
            </a:r>
          </a:p>
          <a:p>
            <a:pPr marL="914400" lvl="2" indent="0">
              <a:buNone/>
            </a:pPr>
            <a:r>
              <a:rPr lang="en-IN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GPU, Operating Systems, Price </a:t>
            </a:r>
            <a:r>
              <a:rPr lang="en-IN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dirty="0"/>
              <a:t>	</a:t>
            </a:r>
            <a:r>
              <a:rPr lang="en-IN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69989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Removed Irrelevant columns (e.g., unnamed: 0.1, Unnamed:0)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memory/storage fields into uniform format(e.g., GB,TB)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for missing values and handled them appropriately.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inconsistent string formatting (e.g., CPU names, OS names)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Extracted numerical values from text (e.g., ‘8GB’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8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Parsed complex features like ‘Screen Resolution 'into multiple new columns (e.g., touchscreen, resolution)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Encoded Categorical variables using Label Encoding or One-Hot Encoding</a:t>
            </a:r>
          </a:p>
          <a:p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Validated all types and formats before model building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8169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/>
          </a:p>
        </p:txBody>
      </p:sp>
      <p:sp>
        <p:nvSpPr>
          <p:cNvPr id="3" name="Rounded Rectangle 2"/>
          <p:cNvSpPr/>
          <p:nvPr/>
        </p:nvSpPr>
        <p:spPr>
          <a:xfrm>
            <a:off x="2576945" y="3009405"/>
            <a:ext cx="6003637" cy="4466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IPS Panel Retina Display </a:t>
            </a:r>
            <a:r>
              <a:rPr lang="en-IN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TouchScreen</a:t>
            </a:r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2560x 1600 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42922" y="3828136"/>
            <a:ext cx="3309073" cy="4009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IPS Panel Retina Display 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294910" y="3828360"/>
            <a:ext cx="2807854" cy="4006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TouchScreen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201890" y="3828136"/>
            <a:ext cx="2900219" cy="400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2560x 1600  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/>
          <p:cNvCxnSpPr>
            <a:stCxn id="6" idx="3"/>
            <a:endCxn id="7" idx="1"/>
          </p:cNvCxnSpPr>
          <p:nvPr/>
        </p:nvCxnSpPr>
        <p:spPr>
          <a:xfrm>
            <a:off x="3551995" y="4028593"/>
            <a:ext cx="742915" cy="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  <a:endCxn id="8" idx="1"/>
          </p:cNvCxnSpPr>
          <p:nvPr/>
        </p:nvCxnSpPr>
        <p:spPr>
          <a:xfrm flipV="1">
            <a:off x="7102764" y="4028593"/>
            <a:ext cx="1099126" cy="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107265" y="4914520"/>
            <a:ext cx="4942995" cy="442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 Core i5 2.3GHz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887919" y="5791361"/>
            <a:ext cx="2974108" cy="57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Intel Core i5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982691" y="5791361"/>
            <a:ext cx="2974108" cy="5724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2.3GHz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Straight Connector 37"/>
          <p:cNvCxnSpPr>
            <a:stCxn id="35" idx="0"/>
          </p:cNvCxnSpPr>
          <p:nvPr/>
        </p:nvCxnSpPr>
        <p:spPr>
          <a:xfrm flipV="1">
            <a:off x="2374973" y="5357479"/>
            <a:ext cx="2354045" cy="43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36" idx="0"/>
          </p:cNvCxnSpPr>
          <p:nvPr/>
        </p:nvCxnSpPr>
        <p:spPr>
          <a:xfrm>
            <a:off x="6400800" y="5357479"/>
            <a:ext cx="2068945" cy="43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3" idx="2"/>
          </p:cNvCxnSpPr>
          <p:nvPr/>
        </p:nvCxnSpPr>
        <p:spPr>
          <a:xfrm>
            <a:off x="5578764" y="3456098"/>
            <a:ext cx="0" cy="372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87928" y="2322513"/>
            <a:ext cx="3777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Regular Expressions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9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Screenresolution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can give as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display_type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‘resolution’ &amp; ‘touchscreen’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can be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sepearted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form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and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clockspeed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‘memory’ can be separated to form ‘memory’ and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memory_type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can be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sepearated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get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gpu_company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df_clean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was made by removing obsolete columns from the ‘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IN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41318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EDA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27" y="4073235"/>
            <a:ext cx="5634182" cy="581891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Prices were positively skewed with a right tail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16" y="2798557"/>
            <a:ext cx="4694327" cy="2800458"/>
          </a:xfrm>
          <a:prstGeom prst="rect">
            <a:avLst/>
          </a:prstGeom>
        </p:spPr>
      </p:pic>
      <p:sp>
        <p:nvSpPr>
          <p:cNvPr id="4" name="AutoShape 2" descr="data:image/png;base64,iVBORw0KGgoAAAANSUhEUgAAA90AAAJOCAYAAACqS2TfAAAAOnRFWHRTb2Z0d2FyZQBNYXRwbG90bGliIHZlcnNpb24zLjEwLjAsIGh0dHBzOi8vbWF0cGxvdGxpYi5vcmcvlHJYcgAAAAlwSFlzAAAPYQAAD2EBqD+naQAAgLBJREFUeJzs3Xl8XHW9//H3ObNlsm9t03TfKAi0Za31YgFbaIuCCIosVeQiKJfiFZQrqGCLXMUNUUS5egW8IuDyK4vIVlqgIgWh2JZCKN0XumbfZj/f3x+TTBOaptkms+T1fJAHmTlnzvnMzLeTvPP9nu/XMsYYAQAAAACAAWenugAAAAAAALIVoRsAAAAAgCQhdAMAAAAAkCSEbgAAAAAAkoTQDQAAAABAkhC6AQAAAABIEkI3AAAAAABJQugGAAAAACBJCN0AAAAAACQJoRsAgAHyhS98QePHj091GUe0ePFiWZY1KOc644wzdMYZZyRuv/jii7IsS3/5y18G5fyZ8p4AALIXoRsAAEkPPPCALMtKfOXk5Oioo47SokWLtG/fvlSXd1hd1V1ZWal58+bp5z//uZqamgbkPLt379bixYu1Zs2aATneQErn2gAAcKe6AAAA0sltt92mCRMmKBgM6uWXX9avfvUrPfXUU1q/fr1yc3O7fexvfvMbOY4zSJV21l53JBLR3r179eKLL+qrX/2q7rzzTj3xxBOaNm1aYt9vf/vbuummm3p1/N27d2vJkiUaP368ZsyY0ePHPffcc706T190V1sq3xMAACRCNwAAnSxYsEAnn3yyJOmLX/yiysrKdOedd+rxxx/XJZdc0uVjWlpalJeXJ4/HM5ildtKxbkm6+eabtWLFCn3iE5/Qeeedp6qqKvn9fkmS2+2W253cXwFaW1uVm5srr9eb1PMcSSrfEwAAJIaXAwDQrY997GOSpK1bt0qKXyOcn5+vzZs365xzzlFBQYEuu+yyxLYPXj/sOI5+9rOf6fjjj1dOTo6GDRum+fPn64033ui034MPPqiTTjpJfr9fpaWluvjii7Vz585+137LLbdo+/btevDBBxP3d3VN97Jly3TaaaepuLhY+fn5mjp1qr75zW9Kil+Hfcopp0iSrrjiisRQ9gceeEBS/Lrt4447TqtXr9bs2bOVm5ubeOwHr+luF4vF9M1vflMVFRXKy8vTeeedd8jzHT9+vL7whS8c8tiOxzxSbV29Jy0tLfra176mMWPGyOfzaerUqfrxj38sY0yn/SzL0qJFi/TYY4/puOOOk8/n07HHHqtnnnmm6xccAIAuELoBAOjG5s2bJUllZWWJ+6LRqObNm6fhw4frxz/+sS688MLDPv7KK6/UV7/6VY0ZM0Y/+MEPdNNNNyknJ0evvvpqYp///u//1uc//3lNmTJFd955p7761a9q+fLlmj17turr6/tV/+c+9zlJ3Q/zfvvtt/WJT3xCoVBIt912m37yk5/ovPPO0z/+8Q9J0jHHHKPbbrtNknT11Vfr97//vX7/+99r9uzZiWPU1NRowYIFmjFjhu666y6deeaZ3db13//93/rb3/6mb3zjG/rKV76iZcuWae7cuQoEAr16fj2prSNjjM477zz99Kc/1fz583XnnXdq6tSpuvHGG3XDDTccsv/LL7+s//iP/9DFF1+sH/7whwoGg7rwwgtVU1PTqzoBAEMXw8sBAOigoaFB1dXVCgaD+sc//qHbbrtNfr9fn/jEJxL7hEIhfeYzn9H3v//9bo/1wgsv6IEHHtBXvvIV/exnP0vc/7WvfS3Rq7p9+3Z95zvf0e23357oHZakCy64QCeccIJ++ctfdrq/t0aPHq2ioqLEHw+6smzZMoXDYT399NMqLy8/ZPuIESO0YMEC3XrrrZo1a5YWLlx4yD579+7Vvffeqy996Us9qqu2tlZVVVUqKCiQJJ144om66KKL9Jvf/EZf+cpXevjselZbR0888YRWrFih22+/Xd/61rckSddee60+85nP6Gc/+5kWLVqkSZMmJfavqqrSO++8k7jvzDPP1PTp0/Xwww9r0aJFPa4TADB00dMNAEAHc+fO1bBhwzRmzBhdfPHFys/P16OPPqpRo0Z12u+aa6454rH+3//7f7IsS9/5zncO2dY+vHvp0qVyHEcXXXSRqqurE18VFRWaMmWKXnjhhX4/p/z8/G5nMS8uLpYkPf74432edMzn8+mKK67o8f6f//znE4Fbkj796U9r5MiReuqpp/p0/p566qmn5HK5Dgn27X8IefrppzvdP3fu3E4hfNq0aSosLNSWLVuSWicAIHvQ0w0AQAf33HOPjjrqKLndbo0YMUJTp06VbXf+G7Xb7dbo0aOPeKzNmzersrJSpaWlh91n48aNMsZoypQpXW4fiInAmpubNXz48MNu/+xnP6v//d//1Re/+EXddNNNmjNnji644AJ9+tOfPuS5H86oUaN6NWnaB5+vZVmaPHmytm3b1uNj9MX27dtVWVnZKfBL8WHq7ds7Gjt27CHHKCkpUV1dXfKKBABkFUI3AAAdnHrqqZ1mAe+Kz+frcRg9EsdxZFmWnn76ablcrkO25+fn9+v4u3btUkNDgyZPnnzYffx+v1auXKkXXnhBf/vb3/TMM8/oj3/8oz72sY/pueee67Kuro4x0D442Vu7WCzWo5oGwuHO88FJ1wAAOBxCNwAASTJp0iQ9++yzqq2tPWxv96RJk2SM0YQJE3TUUUcNeA2///3vJUnz5s3rdj/btjVnzhzNmTNHd955p773ve/pW9/6ll544QXNnTv3sAG4rzZu3NjptjFGmzZt6rSeeElJSZcTyW3fvl0TJ05M3O5NbePGjdPzzz+vpqamTr3d7777bmI7AAADiWu6AQBIkgsvvFDGGC1ZsuSQbe09pRdccIFcLpeWLFlySO+pMaZfs2SvWLFC3/3udzVhwoTEsmZdqa2tPeS+GTNmSIpPGidJeXl5ktTv2dTb/d///V+n68z/8pe/aM+ePVqwYEHivkmTJunVV19VOBxO3Pfkk08esrRYb2o755xzFIvF9Itf/KLT/T/96U9lWVan8wMAMBDo6QYAIEnOPPNMfe5zn9PPf/5zbdy4UfPnz5fjOPr73/+uM888MzFT9u23366bb75Z27Zt0/nnn6+CggJt3bpVjz76qK6++mp9/etfP+K5nn76ab377ruKRqPat2+fVqxYoWXLlmncuHF64oknlJOTc9jH3nbbbVq5cqU+/vGPa9y4cdq/f79++ctfavTo0TrttNMkxQNwcXGx7r33XhUUFCgvL08zZ87UhAkT+vTalJaW6rTTTtMVV1yhffv26a677tLkyZN11VVXJfb54he/qL/85S+aP3++LrroIm3evFkPPvhgp4nNelvbueeeqzPPPFPf+ta3tG3bNk2fPl3PPfecHn/8cX31q1895NgAAPQXoRsAgCS6//77NW3aNP32t7/VjTfeqKKiIp188sn6yEc+ktjnpptu0lFHHaWf/vSniV7xMWPG6Oyzz9Z5553Xo/PceuutkiSv16vS0lIdf/zxuuuuu3TFFVccMmnYB5133nnatm2b7rvvPlVXV6u8vFynn366lixZoqKiIknxCd1+97vf6eabb9aXv/xlRaNR3X///X0O3d/85je1bt06ff/731dTU5PmzJmjX/7yl8rNzU3sM2/ePP3kJz9JrF1+8skn68knn9TXvva1TsfqTW22beuJJ57Qrbfeqj/+8Y+6//77NX78eP3oRz865LgAAAwEyzATCAAAAAAAScE13QAAAAAAJAmhGwAAAACAJCF0AwAAAACQJIRuAAAAAACShNANAAAAAECSELoBAAAAAEgS1umW5DiOdu/erYKCAlmWlepyAAAAAABpzhijpqYmVVZWyrYP359N6Ja0e/dujRkzJtVlAAAAAAAyzM6dOzV69OjDbid0SyooKJAUf7EKCwv7dIxIJKLnnntOZ599tjwez0CWhwxDW0BHtAd0RHtAO9oCOqI9oCPaQ+ZobGzUmDFjEnnycAjdUmJIeWFhYb9Cd25urgoLC/nHMcTRFtAR7QEd0R7QjraAjmgP6Ij2kHmOdIkyE6kBAAAAAJAkhG4AAAAAAJKE0A0AAAAAQJIQugEAAAAASBJCNwAAAAAASULoBgAAAAAgSQjdAAAAAAAkCaEbAAAAAIAkIXQDAAAAAJAkhG4AAAAAAJKE0A0AAAAAQJIQugEAAAAASBJCNwAAAAAASULoBgAAAAAgSQjdAAAAAAAkCaEbAAAAAIAkIXQDAAAAAJAkhG4AAAAAAJKE0A0AAAAAQJIQugEAAAAASBJ3qgtA+tqxY4eqq6sH7Xzl5eUaO3bsoJ0PAAAAAJKN0I0u7dixQ8ccc4xaW1sH7Zy5ubmqqqoieAMAAADIGoRudKm6ulqtra369i9+q3GTpyb9fNs3bdDti65UdXU1oRsAAABA1iB0o1vjJk/V1GkzUl0GAAAAAGQkJlIDAAAAACBJUhq6V65cqXPPPVeVlZWyLEuPPfZYp+2WZXX59aMf/Sixz/jx4w/ZfscddwzyMwEAAAAA4FApDd0tLS2aPn267rnnni6379mzp9PXfffdJ8uydOGFF3ba77bbbuu033XXXTcY5QMAAAAA0K2UXtO9YMECLViw4LDbKyoqOt1+/PHHdeaZZ2rixImd7i8oKDhkXwAAAAAAUi1jJlLbt2+f/va3v+l3v/vdIdvuuOMOffe739XYsWN16aWX6vrrr5fbffinFgqFFAqFErcbGxslSZFIRJFIpE/1tT+ur49PN47jyO/3yzKOTCya9PNZJn6+qqoqOY6T9POVlZVp9OjRSTl2trUF9A/tAR3RHtCOtoCOaA/oiPaQOXr6HlnGGJPkWnrEsiw9+uijOv/887vc/sMf/lB33HGHdu/erZycnMT9d955p0488USVlpbqlVde0c0336wrrrhCd95552HPtXjxYi1ZsuSQ+x966CHl5ub2+7kAAAAAALJba2urLr30UjU0NKiwsPCw+2VM6D766KN11lln6e677+72OPfdd5++9KUvqbm5WT6fr8t9uurpHjNmjKqrq7t9sboTiUS0bNkynXXWWfJ4PH06RjpZu3atZs+erbuXPqspx01L+vmWP75UP7rxWl397f/W8SeenNRz7diyST/6+rVauXKlpk+fPuDHz7a2gP6hPaAj2gPa0RbQEe0BHdEeMkdjY6PKy8uPGLozYnj53//+d23YsEF//OMfj7jvzJkzFY1GtW3bNk2dOrXLfXw+X5eB3OPx9LthD8Qx0oFt2woEAjKWLcuV/GbiGKNAIKCKcRN11PQTk3ouY8Wfm23bSX2vsqUtYGDQHtAR7QHtaAvoiPaAjmgP6a+n709GrNP929/+VieddFKPeiXXrFkj27Y1fPjwQagMAAAAAIDDS2lPd3NzszZt2pS4vXXrVq1Zs0alpaUaO3aspHiX/Z///Gf95Cc/OeTxq1at0muvvaYzzzxTBQUFWrVqla6//notXLhQJSUlg/Y8AAAAAADoSkpD9xtvvKEzzzwzcfuGG26QJF1++eV64IEHJEmPPPKIjDG65JJLDnm8z+fTI488osWLFysUCmnChAm6/vrrE8dBdjHGKGaksGNkW5LPtmRZVqrLAgAAAIDDSmnoPuOMM3SkedyuvvpqXX311V1uO/HEE/Xqq68mozSkiaaIo/ebI2qJGoUdI6dDc/Halgq9tgq9toq9tvzujLhaAgAAAMAQkhETqWHoaYk42tEcUW3o0DW7XZbktPV4Vwdjqg7GJEllPltjCzzKJXwDAAAASBOEbqQX26X36sM60BakJWl4jkvD/S55XZa8tiWXbSlmjJrCjhojjhrDjhrCjmpCjmpCIQ3LcWlsvls5hG8AAAAAKUboRtrw5eVLY49NBO6ytvDcVc+1y7JU7HOp2OeSJLW29YzXhBwdaOv9Hpvv1qg8N9d9AwAAAEgZQjfSg8ulL9z9Rym3QG5L+lCJTwXenvdU53psHV3iU1PE0Y6miOrDjrY3R9UYcTSlyCuPTfAGAAAAMPgYf4uUizlGOcd8WONnnCrFojq2tHeBu6MCj60PlXg1qdAjS1JdyNGa6pAaw7EjPhYAAAAABhqhGykVM0bv1IflKipToKlB2v628j39a5aWZaki163pZT7luCyFHaP1tWHtbY0OUNUAAAAA0DOEbqTU1saIGsOOTDSi+6+9SAo2D9ix8zy2ppf5VJ7jkpG0uTGiXc2RATs+AAAAABwJoRsp0xiOaV8gPuw7+O7r2rn+zQE/h9u2dFSRR6Pz4tMXbG+OqiWvfMDPAwAAAABdIXQjJRxjtLkx3us83O+S01CdtHNZlqVxBR6Ny48H70Bemc698XsySTsjAAAAAMQxezlSYndLVK1RI7cljS/waOsgnHN0vkcu29KWxog+cslVeqVup/Tmmxroec0dx5EkrV27VrYd/7tWeXm5xo4dO8BnAgAAAJDuCN0YdMGoo53N8UnNxhd4BnU5r5G5bm155y05I6eopWSMbv7fO7Xsl98f0HP4/X49/PDDmj17tgKBgCQpNzdXVVVVBG8AAABgiCF0Y1AZY7SlKSJHUqHH1nC/a9BraNn+np594Ne64Nt36mNfvEHnfvYy+QP1A3Z8yzhSqFZ3L31WxrK1fdMG3b7oSlVXVxO6AQAAgCGG0I1BVRNyVBdyZEmaVOSRZQ1eL3dHry/9vS64+qvS8LFqKRih0aNHq9w/MP8cTCyqutUvaspx02S5+CcGAAAADGVMpIZBY4zRjqb45Gmj8tzKdae4+VXvVEVbT/t7DRHVh2KprQcAAABA1iF0Y9DUhx0FYkYuKx6608HEQo/KfLaMpHfrw2qNOqkuCQAAAEAWIXRj0OxuiU+eNtzvknsQJ0/rjmVZOqrYqwKPrZiR3q0LK+qwmBgAAACAgUHoxqBojTqqD8d7kUfmpkcvdzvbsnR0sVdeWwrEjN5rCMsYgjcAAACA/iN0Y1DsaevlLvXZ8qf6Wu4ueF2Wji7xyZJUFzq4pBkAAAAA9Ef6pR9knYhjtD8Yn6SsMs16uTsq8NiaVOiRJO1siaomyMRqAAAAAPqH0I2k29calWOkPLelQm96N7kRuW6NzG2f0ZyJ1QAAAAD0T3onIGQ8xxjtaY33GI/MdadsXe7eGF/gUaHHlmOk9+rDcri+GwAAAEAfEbqRVLXBmMKOkceWhrWtiZ3u7LYZzd2W1BI12ta2tjgAAAAA9BahG0m1u62Xu8Lvlp0BvdztfK548JakPa0xru8GAAAA0CeEbiRNKOaoKRK/JnpEGk+gdjglPldi4rdNDWGFYlzfDQAAAKB3CN1ImupgPKQWemz5XJnTy93RuAK38j2WokbaUB/h+m4AAAAAvULoRtK0D8kuy8mMa7m7YluWphZ55bKkpoijXS2s3w0AAACg5wjdSIpQzCSGlmdy6JakHPfB9bt3NUcTzwsAAAAAjoTQjaRo7+UuyOCh5R2V57hUluOSkbSxPqwYw8wBAAAA9AChG0mRDUPLO7IsS5MKPfLYUiBmtINlxAAAAAD0AKEbAy4cM2psG4JdnpM9TcxjW5pcFF9GbHdrTPUhlhEDAAAA0L3sSURIGzVtYTTfY8nnyq4mVupzaYQ/3nu/qSGiqMMwcwAAAACHl12JCGmhfWh5eZYMLf+gCQUe5bgshRyjbQwzBwAAANANQjcGVDhm1BBum7Xcl52h22VbmlwUn818X4Bh5gAAAAAOj9CNAVXbFkDz3JZy3NnbvIq8LlW0DTPf3BhhNnMAAAAAXcreVISUyPah5R2NK/DIa1sKxox2NEVTXQ4AAACANEToxoCJOkb17UPLh0DodtvxZcQkaXdrVE1tzx0AAAAA2hG6MWDar+XOcVnyZ/HQ8o5Kc1wa1vYHhk2NYTkMMwcAAADQwdBIRhgUDeH40PJi79BqVhMKPXJbUmvUaFcLw8wBAAAAHDS00hGSqr2nuyhLZy0/HI9taWLbMPNdzVEFovR2AwAAAIgjdGNAhGNGrW1hs2iI9XRL8Ynjir22jKQtzTERuwEAAABIhG4MkPah5XluSx7bSnE1g8+y4r3dlqSGiFFjbnmqSwIAAACQBgjdGBCJoeXeoTW0vCO/29aYfLckaV/JBEUd+rsBAACAoY7QjQFRn7iee2g3qVF5bvldUszl1Y4WlhADAAAAhrqhnZAwIIJRR6GYkSWp0DO0m5RtWZqYH+/t3xt01BQheAMAAABD2dBOSBgQ7UPL8z223EPweu4PKvLaKmrZL0na3BBmUjUAAABgCCN0o98SQ8uH4KzlhzO8bptcltQSNQrlFKW6HAAAAAApQkpCvxhjEjOXFxO6E9xORGNz469HS365/IXFqS0IAAAAQEqQktAvgZhRxIk3pAJCdycVflu5bkvGduusa25KdTkAAAAAUoCUhH6pD8WHlhd4bdkW13N3ZFmWJhZ4JEkzP/0FNcmT4ooAAAAADDZCN/qFoeXdK/K55A02yna5VKUSGcO0agAAAMBQQlJCn8Wv526fRM2V4mrSV17zAYUDraq3clRVF051OQAAAAAGEaEbfdYSNYoZyWVJ+R6Glh+Oy4nqxft+Jkl6YXeLwjF6uwEAAIChgtCNPmtq6+Uu8NiyuJ67W3///T3ym6iaIo7+uT+Q6nIAAAAADBJCN/qsKXIwdKN70XBIU1QnSXptf6uaIrEUVwQAAABgMJCW0GfNkYMzl+PIRiigUXluRRxp5e7WVJcDAAAAYBCQltAnUcco0HZtcj493T1iSZozKk+S9FZtSHtbo6ktCAAAAEDSpTQtrVy5Uueee64qKytlWZYee+yxTtu/8IUvyLKsTl/z58/vtE9tba0uu+wyFRYWqri4WFdeeaWam5sH8VkMTe1Dy3Ncljw213P3VGWeRx8q8UmSVrzfwhJiAAAAQJZLaehuaWnR9OnTdc899xx2n/nz52vPnj2Jr4cffrjT9ssuu0xvv/22li1bpieffFIrV67U1VdfnezSh7z2oeX0cvfe6ZW5clnSjuaINjWyhBgAAACQzdypPPmCBQu0YMGCbvfx+XyqqKjocltVVZWeeeYZvf766zr55JMlSXfffbfOOecc/fjHP1ZlZeWA14w4JlHruyKvS6cO92vVvoBWvN+iiQVeuRgtAAAAAGSltE9ML774ooYPH66pU6fqmmuuUU1NTWLbqlWrVFxcnAjckjR37lzZtq3XXnstFeUOCcaYg5OoEbr75MMj/Mp1W6oLOVpbE0x1OQAAAACSJKU93Ucyf/58XXDBBZowYYI2b96sb37zm1qwYIFWrVoll8ulvXv3avjw4Z0e43a7VVpaqr179x72uKFQSKFQKHG7sbFRkhSJRBSJRPpUa/vj+vr4dOM4jvx+vyzjyMQ6T/gVjBlFnPjEYLl2TCbm9Pt8tmXJ7/fLlg4530BL9rnaj9n+f8vEX0vHcRLtw5b04WE+rdgT1D/2turoQhfXxmepbPtsQP/QHtCOtoCOaA/oiPaQOXr6HlkmTWZysixLjz76qM4///zD7rNlyxZNmjRJzz//vObMmaPvfe97+t3vfqcNGzZ02m/48OFasmSJrrnmmi6Ps3jxYi1ZsuSQ+x966CHl5ub263kMBY255Xq/fKpyQk2asG9dqsvJWEaWNo88QRGPX8Pqt6u8cVeqSwIAAADQQ62trbr00kvV0NCgwsLCw+6X1j3dHzRx4kSVl5dr06ZNmjNnjioqKrR///5O+0SjUdXW1h72OnBJuvnmm3XDDTckbjc2NmrMmDE6++yzu32xuhOJRLRs2TKdddZZ8ng8fTpGOlm7dq1mz56tu5c+qynHTeu0rb45JgUcFRcVqWT0GQNyvuWPL9WPbrxWi3/zsD58+sAcM1XnMrGo6te8rOIZp8lyubVx/Tpdd8E8rVy5UtOnT++0b1V9WE/tCqihdJw+8+Hj5HczXD/bZNtnA/qH9oB2tAV0RHtAR7SHzNE+YvpIMip079q1SzU1NRo5cqQkadasWaqvr9fq1at10kknSZJWrFghx3E0c+bMwx7H5/PJ5/Mdcr/H4+l3wx6IY6QD27YVCARkLFuWq3MzaY7GJEkFPtch2/rKMUaBQECONGDHTPW5LJdblsstY8VfS9u2D2kbx5e79UZNWPsDMb1RG9XH2tbxRvbJls8GDAzaA9rRFtAR7QEd0R7SX0/fn5R2qzU3N2vNmjVas2aNJGnr1q1as2aNduzYoebmZt1444169dVXtW3bNi1fvlyf/OQnNXnyZM2bN0+SdMwxx2j+/Pm66qqr9M9//lP/+Mc/tGjRIl188cXMXJ4kjjFqYbmwAWNZlk4fGQ/aqw8E1BiOpbgiAAAAAAMppanpjTfe0AknnKATTjhBknTDDTfohBNO0K233iqXy6V169bpvPPO01FHHaUrr7xSJ510kv7+97936qX+wx/+oKOPPlpz5szROeeco9NOO02//vWvU/WUsl5r1MiR5LIkv4uJvwbCxEKPxuS7FTPSy3tbU10OAAAAgAGU0uHlZ5xxhrqbx+3ZZ5894jFKS0v10EMPDWRZ6EbH9bkti9A9ECzL0hmVefr9ew16qyakU4f7VZ6TUVd+AAAAADgMxgejV5oZWp4Uo/I8mlLklZH0jz30dgMAAADZgu409ErHnm70TlVVVbfby+XRRmukqupCKql7S/nq+9qM5eXlGjt2bJ8fDwAAAGBgELrRY1HHKBCNXw5AT3fP1ezfK1mWFi5ceMR9L/vR/Tpuzid073Ov6eGbrurzOXNzc1VVVUXwBgAAAFKM0I0eax9a7nNZ8jKJWo81NzRIxmjRd3+i6accfik7SYq6fKqXNO2sT2r2SdPljoV7fb7tmzbo9kVXqrq6mtANAAAApBihGz3G9dz9M2rCJE2dNuOI+71bF1JNyJGrcpKmlhy6njwAAACAzEF6Qo+1tA0tz3PTy51MY/I9kqSakJNYEx0AAABAZiJ0o8dao/EAmOem2SRTnsdWWY5LkrSzue+TqQEAAABIPdITesQxBydRy/PQ051sY/PjV37UhJzEsH4AAAAAmYfQjR5pjRoZSW5L8tqE7mTLddsqb+vt3kVvNwAAAJCxCN3okfah5bkeW5ZF6B4MY/IO9na3v/4AAAAAMguhGz3SPqEXk6gNnlyPrVJf/J/o+y3RFFcDAAAAoC8I3eiRgzOX02QG0+i8+EzmBwIxhWL0dgMAAACZhgSFIzLGJHq6c1mje1AVeG0Vem0Z0dsNAAAAZCISFI4o4khtHd3KZXj5oBvddm33vkBMEcekuBoAAAAAvUHoxhG1tE3i5XdZcjGJ2qAr9trKc1tyjLSb3m4AAAAgoxC6cUSJSdQYWp4SlmVpdH782u49rVFF6e0GAAAAMgYpCkfUPokaQ8tTp8xny++yFDPS3gC93QAAAECmIHTjiNrXiGbm8tSxLEuj2q7t3tMSlWPo7QYAAAAyASkK3TKy1Nq+XBjDy1NqmN8ljy2FHak6GEt1OQAAAAB6gBSFbsXcXkmS25K8tJaUsi1LI3Pjvd27W6Iy9HYDAAAAaY8YhW5F3T5J8fW5LWYuT7mKXLdsxa+zb2yb4A4AAABA+iJ0o1vtoTuPSdTSgse2NMzvksTyYQAAAEAmIHSjW7FE6KappIvKtgnVakOOAlF6uwEAAIB0RpJCtzoOL0d6yHXbKvHF34/drfR2AwAAAOmMJIXDKigfIWPHe1VZozu9VLZNqLY/EFPUYUI1AAAAIF0RunFYI486VpLkd1lyMYlaWiny2sp1W3KMtJfebgAAACBtEbpxWBVT4qGb9bnTj2VZGtV2bfeeVpYPAwAAANIVaQqHVTH5aEkMLU9X5TkueWwp7Eg1ISZUAwAAANIRoRuHNWzCUZLiE3ch/diWpRH+eG83Q8wBAACA9ESaQpeMpGHjp0iS/PR0p62K3Pia3Q1hR60sHwYAAACkHUI3uhSUS77cPMkY5bgI3enK57JV2rZ8GL3dAAAAQPohdKNLLfJIklyxsGxmLk9rI1k+DAAAAEhbhG50KRG6o+EUV4IjKfLaynFZihnpQDCW6nIAAAAAdEDoRpdaFO89dcUI3enOsqxEb/fe1qjo6wYAAADSB6EbXWpO9HSHUlwJemK43yXbklqjRlGPP9XlAAAAAGhD6EaX2oeXu+npzghu29KwnPhM5gF/cWqLAQAAAJBA6MYhWqOOIlY8wHFNd+ZoH2Ie9hUov2x4iqsBAAAAIBG60YWatsm46nbvkMUVwhkjz2OrwGNLlqWTzr041eUAAAAAEKEbXWgP3fu3bkxxJeitEf74CIVTPrWQP5cAAAAAaYDQjUNUB6OSpANb30txJeit8hyXLCemsjETVCdfqssBAAAAhjxCNw5xsKeb0J1pXLYlX7BJkrRL+SmuBgAAAAChG4dgeHlmywnWS5L2KVeBqJPaYgAAAIAhjtCNTsIxo8ZIPKgxvDwzuaMhvV+1VsaytL6WddYBAACAVCJ0o5PaULyX22Niam2oS3E16Kt/Lv29JGltTVDGMKUaAAAAkCqEbnTSPolaviIprgT9sfaZ/yfbOKoOxvR+SzTV5QAAAABDFqEbnbRfz51H6M5ooZZmVahVUry3GwAAAEBqELrRycHQTe9ophutZklSVV1IwRgTqgEAAACpQOhGJ/R0Z48ihVWe41LUSO/WhVNdDgAAADAkEbqREDNGdW0TqXFNd+azJB1f6pMkvVXLEHMAAAAgFQjdSKgLxeRI8tqWfIqluhwMgGNLc2RJer8lqpoglwwAAAAAg43QjYT2oeWlOS5ZKa4FAyPfY2tioUeS9BZrdgMAAACDjtCNhPbQXeZzpbgSDKTjy3IkSetrQ3JYsxsAAAAYVIRuJLSH7vIcQnc2mVLold9lqTniaFsT1+oDAAAAg4nQjYSOw8uRPVy2pQ+1T6jGmt0AAADAoCJ0Q5JkOsxcXsrw8qxzfGl8iPl7DWEFo6zZDQAAAAwWQjckSa1Ro5ATv963hNCddUb4XRqW41LMSFX1TKgGAAAADBZCNyQp0ctd6LXltpm7PNtYlpWYUO2tGkI3AAAAMFhSGrpXrlypc889V5WVlbIsS4899lhiWyQS0Te+8Q0df/zxysvLU2VlpT7/+c9r9+7dnY4xfvx4WZbV6euOO+4Y5GeS+WoZWp71ji3xyZK0uzWqatbsBgAAAAZFSkN3S0uLpk+frnvuueeQba2trXrzzTd1yy236M0339TSpUu1YcMGnXfeeYfse9ttt2nPnj2Jr+uuu24wys8q7T3dDC3PXnkeW5MKvZLiy4cBAAAASD53Kk++YMECLViwoMttRUVFWrZsWaf7fvGLX+jUU0/Vjh07NHbs2MT9BQUFqqioSGqt2a6W0D0kHFfq06bGsN6pDen0kbmyLC4lAAAAAJIppaG7txoaGmRZloqLizvdf8cdd+i73/2uxo4dq0svvVTXX3+93O7DP7VQKKRQ6GBPX2Njo6T4kPZIpG/rGLc/rq+PT7XatuHGhS6jSCQix3Hk9/tlGUcmlvyhyLZlye/3y5aSfr5kn6v9mO3/H8znJkmWib93juMc0h7H5lry2lJjxNG2hqBG52XUR0BGyvTPBgws2gPa0RbQEe0BHdEeMkdP3yPLGGOSXEuPWJalRx99VOeff36X24PBoP7t3/5NRx99tP7whz8k7r/zzjt14oknqrS0VK+88opuvvlmXXHFFbrzzjsPe67FixdryZIlh9z/0EMPKTc3t9/PJdMYSRtGf1jGdmni7jfliwZSXRKSaHfpZDXkj1Bx016NrNuc6nIAAACAjNTa2qpLL71UDQ0NKiwsPOx+GRG6I5GILrzwQu3atUsvvvhit0/ovvvu05e+9CU1NzfL5/N1uU9XPd1jxoxRdXV1t8fuTiQS0bJly3TWWWfJ4/H06Rip0hxx9D8bmmRJ+s8PFcplW1q7dq1mz56tu5c+qynHTUt6DcsfX6of3XitFv/mYX349DMy+lwmFlX9mpdVPOM0WS73oD43Sdq4fp2uu2CeVq5cqenTpx+yfUdzVH/e1iKfLX356EJmq0+yTP5swMCjPaAdbQEd0R7QEe0hczQ2Nqq8vPyIoTvtx5ZGIhFddNFF2r59u1asWHHEUDxz5kxFo1Ft27ZNU6dO7XIfn8/XZSD3eDz9btgDcYzB1hgMS5KKvLZyfPGJtmzbViAQkLFsWa7kNxPHGAUCATlS0s83WOeyXG5ZLvegPjdJMlb8vbNtu8u2OKHYrQJPQE0RRzsCRlOLvUmvCZn52YDkoT2gHW0BHdEe0BHtIf319P1J63W62wP3xo0b9fzzz6usrOyIj1mzZo1s29bw4cMHocLsUBdyJLFc2FBhW5aOKYn/0emdOmYxBwAAAJIppT3dzc3N2rRpU+L21q1btWbNGpWWlmrkyJH69Kc/rTfffFNPPvmkYrGY9u7dK0kqLS2V1+vVqlWr9Nprr+nMM89UQUGBVq1apeuvv14LFy5USUlJqp5WxkksF5ZD6B4qji3x6Z/7A9rUEFYw6ijHndZ/fwMAAAAyVkpD9xtvvKEzzzwzcfuGG26QJF1++eVavHixnnjiCUnSjBkzOj3uhRde0BlnnCGfz6dHHnlEixcvVigU0oQJE3T99dcnjoOeYbmw7FRVVXXYbUZSnirUIq+eW7dRo9XS5/OUl5d3WsIPAAAAwEEpDd1nnHGGupvH7UhzvJ144ol69dVXB7qsIae9p5vh5dmhZv9eybK0cOHCbvc7/Qtf0fyv3KK/vlGl//3Sp/p8vtzcXFVVVRG8AQAAgC6k/URqSC5jzMHh5YTurNDc0CAZo0Xf/YmmnzLzsPvFbLfqJE065TTd+9yrcjm9X0N8+6YNun3RlaquriZ0AwAAAF0gdA9xjRFHMSPZVnz2cmSPURMmaeq0Gd3u81ZNSI0RR4Xjp2p0PrNjAgAAAAONlDXE1QXjvdzFXpdsi/Wah5ph/vjohgNt7QAAAADAwCJ0D3EHJ1GjKQxF5TkuWZJao0YtESfV5QAAAABZh6Q1xDGJ2tDmtq3EH1zo7QYAAAAGHqF7iGO5MAzzx6d2OBCIHXHFAAAAAAC9Q+ge4upC8SHF9HQPXaU+Wy5LCjtGjWGGmAMAAAADidA9hDnGqL69pzuH0D1U2Zal8rb3fz9DzAEAAIABRegewhrCjhxJbksq9NAUhrJhbaG7JhiTwxBzAAAAYMCQtIaw9knUin0uWSwXNqQVem15bUsxI9WGGGIOAAAADBRC9xDGJGpoZ1nWwTW7A9EUVwMAAABkD0L3EFYbZLkwHNQ+xLwu5CjiMMQcAAAAGAiE7iGsjp5udJDnsZXrtmQUv7YbAAAAQP8Ruoewg6GbZoC49t7uAwFCNwAAADAQSFtDVMwYNbStyUxPN9q1X9fdGHEUijGhGgAAANBfhO4hqinsyEhyWVIBy4Whjc9lJ5aPO8AQcwAAAKDfSFtDVH37cmFelgtDZ+293dUMMQcAAAD6jdA9RNW3DS0v4npufEBZjkuWpJaoUWuUIeYAAABAf5C4hqj68MGebqAjj22puO2PMUyoBgAAAPQPoXuISgwvZxI1dKF9FvPqYEzGsGY3AAAA0FeE7iGqfXh5sZcmgEOV+lyyLSkYM2qOELoBAACAviJxDVENbT3dRQwvRxdctqWytlEQB4LRFFcDAAAAZC5C9xAUjDkKxOK9l8VMpIbDKPczxBwAAADoLxLXENQQig8t97st+Vw0AXSt2GvLbUkRR2oIM4s5AAAA0BckriGImcvRE7ZlqTynfYg5s5gDAAAAfUHoHoISM5cziRqOYFjbEPOaYEwxhpgDAAAAvUbqGoLahwqzXBiOpMBjy2dbihmpLsQQcwAAAKC3CN1D0MGebkI3umdZ1sEJ1QLMYg4AAAD0FqF7CGpfo7uImcvRA8ParuuuDTmKOgwxBwAAAHqD1DXEGGPUwERq6IVct6VctyWj+LXdAAAAAHqO0D3ENEUcxYxkSSpkIjX0gMUs5gAAAECfkbqGmPZJ1Iq8tmzLSnE1yBTtQ8wbwo7CMYaYAwAAAD1F6B5i2idRK2JoOXohx22rwBP/uKimtxsAAADoMUL3EFPffj03k6ihl4YlhpgzizkAAADQUySvIaa+ba1lJlFDb5W1he7miFEgyprdAAAAQE8QuoeYxMzlPkI3esfrslTsZYg5AAAA0BuE7iHmYE83bz16b5i/bYh5ICZjmFANAAAAOBKS1xAScYya24YF09ONvij1uWRLCsSMWqKEbgAAAOBI3KkuAD23Y8cOVVdX9/nxzXJLVqXcxtE769aouwXDqqqq+nweZC+3bakkx6WaYEwHAgwxBwAAAI6E0J0hduzYoWOOOUatra19PsbU087SF37+kHa8945OvuTMHj2mubm5z+dDdhrWFrqrg1EVpLoYAAAAIM0RujNEdXW1Wltb9e1f/FbjJk/t0zEC/mK1SBo/bpx+88zL3e776gvP6bc/uE3BYLBP50L2KvHZcllS2JGiHn+qywEAAADSGqE7w4ybPFVTp83o02O3NIbV0hpTeWmJJowf3u2+2zdu6NM5kP1sy1JZjkv7AzGFcgpTXQ4AAACQ1phIbQgJxeITX+W4u7uaGziyYW1rdod8BXK5PSmuBgAAAEhfhO4hJNgeul2EbvRPkdeWx5aM7dKUj/RsfgAAAABgKCJ0DxHGmETo9hG60U+WZSV6u2fMvzDF1QAAAADpi9A9RESN5LQtq0xPNwZCuT8+JcQxp89XtNsF6AAAAIChi9A9RASj8cTtteMTYQH9le+2ZEfD8vpzdUDMYg4AAAB0hdA9RARjjiQpx8VbjoFhWZZ8oUZJ0h7lpbgaAAAAID2RwIYIJlFDMviC8dBdoxy1RpwUVwMAAACkH0L3EJGYRI3lwjCA3LGIdr2zRsayVFUfSnU5AAAAQNohdA8RIXq6kSRrnvqLJOntWkI3AAAA8EGE7iGifSI1QjcG2tpnlsoyRrtbo6oJRlNdDgAAAJBWCN1DgGOMQk576OYtx8Bqrj2gMgUl0dsNAAAAfBAJbAhoH1puS/LwjiMJRqpFkrS+LiRjTIqrAQAAANIHEWwIaA/dPpclizW6kQTDFZDPttQYdrSzhSHmAAAAQDtC9xCQWC6MmcuRJC4ZTS32SpLerg2muBoAAAAgfaQ0dK9cuVLnnnuuKisrZVmWHnvssU7bjTG69dZbNXLkSPn9fs2dO1cbN27stE9tba0uu+wyFRYWqri4WFdeeaWam5sH8VmkP9boxmA4ttQnSXq3LqyIwxBzAAAAQEpx6G5padH06dN1zz33dLn9hz/8oX7+85/r3nvv1Wuvvaa8vDzNmzdPweDBnrTLLrtMb7/9tpYtW6Ynn3xSK1eu1NVXXz1YTyEjJNboZhI1JNHYfI8KPbZCjtGmhnCqywEAAADSgjuVJ1+wYIEWLFjQ5TZjjO666y59+9vf1ic/+UlJ0v/93/9pxIgReuyxx3TxxRerqqpKzzzzjF5//XWdfPLJkqS7775b55xzjn784x+rsrJy0J5LOgtGHUn0dCO5LMvSsaU+rdoX0PraoI4p8aW6JAAAACDl0rbrc+vWrdq7d6/mzp2buK+oqEgzZ87UqlWrJEmrVq1ScXFxInBL0ty5c2Xbtl577bVBrzldhRhejkFyXNsQ8y2NEbVEnBRXAwAAAKRen3q6J06cqNdff11lZWWd7q+vr9eJJ56oLVu29LuwvXv3SpJGjBjR6f4RI0Yktu3du1fDhw/vtN3tdqu0tDSxT1dCoZBCoYPrCTc2NkqSIpGIIpFIn+ptf1xfH38kjuPI7/fLMo5MrOezQ0cdo2jb5bU+KyYT61kQsi1Lfr9fttSr8/XVYJ4v2edqP2b7/7P5tbRMvF06jqNIJKJCl1Thd2lvIKb11a06sZze7mR/NiCz0B7QjraAjmgP6Ij2kDl6+h5Zpg+L6tq23WXg3bdvn8aOHdsp0PaUZVl69NFHdf7550uSXnnlFf3bv/2bdu/erZEjRyb2u+iii2RZlv74xz/qe9/7nn73u99pw4YNnY41fPhwLVmyRNdcc02X51q8eLGWLFlyyP0PPfSQcnNze117Ogt68rR15Ay5YmEd9f7rqS4HQ0BtfoX2lU6SL9ysiXvXprocAAAAIClaW1t16aWXqqGhQYWFhYfdr1c93U888UTi+2effVZFRUWJ27FYTMuXL9f48eN7X20XKioqJMWDfMfQvW/fPs2YMSOxz/79+zs9LhqNqra2NvH4rtx888264YYbErcbGxs1ZswYnX322d2+WN2JRCJatmyZzjrrLHk8nj4doztr167V7NmzdffSZzXluGk9flxNyJEaY/L7fCo56YweP27540v1oxuv1eLfPKwPn97zx/XVYJ4v2ecysajq17ys4hmnyXK5s/q13Lh+na67YJ5Wrlyp6dOnS5ICUUf/s6FJIW++Tj5znob7XUmtId0l+7MBmYX2gHa0BXREe0BHtIfM0T5i+kh6Fbrbe6Ety9Lll1/eaZvH49H48eP1k5/8pDeHPKwJEyaooqJCy5cvT4TsxsZGvfbaa4ke7FmzZqm+vl6rV6/WSSedJElasWKFHMfRzJkzD3tsn88nn+/QYa8ej6ffDXsgjtEV27YVCARkLFuWq+dvW8jEhzzkuHv3OMcYBQIBOVKvHtdXg3m+wTqX5XLLcrmz+rU0Vrxd2radaPcejzSlKKR368N6pzGqUYU5Sa0hUyTrswGZifaAdrQFdER7QEe0h/TX0/enV7+RO078euAJEybo9ddfV3l5ee8r66C5uVmbNm1K3N66davWrFmj0tJSjR07Vl/96ld1++23a8qUKZowYYJuueUWVVZWJsL/Mccco/nz5+uqq67Svffeq0gkokWLFuniiy9m5vI2wSiTqGHwHV+aEw/dtSF9rDJPLpv2BwAAgKGpT91gW7duHZCTv/HGGzrzzDMTt9uHfF9++eV64IEH9F//9V9qaWnR1Vdfrfr6ep122ml65plnlJNzsOfsD3/4gxYtWqQ5c+bItm1deOGF+vnPfz4g9WWDIDOXIwUmFHqU77bVHHW0sTGso4uZUA0AAABDU5/Hni5fvlzLly/X/v37Ez3g7e67774eHeOMM85Qd/O4WZal2267Tbfddtth9yktLdVDDz3Us6KHoPbQ7SN0YxDZlqXjSn16dX9Ab9UECd0AAAAYsvq0TveSJUt09tlna/ny5aqurlZdXV2nL6QHY8zBNbrdhG4MruPLDq7Z3cya3QAAABii+tTTfe+99+qBBx7Q5z73uYGuBwMo7BgZSZYkH9fUYpCV5bg1Ks+t91uiers2qJkjsms5PgAAAKAn+tTTHQ6H9ZGPfGSga8EA6zi03LII3Rh8x5fG519YVxvq9lISAAAAIFv1KXR/8Ytf5DrqDMDM5Ui1o0u8cltSTTCmPa3RVJcDAAAADLo+DS8PBoP69a9/reeff17Tpk07ZH2yO++8c0CKQ/8wiRpSLcdla2qxT2/XhbSuJqTKPNaaBAAAwNDSp9C9bt06zZgxQ5K0fv36TtsYxpw+QiwXhjRwfFk8dL9TF9LHRuXJS3sEAADAENKn0P3CCy8MdB1IgsQa3e4+XUUADIhx+R6V+GzVhRxV1Yc0vSwn1SUBAAAAg4Y0lsWCsfgyTfR0I5Usy0oE7bXVwRRXAwAAAAyuPvV0n3nmmd0OI1+xYkWfC8LAiBmj9qWRuaYbqXZ8aY5W7mnV7tao9rVGNSK3Tx89AAAAQMbp02++7ddzt4tEIlqzZo3Wr1+vyy+/fCDqQj+F2mYud1mSm8yNFMvz2JpS5NWG+rDW1gR1dm5+qksCAAAABkWfQvdPf/rTLu9fvHixmpub+1UQBkawwyRqTG6HdDCjLEcb6sN6uy6kM0flyWPTLgEAAJD9BvSa7oULF+q+++4byEOij4LMXI40M77AoyKvrVDM6N26UKrLAQAAAAbFgIbuVatWKSeHmYnTQfskaj4Xc+UhPViWpRltE6qtqWFCNQAAAAwNfRpefsEFF3S6bYzRnj179MYbb+iWW24ZkMLQP4k1urmgG2nk+LIc/X1Pq95viepAIKphfiZUAwAAQHbr02+8RUVFnW7btq2pU6fqtttu09lnnz0ghaF/GF6OdJTvsTW5yKv3GuITqs0dzYRqAAAAyG59Ct3333//QNeBAWSMIXQjbc0oz9F7DWG9VRvS6ZVMqAYAAIDs1q+xnatXr1ZVVZUk6dhjj9UJJ5wwIEWhfyKO5MQzN2t0I+1MKPCo2GurPuzo7dqQZpQzDwQAAACyV59C9/79+3XxxRfrxRdfVHFxsSSpvr5eZ555ph555BENGzZsIGtEL7Vfz+21LdksF4Y0Y1mWThzm14r3W7T6QEDTy3wsawcAAICs1aepra+77jo1NTXp7bffVm1trWpra7V+/Xo1NjbqK1/5ykDXiF5qn7mcoeVIV9NKfXJb0oFgTLtaoqkuBwAAAEiaPvV0P/PMM3r++ed1zDHHJO770Ic+pHvuuYeJ1NJAkJnLkeZy3LaOLfVpbU1Iqw8ENCbfk+qSAAAAgKToU+h2HEcez6G/JHs8HjmO0++i0D9MoobB1j63Q2/kyiNZI7WhLqRX6tYqR7EePa68vFxjx47t9fkAAACAVOhT6P7Yxz6m//zP/9TDDz+syspKSdL777+v66+/XnPmzBnQAtF77aGbSdSQbDX790qWpYULF/bp8Vf/7xOacOIsfefXD+v5e3/Qo8fk5uaqqqqK4A0AAICM0KfQ/Ytf/ELnnXeexo8frzFjxkiSdu7cqeOOO04PPvjggBaI3gtF6enG4GhuaJCM0aLv/kTTT5nZ68eHfAVqkjT3i1/VReefJ0um2/23b9qg2xddqerqakI3AAAAMkKfQveYMWP05ptv6vnnn9e7774rSTrmmGM0d+7cAS0OvecYo5DTHrr7NE8e0GujJkzS1Gkzev04xxi9cSCoiNwqm3Kshvn7tYohAAAAkHZ6lcpWrFihD33oQ2psbJRlWTrrrLN03XXX6brrrtMpp5yiY489Vn//+9+TVSt6oH25MFuSh8yNNGdblipy40F7TyuzmAMAACD79CqW3XXXXbrqqqtUWFh4yLaioiJ96Utf0p133jlgxaH3Os5cztrHyAQVfrcsSU0Ro6YwEzECAAAgu/QqdK9du1bz588/7Pazzz5bq1ev7ndR6DsmUUOm8bosDctxSZLeb4mkuBoAAABgYPUqdO/bt6/LpcLaud1uHThwoN9Foe9CLBeGDFSZFx9iXhNyFIjS2w0AAIDs0avQPWrUKK1fv/6w29etW6eRI0f2uyj0XbAtsDCJGjJJnsdWiTfeZndzbTcAAACySK+S2TnnnKNbbrlFwWDwkG2BQEDf+c539IlPfGLAikPvBenpRoZq7+3e3xpTxOl+6TAAAAAgU/RqfZ5vf/vbWrp0qY466igtWrRIU6dOlSS9++67uueeexSLxfStb30rKYWiZ7imG5mqyGsrz22pJWq0pzWqsfmHv5QFAAAAyBS9Ct0jRozQK6+8omuuuUY333yzjIkHPMuyNG/ePN1zzz0aMWJEUgrFkUUdo7bMTU83Mo5lWRqV59Z7DRHtbY1qVJ5bLmbgBwAAQIbrVeiWpHHjxumpp55SXV2dNm3aJGOMpkyZopKSkmTUh15o7+X22JLLJqwg85TnuLS9KaqQY3QgEEus4Q0AAABkqj7/RltSUqJTTjllIGtBPx28nptJ1JCZLMtSZZ5bW5sier8lqhF+F+vNAwAAIKORzrJIMBafuZzruZHJRvhdclnxPyLVBGOpLgcAAADoF0J3FglFmbkcmc9lW6psG1a+syWamDsCAAAAyESE7izCcmHIFpV5brksqTVqVBNyUl0OAAAA0GeE7iySCN1uQjcym7tjb3dzhN5uAAAAZCxCd5YwxihETzeyCL3dAAAAyAaE7iwRdoyMJEuSl+XCkAXctqWR9HYDAAAgwxG6s0SwbRI1n8tiiSVkjY693bX0dgMAACADEbqzBJOoIRt5OvR272iOiL5uAAAAZBpCd5YgdCNbdeztDvvyU10OAAAA0CuE7izRHrp9zFyOLOPpMJN5S94wudyeFFcEAAAA9ByhO0uEYvHrXXNcvKXIPqPy3PLYkuP2auanv5DqcgAAAIAeI6FlCYaXI5u5bEtj8+M93HOu/roiop0DAAAgMxC6s0DMMYq0TexM6Ea2GuF3yRUNKbe4VFtVlOpyAAAAgB4hdGeB9l5utxVf2xjIRpZlKa/5gCRpuwpUH4qluCIAAADgyAjdWSAxiRq93MhynnCLNr76ooxlaeWe1lSXAwAAABwRoTsLhLieG0OEJenpu5ZIxuidupB2t0RSXRIAAADQLUJ3Fgi2z1zu5u1E9tvz3npVqkWS9NyuFjnGpLgiAAAA4PBIaVmAmcsx1ExRvXwuS3tbo3rzQDDV5QAAAACHRejOAiGu6cYQ45OjMypzJUkr97SqMcykagAAAEhPhO4MZ4xRMEpPN4aeGWU5GpXnVtgxWrarJdXlAAAAAF0idGe4iCO1LdFNTzeGFMuyNG9MvmxJGxvCeq8+lOqSAAAAgEMQujNc+yRqPtuSbRG6MbQM97t16gi/JGnZrhaFYs4RHgEAAAAMLkJ3hkus0e0mcGNo+reKXBV7bTVFHL20m7W7AQAAkF7SPnSPHz9elmUd8nXttddKks4444xDtn35y19OcdWDhzW6MdR57Pgwc0l6szqoLY3hFFcEAAAAHOROdQFH8vrrrysWOzgz8fr163XWWWfpM5/5TOK+q666Srfddlvidm5u7qDWmEosFwZIEwq9OrE8R29WB/W37U3696NLlOdJ+78pAgAAYAhI+9A9bNiwTrfvuOMOTZo0SaeffnrivtzcXFVUVAx2aWmBmcuBuDNH5Wlnc0QHgjE9taNJn55YKIt5DgAAAJBiaR+6OwqHw3rwwQd1ww03dPpl+g9/+IMefPBBVVRU6Nxzz9Utt9zSbW93KBRSKHRwpuPGxkZJUiQSUSQS6VNt7Y/r6+OPxHEc+f1+WcaRiUUT9ycmUrM6399ftmXJ7/fLlgb0uOlwvmSfq/2Y7f/ntRw4lon/O3Acp8t/awtG+/WHzc3a3BjR6/tadEKZL+k1HUmyPxuQWWgPaEdbQEe0B3REe8gcPX2PLGOMSXItA+ZPf/qTLr30Uu3YsUOVlZWSpF//+tcaN26cKisrtW7dOn3jG9/QqaeeqqVLlx72OIsXL9aSJUsOuf+hhx7KqKHpjixtGDNLsixN2fVPuR3+YQK1+SO1r3SiLONo/N61yokwuRoAAAAGXmtrqy699FI1NDSosLDwsPtlVOieN2+evF6v/vrXvx52nxUrVmjOnDnatGmTJk2a1OU+XfV0jxkzRtXV1d2+WN2JRCJatmyZzjrrLHk8nj4doztr167V7NmzdffSZzXluGmSpEDU6F91UdmSZpa7B3Qo7fLHl+pHN16rxb95WB8+/YwBO246nC/Z5zKxqOrXvKziGafJcrl5LQfQxvXrdN0F87Ry5UpNnz69y32MMXp0e6u2NkdV5rN16cR8eVN4+UWyPxuQWWgPaEdbQEe0B3REe8gcjY2NKi8vP2Lozpjh5du3b9fzzz/fbQ+2JM2cOVOSug3dPp9PPt+hw049Hk+/G/ZAHKMrtm0rEAjIWLYsV/xtC0XjE8zluC3Z7oE9p2OMAoGAHClxvmQazPMN1rksl1uWy81rOYCMFf93YNt2t//OPjHerfverVNNyNEzu4O6YEJByq/vTtZnAzIT7QHtaAvoiPaAjmgP6a+n70/GTO97//33a/jw4fr4xz/e7X5r1qyRJI0cOXIQqkotZi4HupbnsXXBxEK5LGljQ1h/38sQcwAAAKRGRoRux3F0//336/LLL5fbfbA3bfPmzfrud7+r1atXa9u2bXriiSf0+c9/XrNnz9a0adNSWPHgaJ+53EfoBg4xKs+j+W3rd7+yN6B360JHeAQAAAAw8DJiePnzzz+vHTt26N///d873e/1evX888/rrrvuUktLi8aMGaMLL7xQ3/72t1NU6eAKtc1cnuPKiL+dAIPu+LIcHQjG9M/9AT25vUnFPpcqcnv3sbdjxw5VV1f3uQbHif87Xbt2rWz7yP9Wy8vLNXbs2D6fDwAAAOklI0L32Wefra7mexszZoxeeumlFFSUHhheDhzZGZW5OhCIamtTREu3NGrhUUUq9Lp69NgdO3bomGOOUWtr34en+/1+Pfzww5o9e7YCgcAR98/NzVVVVRXBGwAAIEtkROjGoYwxB0O3m9ANHI5tWfrk+AL933sNqg3F9KfNjbpsSpH87iP3OldXV6u1tVXf/sVvNW7y1D6d3zKOFKrV3UuflbG6P+f2TRt0+6IrVV1dTegGAADIEoTuDBU1Ulvm5ppu4Ahy3LY+O7lQD77XoOpgTH/e3KiLJxf1eCmxcZOnauq0GX06t4lFVbf6RU05btqgzPAOAACA9MLFwBkq1Ja4PbbkSvFSSEAmKPK69NlJhcpxWdrdGtXSrY2KOodetgIAAAAMJEJ3hjp4PTdvIdBT5X63LppUKI8tbWuK6MntTXK6mC8CAAAAGCgktgwVjLbPXE4vN9AblXkeXTChULYlvVsf1t+2NxO8AQAAkDSE7gzFzOVA300o9OqT4wtkS3q7LqQnCd4AAABIEkJ3hmoP3UyiBvTN1GKfPjkhHrzfqQvpr9sYag4AAICBR+jOUO2h289yYUCfTS326fwJBbItqao+rMe3NSlG8AYAAMAAInRnIMeYxOzlTKQG9M9RxT59qi14b6gP6/GtBG8AAAAMHBJbBmoP3LYVXzIMQP9MKfLpggmFclnSew1hPba1STGWEwMAAMAAILJloI6TqFms0Q0MiMlF3kTw3tgQ1qPbmuSkuigAAABkPEJ3BgpGmbkcSIZJRV5dODEevDc1hLVGw+TyeFNdFgAAADIYoTsDBWLta3Tz9gEDbWKhV5+eWCi3JVVbfi388QMy4g9cAAAA6BtSWwZKDC9n5nIgKSYUevXpSYWyjaOjP3qWGosqWU4MAAAAfULozkAdr+kGkBzjC7w6UQcUDrQq4stXVV2YWc0BAADQa4TuDGN08JpuP6EbSKpShfTAdZdIxlF92CF4AwAAoNcI3RnGsd0ykixJPkI3kHRb33xFRfW7ZFtSQ9jRu3VhhpoDAACgxwjdGcZxeSTFAzfLhQGDwxMJ6NgSr2xLqg872tgQkSF4AwAAoAcI3Rkm1ha6uZ4bGFyFXpeOKfbKklQdjGlLE8EbAAAAR0bozjAxV3zNYEI3MPiKfS5NKYr/4Wtva0w7W6IprggAAADpjtCdYRI93SwXBqTEML9bEwvi/w53Nke1p5XgDQAAgMMjdGcYJ9HTzVsHpMrIPLfG5LklSVsaI6oLxVJcEQAAANIVyS3DcE03kB7G5Ls13O+SJG2oDysQdVJcEQAAANIRoTuD5BaVyNjxX/IZXg6klmVZmlToUYHHUsxIVXVhRR0mVgMAAEBnhO4MUjp6vCTJY0sulgsDUs62LB1d7JPXlgIxo/cawsxoDgAAgE7cqS4APVfWFrr9XM+NIa6qqiptzuN1WTq6xKe3akKqCzna0RzVuLaJ1gAAAABCdwYpHT1BEkPLMXTV7N8rWZYWLlw4qOdtbm7udnuBx9bkIo82NkS0qyWqAo+t0hzXIFUHAACAdEboziClY8ZLYhI1DF3NDQ2SMVr03Z9o+ikzk36+V194Tr/9wW0KBoNH3He4363miKM9rTFtagxrhidHXv6tAgAADHmE7gxSNqatp5tf5DHEjZowSVOnzUj6ebZv3NCr/ccXeNQYdtQSNdrYENaHSrxJqgwAAACZgouDM0j7Nd2s0Q2kJ9uydFSxV7ak+rCj3a3RVJcEAACAFCO9ZYiYLBUOq5DENd1AOst125pQGJ9IbXtTVM0RZjMHAAAYygjdGaK17UoAy4nJYxO6gXQ2wu9Sqc+WkfReU1SOxUctAADAUMVvghki0Ba6XbFIiisBcCSWZWlykVdeWwrGpP1F41JdEgAAAFKE0J0h2nu67Vg4xZUA6AmPHQ/eklRXMFJNESfFFQEAACAVCN0ZopWebiDjlPhcGuazJMvSpqaYHMP13QAAAEMNoTtDHBxeTk83kEnG57vkioUViEm7mpnNHAAAYKghdGcIerqBzOSxLVXUbZUk7WqJqpVh5gAAAEMKoTtDHK06PfmTb8sVDaW6FAC9VNBarRKvJSNpY2NYhmHmAAAAQwahO0MMU1D/+MP/yDb0kgGZxpI0Md8llyU1R4z2tsZSXRIAAAAGCaEbAAaBz2VpXIFHkrS9OaKIQ283AADAUEDoBoBBUuF3Kc9tKWak7U3MzwAAADAUELoBYJBYlqWJhfHe7n2BGGt3AwAADAGEbgAYRIVel4bluCRJW5hUDQAAIOsRugFgkI0v8Mhum1Rtf4BJ1QAAALIZoRsABpnXZWlMvltSfFK1KJOqAQAAZC1CNwCkQGWuW36XpYgj7WyOprocAAAAJAmhGwBSwLYsTWibVG1Pa1SBKJOqAQAAZCNCNwCkSInPpWKvLSNpO73dAAAAWYnQDQApNL4g3ttdE4wp4s5JcTUAAAAYaIRuAEihPI+t4f74EmIt+cNTXA0AAAAGGqEbAFJsbH58CbGo169jP/aJVJcDAACAAUToBoAU87ksjcqNLyG24D9vFVOqAQAAZA9CNwCkgVF5blmxqMrGTNBOFaS6HAAAAAwQQjcApAGXbSmvpVqStEWFCsbo7wYAAMgGhG4ASBO+YIP2bdmgiOXSa/sCqS4HAAAAA4DQDQBpwpL07N23S5Je3x9QUySW2oIAAADQb2kduhcvXizLsjp9HX300YntwWBQ1157rcrKypSfn68LL7xQ+/btS2HFANA/VS89o2ITUtRI/9hDbzcAAECmS+vQLUnHHnus9uzZk/h6+eWXE9uuv/56/fWvf9Wf//xnvfTSS9q9e7cuuOCCFFYLAP03RfWSpLU1QdUEo6ktBgAAAP3iTnUBR+J2u1VRUXHI/Q0NDfrtb3+rhx56SB/72MckSffff7+OOeYYvfrqq/rwhz882KUCwIAoUUiTC73a1BjWyj2t+tSEwlSXBAAAgD5K+57ujRs3qrKyUhMnTtRll12mHTt2SJJWr16tSCSiuXPnJvY9+uijNXbsWK1atSpV5QLAgDi9MleStKE+rN0tkRRXAwAAgL5K657umTNn6oEHHtDUqVO1Z88eLVmyRB/96Ee1fv167d27V16vV8XFxZ0eM2LECO3du7fb44ZCIYVCocTtxsZGSVIkElEk0rdfbtsf19fHH4njOPL7/bKMIxNL/nBT27Lk9/tlS1l3vmSfq/2Y7f/ntRza5/tge+iOZeL/zh3HUbHb6Nhij96uj2jFrmZdNCFPlmX1qQakj2T/rEDmoC2gI9oDOqI9ZI6evkeWMcYkuZYBU19fr3HjxunOO++U3+/XFVdc0Sk8S9Kpp56qM888Uz/4wQ8Oe5zFixdryZIlh9z/0EMPKTc3d8DrBoC+iLi82lx5koxla8z+t5UfrE91SQAAAGjT2tqqSy+9VA0NDSosPPzlgGnd0/1BxcXFOuqoo7Rp0yadddZZCofDqq+v79TbvW/fvi6vAe/o5ptv1g033JC43djYqDFjxujss8/u9sXqTiQS0bJly3TWWWfJ4/H06RjdWbt2rWbPnq27lz6rKcdNG/Djf9Dyx5fqRzdeq8W/eVgfPv2MrDpfss9lYlHVr3lZxTNOk+Vy81oO8fN9sD10Z+P6dbrugnlauXKlpk+fLkl6cU9Aq2vCCo49Xp+ZlE9vd4ZL9s8KZA7aAjqiPaAj2kPmaB8xfSQZFbqbm5u1efNmfe5zn9NJJ50kj8ej5cuX68ILL5QkbdiwQTt27NCsWbO6PY7P55PP5zvkfo/H0++GPRDH6Ipt2woEAjKWfcRf3AeCY4wCgYAcKevON1jnslxuWS43ryXnk3SwPXTHWPF/57ZtJz5HTqt0aX19nQ4EHb3X7Oi40px+1YH0kKyfFcg8tAV0RHtAR7SH9NfT9yetJ1L7+te/rpdeeknbtm3TK6+8ok996lNyuVy65JJLVFRUpCuvvFI33HCDXnjhBa1evVpXXHGFZs2axczlALKG323rw8P9kqSVe1oVdTLmiiAAAAAozXu6d+3apUsuuUQ1NTUaNmyYTjvtNL366qsaNmyYJOmnP/2pbNvWhRdeqFAopHnz5umXv/xliqsGgIF18nC/VlcH1Rh29K/qoE5pC+EAAABIf2kduh955JFut+fk5Oiee+7RPffcM0gVAcDg89iWTqvI1TM7m/XK3lYdX+ZTjiutByoBAACgDb+1AUAGmFbmU6nPpUDM6J/7AqkuBwAAAD1E6AaADGBblk6vjC9p+PqBgJojToorAgAAQE8QugEgQxxV5FVlrlsRR/r7npZUlwMAAIAeIHQDQIawLEsfG5UnSVpXE9L+QDTFFQEAAOBICN0AkEFG53s0tdgrI+mF9+ntBgAASHeEbgDIMGdU5sm2pK1NEW1pDKe6HAAAAHSD0A0AGabE59JJ5TmS4r3djjEprggAAACHQ+gGgAz0kYpc5bgsHQjG9FZNKNXlAAAA4DAI3QCQgfxuWx+piC8htnJPi8IxersBAADSEaEbADLUieU5KvbaaokardrXmupyAAAA0AVCNwBkKLd9cAmxf+4PqDYYS3FFAAAA+CBCNwBksClFXk0o8ChmpOd3NcswqRoAAEBaIXQDQAazLEtnjc6XbUlbmiLaxBJiAAAAaYXQDQAZrjTHpVOH+yVJz+9qUcShtxsAACBdELoBIAt8ZESuCjy2GsKOXtsXSHU5AAAAaEPoBoAs4HUdnFTt1X2tqg8xqRoAAEA6IHQDQJY4utircfkeRY30HJOqAQAApAVCNwBkCcuydPaYPLksaUtjRG/XhVJdEgAAwJBH6AaALFKW49ZpFbmS4pOqNUecFFcEAAAwtBG6ASDLnDrCrxF+l4Ixo+d2MswcAAAglQjdAJBlXJalc8YWyJb0XkNYG+pZuxsAACBVCN0AkIVG5Lr14Yr42t3P7WpWa5Rh5gAAAKlA6AaALPWREbkqz3GpNcowcwAAgFQhdANAlnLbls4Zmy9L0rv1Ya2rYTZzAACAwUboBoAsVpnn0emV8dnMl+1q1oFANMUVAQAADC2EbgDIcjOH+zWhwKOokR7b1qRwjGHmAAAAg4XQDQBZzrIsfWJcgfLdtmqCMS3b1ZzqkgAAAIYMQjcADAF5HlvnjS+QJemt2pDW1wZTXRIAAMCQQOgGgCFibIFH/1YRv777mR3N2tMSSXFFAAAA2Y/QDQBDyEcq/JpYGL+++y9bGtUQjqW6JAAAgKxG6AaAIcS2LH1yfIGG5bjUEjX68+ZGBWNOqssCAADIWu5UFwAA6Kyqqirp5zhGLjXbI1UdlB7b2qTPTCqUy7KSfl4AAIChhtANAGmiZv9eybK0cOHCQTnfxBmn6pr7ntS2poie29ms+WPyZRG8AQAABhShGwDSRHNDg2SMFn33J5p+ysyknmv7pg26fdGVOt4c0BpruNbWhOS2Lc0dlUfwBgAAGECEbgBIM6MmTNLUaTMG5VzDFNT8sfl6ekezVh8IyjHS2aMJ3gAAAAOFidQAYIibXpajc8bmS5L+VR3UsztbZIxJcVUAAADZgdANANC0shx9vC14r6kJ6umdzXII3gAAAP1G6AYASJKOL8vRuePyZUlaVxPS/9vSqBDLiQEAAPQLoRsAkHBsaY4+Ob5Abkva3BjRg+81qD4US3VZAAAAGYvQDQDo5OgSny6dUqQ8t6UDwZj+77167WqOpLosAACAjEToBgAcojLPo8unFmu436XWqNHDmxr05oEAE6wBAAD0EqEbANClQq9LC6cU66gir2JGem5Xi/7f1ia1RrnOGwAAoKcI3QCAw/K6LH1qQoHmjMqTy5I2NYR1X1W9tjWGU10aAABARiB0AwC6ZVmWThnu1+ePKlZZjkvNUUePbG7Usl3NzG4OAABwBO5UFwAASJ2qqqpe7T9DljaoWLusAq0+ENTb+5t1jGo1TMEjPra8vFxjx47ta6kAAAAZidANAENQzf69kmVp4cKFfXr85Jmn61Pf+rFKR4/XvzRc6557TH/90bfUXLP/sI/Jzc1VVVUVwRsAAAwphG4AGIKaGxokY7Touz/R9FNm9ukYRmG1ttQqkFuiaWefr+lzz1VuS7VyAvWyPrDv9k0bdPuiK1VdXU3oBgAAQwqhGwCGsFETJmnqtBn9OkZzxNHmhrCaoy61FIyQKanQxEKPiryugSkSAAAggzGRGgCgX/I9tqaV+TSp0CO3JbVGjdbXhvVefVjhGOt6AwCAoY2ebgBAv1mWpYpct8pyXNreFNG+QEwHgjHVhmIam+8R0RsAAAxV9HQDAAaMx7Y0uciraWU+5XssxYy0tSmi+tLxGn/irFSXBwAAMOgI3QCAAVfgsTWt9OCQ85jbpy/97xN6S2VqjrC2NwAAGDoI3QCApGgfcn7isBzlBOrlOI72WHn69Tt1en1/QI5h0DkAAMh+hG4AQFJ5bEv5Tfv0y8+drUITUtgxWv5+i+5/t147miOpLg8AACCpCN0AgEHxftVazdQ+LRiTL7/L0oFgTA9tbNBftzUx5BwAAGQtZi8HAAyad6uqdIykmbK1SUXapXy9XRfSu7UBTVKDxqppwP4aXF5errFjxw7Q0QAAAPqG0A0ASLqa/Xsly9LChQs73T/qmOn65E0/0JjjT9J7KtGKd7brL9+5Tvs2v9vvc+bm5qqqqorgDQAAUiqtQ/f3v/99LV26VO+++678fr8+8pGP6Ac/+IGmTp2a2OeMM87QSy+91OlxX/rSl3TvvfcOdrkAgMNobmiQjNGi7/5E00+Z2WmbkRRq3KuW/GEa/aEZ+uqfViq3pVr+1lpZfTzf9k0bdPuiK1VdXU3oBgAAKZXWofull17Stddeq1NOOUXRaFTf/OY3dfbZZ+udd95RXl5eYr+rrrpKt912W+J2bm5uKsoFABzBqAmTNHXajC63hWNGmxrDqgs5as0fJqt4uKYUeZXnYfoRAACQudI6dD/zzDOdbj/wwAMaPny4Vq9erdmzZyfuz83NVUVFxWCXBwAYQF6XpWOKvToQjGlrY0QtUaO1NSFNKPCoItcly+prvzcAAEDqpHXo/qCGhgZJUmlpaaf7//CHP+jBBx9URUWFzj33XN1yyy3d9naHQiGFQqHE7cbGRklSJBJRJNK35WvaH9fXxx+J4zjy+/2yjCMTiyblHB3ZliW/3y9byrrzJftc7cds/z+v5dA+3wfbQ7LP11Pp/FoO80pFJW5tao6pPmy0pSmiulBUkwpc8to9C96WiX9mOo6TtM/lvkj2zwpkDtoCOqI9oCPaQ+bo6XtkGWNMkmsZEI7j6LzzzlN9fb1efvnlxP2//vWvNW7cOFVWVmrdunX6xje+oVNPPVVLly497LEWL16sJUuWHHL/Qw89xNB0AEgTRlJd/kjtLxkvY9lyxcKqrNmo/GB9qksDAABQa2urLr30UjU0NKiwsPCw+2VM6L7mmmv09NNP6+WXX9bo0aMPu9+KFSs0Z84cbdq0SZMmTepyn656useMGaPq6upuX6zuRCIRLVu2TGeddZY8Hk+fjtGdtWvXavbs2bp76bOacty0AT/+By1/fKl+dOO1Wvybh/Xh08/IqvMl+1wmFlX9mpdVPOM0WS43r+UQP98H20Oyz9dTmfRatkSN3muMKhCL3x7ptzUuz5bdzXDzjevX6boL5mnlypWaPn16PyofWMn+WYHMQVtAR7QHdER7yByNjY0qLy8/YujOiOHlixYt0pNPPqmVK1d2G7glaebM+Ky43YVun88nn893yP0ej6ffDXsgjtEV27YVCARkLPuIv7gPBMcYBQIBOVLWnW+wzmW53LJcbl5LzifpYHsYrPMdSSa9lvkuaXq5W9ubItrTGtOegKOGiNHUIq9yDzPJmrHin5m2baflLyzJ+lmBzENbQEe0B3REe0h/PX1/0npKWGOMFi1apEcffVQrVqzQhAkTjviYNWvWSJJGjhyZ5OoAAIPFZVmaWOjVMcVeeWyptW2StT0tUWXIgC0AADBEpXVP97XXXquHHnpIjz/+uAoKCrR3715JUlFRkfx+vzZv3qyHHnpI55xzjsrKyrRu3Tpdf/31mj17tqZNS/4QbADA4CrNcWmGJ0cbG8KqDzva0hRRfTimyUVeeXo4yRoAAMBgSuue7l/96ldqaGjQGWecoZEjRya+/vjHP0qSvF6vnn/+eZ199tk6+uij9bWvfU0XXnih/vrXv6a4cgBAsnhdlj5U4tWEAo8sSbUhR2uqQ2oIx1JdGgAAwCHSuqf7SEMGx4wZo5deemmQqgEApAvLslSZ51ah19aG+rCCMaP1tWGNyXdrTF5a/2gDAABDTFr3dAMA0J18j60ZZT4Nz3FJknY2R7W+NqyYTfAGAADpgdANAMhoLtvSlGKvphR5ZFtSY8RRfel4HTN7XqpLAwAAIHQDALLDcL9bM8p8ynNbMrZLn7/rQVWpRFGH2c0BAEDqELoBAFnD77Y1rcwnf2utJGmnVaD/e69eNcFoiisDAABDFaEbAJBVbMtSXvMB3b/oYnlMTPsDMT2woV7raoKs6Q0AAAYdoRsAkJXee2W5PqI9GpfvUcSRntrRrL9ub1Yw5qS6NAAAMIQQugEAWcsnRxdPLtTpI3NlSXqnLqT7quq1rSmc6tIAAMAQQegGAGQ1y7I0qyJXC48qUrHXVmPE0SObGrVsV7MiTLIGAACSjNANABgSRuV59O9Hl+iE8hxJ0uoDQd33bp12NUdSXBkAAMhmhG4AwJDhdVmaNyZfF00qVIHHVl3I0YMbG/TczmaFuNYbAAAkAaEbADDkTCz06sqji3V8qU+S9GZ1UL+tqtemBq71BgAAA4vQDQAYknLctj4+rkAXTypUUdu13n/Z0qjHtjaqMRxLdXkAACBLELoBAEPa+EKvrjy6RKcO98uS9G59WL+pqtOr+1oVY6I1AADQT4RuAMCQ53VZ+tioPF0+tVij8tyKONKLu1v123frtaWRIecAAKDvCN0AALSpyHVr4ZQifXxsvvLclmpDMf1pc6P+tKlB+wPRVJcHAAAykDvVBQAAkE4sy9LxZTmaUuzVP/a0anV1UFuaItr6br2OL/XpoyNzVeB1pbpMAACQIQjdAAB0Icdla87ofJ04zK+Xdrfo3fqw1tWG9E5dSCcO8+vDw/3K9TBgDAAAdI/QDQBAN0p8Lp0/oVDvt0S04v0Wvd8S1T/3B7SmOqiThuVo5nC/ctyEbwAA0DVCNwAAPTAqz6OFU4q0uTGiv+9p0b5ATKv2BfTmgaBOHJajk4f5lUfPNwAA+ABCNwAAPWRZliYXeTWp0KP3GsJ6eU+rDgTj4fv1/QFNK8vRqcP9KvZxzTcAAIgjdAMA0EuWZWlqsU9HFXm1sSGsVfsC2tMa1ZvVQf2rOqhjSnyaOdyvEbn8mAUAYKjjtwEAAPrIsiwdVezTlCKvdjRH9Oq+gLY2RfROXXzCtYmFHn14RK7G5LllWVaqywUAAClA6AYAZK2qqqpBOU8oFJLP59MUSSPk0TYVaq9ytaUxoi2NDSo0IY1Tk4Y5zZKktWvXyrb7fv13eXm5xo4dO0DVAwCAZCJ0AwCyTs3+vZJlaeHChYNyPsuyZIzpdF/p6PH66Of+Qyedd4kafTl6Sz411cU0oXC0rjzvfNXs2dXn8+Xm5qqqqorgDQBABiB0AwCyTnNDg2SMFn33J5p+ysyknuvVF57Tb39w22HP5TTuUtBfrIC/WAXlI1Qt6etPrpYv2CR/oE7uaKhX59u+aYNuX3SlqqurCd0AAGQAQjcAIGuNmjBJU6fNSOo5tm/c0KNzOcaoujWindX1CvoKFPIXKeQvUqHH1sg8t8p8Ntd9AwCQhQjdAAAMAtuyNCzHlnvfOrmnzdaeoFQTjKkx4qixPiyfbaki16URuW55bMI3AADZgtANAMAgK/DYKsxxKxQz2tsa1b5AVCHHaHtzVDuboxrmd2lkrlt5nr5PtgYAANIDoRsAgBTxuSyNK/BoTL5bBwIx7WmNqiVqtC8Q075ALDH0vNRny2boOQAAGYnQDQBAitmWpRG5bg33u9QYcbSnNdZp6LnXlipy3Rrh58c2AACZhp/eAACkCcuyVOR1qcjr6jT0POxIO9qGnnsLR2rstJNljnw4AACQBgjdAACkoY5Dz2uCMe1pjakp4iiUU6hrHnhar5qw3DVBfajEx8RrAACkMUI3AABpzLYsDfO7NczvVnPE0bu79qnZ8qkpx6+ndzTrhfdbNL0sRyeU56jY50p1uQAA4AOYFhUAgAyR77FV0LRPdyyYrimmTkVeW8GY0Wv7A7r3nTr9ZXOjtjSGZQyDzwEASBf0dAMAkGFaG+o0QU361Icma0tjRKsPBLS1KaJNjWFtagyrxGfrxHK/ji/zKcfF39cBAEglQjcAABnKtixNLvJqcpFXtcGY3qwO6K2akOpCjpa/36KVe1p0XGmOTizP0TBmPgcAICX4CQwAQBYozXFp7uh8zR6Zp7frgnrzQFAHgjH9qzqof1UHNSbfrZPK/ZpS7JWLNb8BABg0hG4AALKI12XphHK/ZpTlaGdzVKurA3qvPqydzVHtbG5SgcfWjPIczSjLUZ6HoecAACQboRsAgAxUVVXVo/3GSRohl3YpX7uUr6aI9Pc9rXp5d4sq1KoxalKRwuqu77u8vFxjx44dkLoBABhqCN0AAGSQmv17JcvSwoULe/1Yl8er4+Z8QrM+e6XGTT9Ve5SnPcrT+1VrteqPv9XaZx9VNBQ85HG5ubmqqqoieAMA0AeEbgAAMkhzQ4NkjBZ99yeafsrMPh8nWrtNAX+JQjkFGnXMdH168c/1mVt/qpxAvXIC9XI5UUnS9k0bdPuiK1VdXU3oBgCgDwjdAABkoFETJmnqtBn9Pk7EMdrXGtXeQEwhuRTIK1Mgr0wlPlsjc91ixW8AAPqH0A0AwBDmsS2NzvdoVJ5bdSFHe1qjqg87qgs5qguFZZdN1BlXXq+QmHQNAIC+IHQDAABZlqXSHJdKc1wKROPhe38gppjLo3nXflMrjdGeLY2aUZ6jCQUeWSw7BgBAjxC6AQBAJ363rYmFXo0rMFq/cavWb96h8SfM1HsNYb3XEFaR19b0shxNK8tRPsuOAQDQLX5SAgCALrksSznBRv3PlZ/QR8wenTQsRz6XpYawo5V7WnXP+lr9aXOD3qkNKeJw9TcAAF2hpxsAABzRzqp1OkYRnSZL+5SrXcpXveXTlsaItjRG5NrmqEKtGqkWlSjU7brfR8K64ACAbELoBgAAh9XduuBlYybqhI9/Rid8/DMqHTVO7ytf7ytfdbt36F9/+7P+9bc/qXrHll6fk3XBAQDZhNANAAAOqyfrghsFFa3boWBOocK+ApVUjtXHrvqaPnbV1+SKBOULNckbapI7Fjni+VgXHACQbQjdAADgiHq6LnjMGNUGYzoQjKku5CjmyVGrJ0et+cOU67ZU6nOpxGerwGMzAzoAYEggdAMAgAHjsiwN87s1zO9WxIkH8OpgTA1hR61Ro9ZoVLtaJLcllfhcKvbZKvK65HMRwAEA2YnQDQAAksJjWxqR69aIXLeijlFtKN77XReKKWqkA2094lJEOS5LRV5bIV+BSkaNE3OhAwCyBaEbAAAkndu2NNzv1nC/ZIxRY8RRXchRQyim5qhRMGYUDMSkokr911/f0Ismpi2bGzQy16PhfpeG+d0q9jIkHQCQeQjdAABgUFmWpSKvS0Vel1TgUdQxagg7agjHdKChWUG5JI9Xmxsj2tx4cPI1jy2V5bhV6nOp2Gur2OdSic+lAo+tfI8tt00gBwCkH0I3AABIKbdtqSzHpbIclyLbduia8+bo2VVvqGD0JO0LRHUgEFV1MKaII+1tjWpva7TL4/hdlvI9tvxuWzkuK/7V9r2v/bbLltdlyW1LbsvS/r171FBXK1tGtoxcMv1aY/xIBnsN8h07dqi6unpQzsX66gDQNUI3AABIK9FwSMUK68Th/sR9jjGqC8UnZavvcG14fTim5oijmJECMaNALCYp1ouz+SVrVKd7YtGonFhUTiwW/380KseJJW6bWPz7WCzadttp2z8qp+17Y5wPnCce5V2u93XqqT55vV7VDj9Of9zSLKuHPfRWF38O6HiPZUkuK/5HDLdlKdjaokce+rOCrS2KhkOKhoIKBVoUbGpUsLntq6lRweamxO1YJNyL164z1lcHgK5lTei+55579KMf/Uh79+7V9OnTdffdd+vUU09NdVkAAGAA2Jalshy3ynIO/dXFmPg14U0RR80RR4Goo1Cs7TrxmFEw5igYNW33OQo7RjFHCoQjam4NyOvPlWXbieO53G653Mn7FWl/VFI0JuUUqbW1N38g6C23Trnw8t49xDiynZgs48hyYm3fxxL3td8+uC1+345N77K+OgAcRlaE7j/+8Y+64YYbdO+992rmzJm66667NG/ePG3YsEHDhw9PdXkAAKCXqqqq+n2MnLav7s6xcOFC/eaZl3XU8dPlGMmR5BjJyKjtv/hXh+/Vtt10sV2K/xGgq9nX9+zYrv/53q267rpFqqysVG1NrUpLS3vY033oPh88h5HkyEp87TtwQEsfe1yfuOzfVTxsuBwjxYwUc4yiJr6metSJ/z/WfjDLluOy1Vt5wybrpqfX6hWVq2pjvfwuW353fDi/323J77KV47bahvrb8tjx5eXc9sGh/i5LvZoobzCHzkuDO3w+m59bKnCZxcDhteybrAjdd955p6666ipdccUVkqR7771Xf/vb33TffffppptuSnF1AACgp2r275UsSwsXLhy0czY3N8tqC32uxL0Df2X3xp0b9dbzT+jqZY/L7/fr4Ycf1mdmn61AIDDg5+ro43M/pomTRne7j2kL3tG2QB51jCIdvo9/SZG2oB7fzyjSPoreslU0olLNkpqbu77mvifcbcPjLUuyFQ/hltThtmTLUjQa0XsbtscvBXBi8SH/TkzGMW2XArRdHhCNKhaNtH0fkROLKtb+fTS+T6zt/sT30Q73tT0+Fo3K7bJ1x/e/p+Hl5bKt+B8NbEttX/H2Y7fV52q7L/H6dvgTienwTfv30WhMQU+uDgRj2r9zrz5z0cUKRyKyXW7ZLpcs2yWXO/697XLLsl2y3W652m+7XLJdLrkS21xtj3XL/uBtl91hmx1/rGXpsksvUVFBgewPPC9b8e+t9vt18Lm7LEu2Hb+soeN9h9y21eU2O4mrERhj5Bhp+86dOvnUmQqHI/HXzOOVy+2Jv55t/3d5PG3fe3qxzSOXx33INrfHo0svuViF7a9l4vWLP1+r/baUeK0Pvlbx740TU3NOsXY0R+X1KNGeOr2u9uC9nu2v5badO3XqzA8rEnPk8njk9njjr6fHK7fXK5e77f8ez8HXOfH6ueVye+Lvgfsw97nc8X/zVvwF83g8+trnPq0PT+7+8ysTZHzoDofDWr16tW6++ebEfbZta+7cuVq1alUKKwMAAL3V3NAgGaNF3/2Jpp8yM6nnevWF5/TbH9ymYDCY1PO06/jcZpx8ihSq1d1Ln5Wxet+z3BO9eX6WZSUCb2+0h/X33nlbt/3n1XrgwYc1esIkBaKOAjGjYNv/A1EnPtS/bZh/1JhEwO8oaqRorOOdh1ux3daIycf0qtaBsKpZUnNTcg4+8gRt3dQsya8rf/NEcs7RjfeCkgbp30I7S4cG9vYQb8lKjCiRDo4oSXyvzqNKjFHbaI54mzzYcnL1X8+8NXhPSgP0Wg4/Vju3tfTqIZ1ezw6hvP2f9QdfP3Vxu/0VTYyM6TgSRrm68el1/XhSvbersX5Qz5csGR+6q6urFYvFNGLEiE73jxgxQu+++26XjwmFQgqFQonbDQ0NkqTa2lpFIpEuH3MkkUhEra2tqqmpkcfj6dMxutPY2KicnBxtWr9WwWR92Hfw/raNysnJ0fYN7yg/x5dV50v2uSwZlYZbteu1V2Rk8VoO8fN9sD0k+3w9lYmvZbqerzfn6k17GIjzDYRUnS8aDiX9550TDafuubU0qzXcqmDUm7T50gfz+e3atkW1W9/TttX/kKdxf+J+l6T8tq+utP+y78juNDQ+EaraXpv279v///777+ueX/5S51/xJZWPGNlhYEJ8H1ntj2vrYux0f1s3o9rub//eatun033xYwRaA9q+cYOOOfY45eTmJupwEjVaieH9psP37Wc5+Gz1gfsOcpyYXLatWDSq2tpqFRSXyONq+1XdtB818azixzOJihOpqfP3+sD3HY7Rdn9DXa3++cIyzV9wjopLSz/wuluHvPaOpU7P0XR4z5y216L9dTm4ve0xSezZ7hHT9iwS/5faX0cr8f+2+9Txvvhr2n6742MP/t+oob5W/1zxnOYvOEclpSWdXjepq9dTMlbn18iRJcdIkVhUtturdHw9TdtrYnV8Pc0HXq8evX5dv6aS1FBfp9eWP6OjL/uMampKUvI8e6KpKf5zyiT+bXXNMkfaI83t3r1bo0aN0iuvvKJZs2Yl7v+v//ovvfTSS3rttdcOeczixYu1ZMmSwSwTAAAAAJCFdu7cqdGjDz8MPuN7usvLy+VyubRv375O9+/bt08VFRVdPubmm2/WDTfckLjtOI5qa2tVVlbWqwk8OmpsbNSYMWO0c+dOFRYW9ukYyA60BXREe0BHtAe0oy2gI9oDOqI9ZA5jjJqamlRZWdntfhkfur1er0466SQtX75c559/vqR4iF6+fLkWLVrU5WN8Pp98vs7DrIqLiweknsLCQv5xQBJtAZ3RHtAR7QHtaAvoiPaAjmgPmaGoqOiI+2R86JakG264QZdffrlOPvlknXrqqbrrrrvU0tKSmM0cAAAAAIBUyIrQ/dnPflYHDhzQrbfeqr1792rGjBl65plnDplcDQAAAACAwZQVoVuSFi1adNjh5IPB5/PpO9/5ziHD1jH00BbQEe0BHdEe0I62gI5oD+iI9pB9Mn72cgAAAAAA0pWd6gIAAAAAAMhWhG4AAAAAAJKE0A0AAAAAQJIQugfAPffco/HjxysnJ0czZ87UP//5z1SXhF5avHixLMvq9HX00UcntgeDQV177bUqKytTfn6+LrzwQu3bt6/TMXbs2KGPf/zjys3N1fDhw3XjjTcqGo122ufFF1/UiSeeKJ/Pp8mTJ+uBBx44pBba0+BauXKlzj33XFVWVsqyLD322GOdthtjdOutt2rkyJHy+/2aO3euNm7c2Gmf2tpaXXbZZSosLFRxcbGuvPJKNTc3d9pn3bp1+uhHP6qcnByNGTNGP/zhDw+p5c9//rOOPvpo5eTk6Pjjj9dTTz3V61rQP0dqD1/4whcO+ayYP39+p31oD9nh+9//vk455RQVFBRo+PDhOv/887Vhw4ZO+6TTz4ae1IK+60l7OOOMMw75fPjyl7/caR/aQ3b41a9+pWnTpiXW0Z41a5aefvrpxHY+G3AIg3555JFHjNfrNffdd595++23zVVXXWWKi4vNvn37Ul0aeuE73/mOOfbYY82ePXsSXwcOHEhs//KXv2zGjBljli9fbt544w3z4Q9/2HzkIx9JbI9Go+a4444zc+fONf/617/MU089ZcrLy83NN9+c2GfLli0mNzfX3HDDDeadd94xd999t3G5XOaZZ55J7EN7GnxPPfWU+da3vmWWLl1qJJlHH3200/Y77rjDFBUVmccee8ysXbvWnHfeeWbChAkmEAgk9pk/f76ZPn26efXVV83f//53M3nyZHPJJZcktjc0NJgRI0aYyy67zKxfv948/PDDxu/3m//5n/9J7POPf/zDuFwu88Mf/tC888475tvf/rbxeDzmrbfe6lUt6J8jtYfLL7/czJ8/v9NnRW1tbad9aA/ZYd68eeb+++8369evN2vWrDHnnHOOGTt2rGlubk7sk04/G45UC/qnJ+3h9NNPN1dddVWnz4eGhobEdtpD9njiiSfM3/72N/Pee++ZDRs2mG9+85vG4/GY9evXG2P4bMChCN39dOqpp5prr702cTsWi5nKykrz/e9/P4VVobe+853vmOnTp3e5rb6+3ng8HvPnP/85cV9VVZWRZFatWmWMif+ibtu22bt3b2KfX/3qV6awsNCEQiFjjDH/9V//ZY499thOx/7sZz9r5s2bl7hNe0qtD4Ysx3FMRUWF+dGPfpS4r76+3vh8PvPwww8bY4x55513jCTz+uuvJ/Z5+umnjWVZ5v333zfGGPPLX/7SlJSUJNqCMcZ84xvfMFOnTk3cvuiii8zHP/7xTvXMnDnTfOlLX+pxLRhYhwvdn/zkJw/7GNpD9tq/f7+RZF566SVjTHr9bOhJLRhYH2wPxsRD93/+538e9jG0h+xWUlJi/vd//5fPBnSJ4eX9EA6HtXr1as2dOzdxn23bmjt3rlatWpXCytAXGzduVGVlpSZOnKjLLrtMO3bskCStXr1akUik0/t89NFHa+zYsYn3edWqVTr++OM1YsSIxD7z5s1TY2Oj3n777cQ+HY/Rvk/7MWhP6Wfr1q3au3dvp/ekqKhIM2fO7PTeFxcX6+STT07sM3fuXNm2rddeey2xz+zZs+X1ehP7zJs3Txs2bFBdXV1in+7aR09qweB48cUXNXz4cE2dOlXXXHONampqEttoD9mroaFBklRaWiopvX429KQWDKwPtod2f/jDH1ReXq7jjjtON998s1pbWxPbaA/ZKRaL6ZFHHlFLS4tmzZrFZwO65E51AZmsurpasVis0z8YSRoxYoTefffdFFWFvpg5c6YeeOABTZ06VXv27NGSJUv00Y9+VOvXr9fevXvl9XpVXFzc6TEjRozQ3r17JUl79+7tsh20b+tun8bGRgUCAdXV1dGe0kz7e9fVe9LxfR0+fHin7W63W6WlpZ32mTBhwiHHaN9WUlJy2PbR8RhHqgXJN3/+fF1wwQWaMGGCNm/erG9+85tasGCBVq1aJZfLRXvIUo7j6Ktf/ar+7d/+Tccdd5wkpdXPhp7UgoHTVXuQpEsvvVTjxo1TZWWl1q1bp2984xvasGGDli5dKon2kG3eeustzZo1S8FgUPn5+Xr00Uf1oQ99SGvWrOGzAYcgdAOSFixYkPh+2rRpmjlzpsaNG6c//elP8vv9KawMQDq5+OKLE98ff/zxmjZtmiZNmqQXX3xRc+bMSWFlSKZrr71W69ev18svv5zqUpAGDtcerr766sT3xx9/vEaOHKk5c+Zo8+bNmjRp0mCXiSSbOnWq1qxZo4aGBv3lL3/R5ZdfrpdeeinVZSFNMby8H8rLy+VyuQ6ZAXDfvn2qqKhIUVUYCMXFxTrqqKO0adMmVVRUKBwOq76+vtM+Hd/nioqKLttB+7bu9iksLJTf76c9paH2172796SiokL79+/vtD0ajaq2tnZA2kfH7UeqBYNv4sSJKi8v16ZNmyTRHrLRokWL9OSTT+qFF17Q6NGjE/en08+GntSCgXG49tCVmTNnSlKnzwfaQ/bwer2aPHmyTjrpJH3/+9/X9OnT9bOf/YzPBnSJ0N0PXq9XJ510kpYvX564z3EcLV++XLNmzUphZeiv5uZmbd68WSNHjtRJJ50kj8fT6X3esGGDduzYkXifZ82apbfeeqvTL9vLli1TYWGhPvShDyX26XiM9n3aj0F7Sj8TJkxQRUVFp/eksbFRr732Wqf3vr6+XqtXr07ss2LFCjmOk/iFa9asWVq5cqUikUhin2XLlmnq1KkqKSlJ7NNd++hJLRh8u3btUk1NjUaOHCmJ9pBNjDFatGiRHn30Ua1YseKQSwLS6WdDT2pB/xypPXRlzZo1ktTp84H2kL0cx1EoFOKzAV1L9Uxume6RRx4xPp/PPPDAA+add94xV199tSkuLu40GyHS39e+9jXz4osvmq1bt5p//OMfZu7cuaa8vNzs37/fGBNfbmHs2LFmxYoV5o033jCzZs0ys2bNSjy+femHs88+26xZs8Y888wzZtiwYV0u/XDjjTeaqqoqc88993S59APtaXA1NTWZf/3rX+Zf//qXkWTuvPNO869//cts377dGBNflqm4uNg8/vjjZt26deaTn/xkl0uGnXDCCea1114zL7/8spkyZUqnJaLq6+vNiBEjzOc+9zmzfv1688gjj5jc3NxDlohyu93mxz/+samqqjLf+c53ulwi6ki1oH+6aw9NTU3m61//ulm1apXZunWref75582JJ55opkyZYoLBYOIYtIfscM0115iioiLz4osvdloCqrW1NbFPOv1sOFIt6J8jtYdNmzaZ2267zbzxxhtm69at5vHHHzcTJ040s2fPThyD9pA9brrpJvPSSy+ZrVu3mnXr1pmbbrrJWJZlnnvuOWMMnw04FKF7ANx9991m7Nixxuv1mlNPPdW8+uqrqS4JvfTZz37WjBw50ni9XjNq1Cjz2c9+1mzatCmxPRAImP/4j/8wJSUlJjc313zqU58ye/bs6XSMbdu2mQULFhi/32/Ky8vN1772NROJRDrt88ILL5gZM2YYr9drJk6caO6///5DaqE9Da4XXnjBSDrk6/LLLzfGxJdmuuWWW8yIESOMz+czc+bMMRs2bOh0jJqaGnPJJZeY/Px8U1hYaK644grT1NTUaZ+1a9ea0047zfh8PjNq1Chzxx13HFLLn/70J3PUUUcZr9drjj32WPO3v/2t0/ae1IL+6a49tLa2mrPPPtsMGzbMeDweM27cOHPVVVcd8kcx2kN26KodSOr0uZ1OPxt6Ugv67kjtYceOHWb27NmmtLTU+Hw+M3nyZHPjjTd2WqfbGNpDtvj3f/93M27cOOP1es3/b9/+QZvc4jgOf4MaE1LcihL8h1YFUUHBsRZRsN0EBxGXThYxFifFRUQUV3HpItbB1UEp/qF2EMRBl7pUqEgXtyII6qBo3ztc6OXeqheEt9HmeSDTyQm/s4R8OG+6u7uLAwcOzAd3UfhuYKFKURTF4t2rAwAAQOfwn24AAAAoiegGAACAkohuAAAAKInoBgAAgJKIbgAAACiJ6AYAAICSiG4AAAAoiegGAACAkohuAGCBjRs35tq1a+0eAwD+eKIbAJa4wcHBVCqVVCqVVKvV9PT05NKlS/n69esP97x48SInTpxYxCkBYGla3u4BAIDy9ff3Z3R0NJ8/f879+/dz6tSprFixIufPn//X+758+ZJqtZru7u42TQoAS4ubbgDoACtXrsyaNWuyYcOGnDx5MgcPHsy9e/cyODiYw4cP58qVK2k2m9m2bVuShY+Xv3//PkNDQ1m9enVqtVp27NiRsbGx+fWnT5+mt7c39Xo969aty/DwcD59+rTYxwSA346bbgDoQPV6Pe/evUuSTExMZNWqVRkfH//ue+fm5jIwMJAPHz7k9u3b2bx5c6amprJs2bIkyZs3b9Lf35/Lly/n5s2bmZ2dTavVSqvVyujo6KKdCQB+R6IbADpIURSZmJjIo0ePcvr06czOzqbRaOTGjRupVqvf3fP48eM8f/48r169ytatW5MkmzZtml+/evVqjh8/njNnziRJtmzZkuvXr6evry8jIyOp1WqlnwsAflceLweADjA2Npaurq7UarUMDAzk6NGjuXjxYpJk586dPwzuJJmcnMzatWvng/u/Xr58mVu3bqWrq2v+dejQoczNzWVmZqaM4wDAH8NNNwB0gP3792dkZCTVajXNZjPLl//zE6DRaPx0b71e/+n6x48fMzQ0lOHh4QVr69ev/7WBAWCJEN0A0AEajUZ6enp+ae+uXbvy9u3bTE9Pf/e2e8+ePZmamvrlzweApczj5QDAT/X19WXfvn05cuRIxsfHMzMzkwcPHuThw4dJknPnzuXZs2dptVqZnJzM69evc/fu3bRarTZPDgDtJ7oBgP91586d7N27N8eOHcv27dtz9uzZfPv2LcnfN+FPnjzJ9PR0ent7s3v37ly4cCHNZrPNUwNA+1WKoijaPQQAAAAsRW66AQAAoCSiGwAAAEoiugEAAKAkohsAAABKIroBAACgJKIbAAAASiK6AQAAoCSiGwAAAEoiugEAAKAkohsAAABKIroBAACgJKIbAAAASvIXNWfvUC+YL+o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0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152</TotalTime>
  <Words>517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 Boardroom</vt:lpstr>
      <vt:lpstr>Laptop Price Prediction for SmartTech Co.</vt:lpstr>
      <vt:lpstr>AGENDA</vt:lpstr>
      <vt:lpstr>OVERVIEW</vt:lpstr>
      <vt:lpstr>DATA &amp; LIBRARIES</vt:lpstr>
      <vt:lpstr>DATA &amp; LIBRARIES</vt:lpstr>
      <vt:lpstr>DATA CLEANING &amp; EDA</vt:lpstr>
      <vt:lpstr>DATA CLEANING &amp; EDA</vt:lpstr>
      <vt:lpstr>DATA CLEANING &amp; EDA</vt:lpstr>
      <vt:lpstr>DATA CLEANING &amp; EDA</vt:lpstr>
      <vt:lpstr>DATA CLEANING &amp; EDA</vt:lpstr>
      <vt:lpstr>DATA CLEANING &amp; EDA</vt:lpstr>
      <vt:lpstr>DATA CLEANING &amp; EDA</vt:lpstr>
      <vt:lpstr>DATA CLEANING &amp; EDA</vt:lpstr>
      <vt:lpstr>BUILDING MODEL</vt:lpstr>
      <vt:lpstr>MODEL PERFORMANCE</vt:lpstr>
      <vt:lpstr>WHICH MODEL TO CHOOSE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19</cp:revision>
  <dcterms:created xsi:type="dcterms:W3CDTF">2025-06-17T14:48:17Z</dcterms:created>
  <dcterms:modified xsi:type="dcterms:W3CDTF">2025-07-04T14:23:13Z</dcterms:modified>
</cp:coreProperties>
</file>