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76" r:id="rId3"/>
    <p:sldId id="279" r:id="rId4"/>
    <p:sldId id="266" r:id="rId5"/>
    <p:sldId id="259" r:id="rId6"/>
    <p:sldId id="267" r:id="rId7"/>
    <p:sldId id="277" r:id="rId8"/>
    <p:sldId id="264" r:id="rId9"/>
    <p:sldId id="265" r:id="rId10"/>
    <p:sldId id="269" r:id="rId11"/>
    <p:sldId id="275" r:id="rId12"/>
    <p:sldId id="270" r:id="rId13"/>
    <p:sldId id="280" r:id="rId14"/>
    <p:sldId id="274" r:id="rId15"/>
    <p:sldId id="261" r:id="rId16"/>
    <p:sldId id="263" r:id="rId17"/>
    <p:sldId id="272" r:id="rId18"/>
  </p:sldIdLst>
  <p:sldSz cx="9144000" cy="5143500" type="screen16x9"/>
  <p:notesSz cx="6858000" cy="9144000"/>
  <p:embeddedFontLst>
    <p:embeddedFont>
      <p:font typeface="Bookman Old Style" panose="02050604050505020204" pitchFamily="18" charset="0"/>
      <p:regular r:id="rId20"/>
      <p:bold r:id="rId21"/>
      <p:italic r:id="rId22"/>
      <p:boldItalic r:id="rId23"/>
    </p:embeddedFont>
    <p:embeddedFont>
      <p:font typeface="Noto Sans Symbols" panose="020B0604020202020204" charset="0"/>
      <p:regular r:id="rId24"/>
      <p:bold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17" d="100"/>
          <a:sy n="117" d="100"/>
        </p:scale>
        <p:origin x="490" y="8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56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7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4971" y="482723"/>
            <a:ext cx="8229600" cy="1590005"/>
          </a:xfrm>
        </p:spPr>
        <p:txBody>
          <a:bodyPr/>
          <a:lstStyle/>
          <a:p>
            <a:r>
              <a:rPr lang="en-US" sz="1600" dirty="0">
                <a:latin typeface="Bookman Old Style" panose="02050604050505020204" pitchFamily="18" charset="0"/>
              </a:rPr>
              <a:t>A Project Review </a:t>
            </a:r>
            <a:br>
              <a:rPr lang="en-US" sz="1600" dirty="0">
                <a:latin typeface="Bookman Old Style" panose="02050604050505020204" pitchFamily="18" charset="0"/>
              </a:rPr>
            </a:br>
            <a:r>
              <a:rPr lang="en-US" sz="1600" dirty="0">
                <a:latin typeface="Bookman Old Style" panose="02050604050505020204" pitchFamily="18" charset="0"/>
              </a:rPr>
              <a:t>On </a:t>
            </a:r>
            <a:br>
              <a:rPr lang="en-US" sz="3600" dirty="0">
                <a:latin typeface="Bookman Old Style" panose="02050604050505020204" pitchFamily="18" charset="0"/>
              </a:rPr>
            </a:br>
            <a:r>
              <a:rPr lang="en-US" sz="2000" dirty="0">
                <a:latin typeface="Bookman Old Style" panose="02050604050505020204" pitchFamily="18" charset="0"/>
              </a:rPr>
              <a:t>Air Canvas Using Computer Vision and </a:t>
            </a:r>
            <a:r>
              <a:rPr lang="en-US" sz="2000" dirty="0" err="1">
                <a:latin typeface="Bookman Old Style" panose="02050604050505020204" pitchFamily="18" charset="0"/>
              </a:rPr>
              <a:t>Mediapipe</a:t>
            </a:r>
            <a:endParaRPr lang="en-US" sz="2000" dirty="0">
              <a:latin typeface="Bookman Old Style" panose="02050604050505020204" pitchFamily="18" charset="0"/>
            </a:endParaRPr>
          </a:p>
        </p:txBody>
      </p:sp>
      <p:sp>
        <p:nvSpPr>
          <p:cNvPr id="3" name="TextBox 2"/>
          <p:cNvSpPr txBox="1"/>
          <p:nvPr/>
        </p:nvSpPr>
        <p:spPr>
          <a:xfrm>
            <a:off x="685800" y="2762497"/>
            <a:ext cx="3405602" cy="1169551"/>
          </a:xfrm>
          <a:prstGeom prst="rect">
            <a:avLst/>
          </a:prstGeom>
          <a:noFill/>
        </p:spPr>
        <p:txBody>
          <a:bodyPr wrap="square" rtlCol="0">
            <a:spAutoFit/>
          </a:bodyPr>
          <a:lstStyle/>
          <a:p>
            <a:r>
              <a:rPr lang="en-US" sz="1200" b="1" dirty="0">
                <a:latin typeface="Bookman Old Style" panose="02050604050505020204" pitchFamily="18" charset="0"/>
                <a:cs typeface="Calibri" panose="020F0502020204030204" pitchFamily="34" charset="0"/>
              </a:rPr>
              <a:t>Team Details </a:t>
            </a:r>
          </a:p>
          <a:p>
            <a:pPr marL="342900" indent="-342900">
              <a:buFont typeface="+mj-lt"/>
              <a:buAutoNum type="arabicPeriod"/>
            </a:pPr>
            <a:r>
              <a:rPr lang="en-US" dirty="0">
                <a:latin typeface="Calibri" panose="020F0502020204030204" pitchFamily="34" charset="0"/>
                <a:cs typeface="Calibri" panose="020F0502020204030204" pitchFamily="34" charset="0"/>
              </a:rPr>
              <a:t>T.ABHINAV (20EG105149)</a:t>
            </a:r>
          </a:p>
          <a:p>
            <a:pPr marL="342900" indent="-342900">
              <a:buFont typeface="+mj-lt"/>
              <a:buAutoNum type="arabicPeriod"/>
            </a:pPr>
            <a:r>
              <a:rPr lang="en-US" dirty="0">
                <a:latin typeface="Calibri" panose="020F0502020204030204" pitchFamily="34" charset="0"/>
                <a:cs typeface="Calibri" panose="020F0502020204030204" pitchFamily="34" charset="0"/>
              </a:rPr>
              <a:t>T.MOUNIKA (20EG105152)</a:t>
            </a:r>
          </a:p>
          <a:p>
            <a:pPr marL="342900" indent="-342900">
              <a:buFont typeface="+mj-lt"/>
              <a:buAutoNum type="arabicPeriod"/>
            </a:pPr>
            <a:r>
              <a:rPr lang="en-US" dirty="0">
                <a:latin typeface="Calibri" panose="020F0502020204030204" pitchFamily="34" charset="0"/>
                <a:cs typeface="Calibri" panose="020F0502020204030204" pitchFamily="34" charset="0"/>
              </a:rPr>
              <a:t>V. CHARAN TEJA(20EG105154)</a:t>
            </a:r>
          </a:p>
          <a:p>
            <a:pPr marL="342900" indent="-342900">
              <a:buFont typeface="+mj-lt"/>
              <a:buAutoNum type="arabicPeriod"/>
            </a:pPr>
            <a:r>
              <a:rPr lang="en-US" dirty="0">
                <a:latin typeface="Calibri" panose="020F0502020204030204" pitchFamily="34" charset="0"/>
                <a:cs typeface="Calibri" panose="020F0502020204030204" pitchFamily="34" charset="0"/>
              </a:rPr>
              <a:t>K.ADITYA (20EG105158)</a:t>
            </a:r>
          </a:p>
        </p:txBody>
      </p:sp>
      <p:sp>
        <p:nvSpPr>
          <p:cNvPr id="8" name="TextBox 7"/>
          <p:cNvSpPr txBox="1"/>
          <p:nvPr/>
        </p:nvSpPr>
        <p:spPr>
          <a:xfrm>
            <a:off x="6297225" y="2711246"/>
            <a:ext cx="2070599" cy="707886"/>
          </a:xfrm>
          <a:prstGeom prst="rect">
            <a:avLst/>
          </a:prstGeom>
          <a:noFill/>
        </p:spPr>
        <p:txBody>
          <a:bodyPr wrap="square" rtlCol="0">
            <a:spAutoFit/>
          </a:bodyPr>
          <a:lstStyle/>
          <a:p>
            <a:r>
              <a:rPr lang="en-US" sz="1200" b="1" dirty="0">
                <a:latin typeface="Bookman Old Style" panose="02050604050505020204" pitchFamily="18" charset="0"/>
              </a:rPr>
              <a:t>Project Supervisor </a:t>
            </a:r>
          </a:p>
          <a:p>
            <a:r>
              <a:rPr lang="en-US" dirty="0">
                <a:latin typeface="Calibri" panose="020F0502020204030204" pitchFamily="34" charset="0"/>
                <a:cs typeface="Calibri" panose="020F0502020204030204" pitchFamily="34" charset="0"/>
              </a:rPr>
              <a:t>Mr. D. RAMANA KUMAR</a:t>
            </a:r>
          </a:p>
          <a:p>
            <a:r>
              <a:rPr lang="en-US" dirty="0">
                <a:latin typeface="Calibri" panose="020F0502020204030204" pitchFamily="34" charset="0"/>
                <a:cs typeface="Calibri" panose="020F0502020204030204" pitchFamily="34" charset="0"/>
              </a:rPr>
              <a:t>Assistant Professor</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2" name="Title 1"/>
          <p:cNvSpPr>
            <a:spLocks noGrp="1"/>
          </p:cNvSpPr>
          <p:nvPr>
            <p:ph type="title"/>
          </p:nvPr>
        </p:nvSpPr>
        <p:spPr>
          <a:xfrm>
            <a:off x="1178248" y="12265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
        <p:nvSpPr>
          <p:cNvPr id="6" name="TextBox 5">
            <a:extLst>
              <a:ext uri="{FF2B5EF4-FFF2-40B4-BE49-F238E27FC236}">
                <a16:creationId xmlns:a16="http://schemas.microsoft.com/office/drawing/2014/main" id="{99E213C5-11C9-F72F-912B-F9F926525FD4}"/>
              </a:ext>
            </a:extLst>
          </p:cNvPr>
          <p:cNvSpPr txBox="1"/>
          <p:nvPr/>
        </p:nvSpPr>
        <p:spPr>
          <a:xfrm>
            <a:off x="473638" y="1642837"/>
            <a:ext cx="8340561" cy="2031325"/>
          </a:xfrm>
          <a:prstGeom prst="rect">
            <a:avLst/>
          </a:prstGeom>
          <a:noFill/>
        </p:spPr>
        <p:txBody>
          <a:bodyPr wrap="square">
            <a:spAutoFit/>
          </a:bodyPr>
          <a:lstStyle/>
          <a:p>
            <a:pPr marL="457200" lvl="1" algn="l"/>
            <a:r>
              <a:rPr lang="en-US" dirty="0">
                <a:latin typeface="Calibri" panose="020F0502020204030204" pitchFamily="34" charset="0"/>
                <a:ea typeface="Calibri" panose="020F0502020204030204" pitchFamily="34" charset="0"/>
                <a:cs typeface="Calibri" panose="020F0502020204030204" pitchFamily="34" charset="0"/>
              </a:rPr>
              <a:t>In the proposed methodology, the interactive air canvas application seamlessly integrates computer vision and gesture recognition techniques to enable a dynamic and engaging user experience. The process begins by capturing video frames from the webcam. Each frame undergoes preprocessing steps, such as flipping it vertically and converting it to the RGB color space </a:t>
            </a:r>
            <a:r>
              <a:rPr lang="en-IN" dirty="0">
                <a:latin typeface="Calibri" panose="020F0502020204030204" pitchFamily="34" charset="0"/>
                <a:ea typeface="Calibri" panose="020F0502020204030204" pitchFamily="34" charset="0"/>
                <a:cs typeface="Calibri" panose="020F0502020204030204" pitchFamily="34" charset="0"/>
              </a:rPr>
              <a:t>using OpenCV </a:t>
            </a:r>
            <a:r>
              <a:rPr lang="en-US" dirty="0">
                <a:latin typeface="Calibri" panose="020F0502020204030204" pitchFamily="34" charset="0"/>
                <a:ea typeface="Calibri" panose="020F0502020204030204" pitchFamily="34" charset="0"/>
                <a:cs typeface="Calibri" panose="020F0502020204030204" pitchFamily="34" charset="0"/>
              </a:rPr>
              <a:t>. The </a:t>
            </a:r>
            <a:r>
              <a:rPr lang="en-US" dirty="0" err="1">
                <a:latin typeface="Calibri" panose="020F0502020204030204" pitchFamily="34" charset="0"/>
                <a:ea typeface="Calibri" panose="020F0502020204030204" pitchFamily="34" charset="0"/>
                <a:cs typeface="Calibri" panose="020F0502020204030204" pitchFamily="34" charset="0"/>
              </a:rPr>
              <a:t>MediaPipe</a:t>
            </a:r>
            <a:r>
              <a:rPr lang="en-US" dirty="0">
                <a:latin typeface="Calibri" panose="020F0502020204030204" pitchFamily="34" charset="0"/>
                <a:ea typeface="Calibri" panose="020F0502020204030204" pitchFamily="34" charset="0"/>
                <a:cs typeface="Calibri" panose="020F0502020204030204" pitchFamily="34" charset="0"/>
              </a:rPr>
              <a:t> library is then employed to detect hand landmarks within the frame. Subsequently, the code interprets the detected hand gestures, recognizing actions like color selection, canvas clearing, and drawing. The loop dynamically updates the canvas based on the hand movements, continuously displaying the evolving output to the user.</a:t>
            </a:r>
          </a:p>
          <a:p>
            <a:pPr marL="742950" lvl="1" indent="-285750" algn="l">
              <a:buFont typeface="Arial" panose="020B0604020202020204" pitchFamily="34" charset="0"/>
              <a:buChar char="•"/>
            </a:pP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50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4A05AA6-11F6-D2C1-0E22-837871027F74}"/>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A45A186-7133-CECB-5617-6EE879FE5E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4" name="Picture 13">
            <a:extLst>
              <a:ext uri="{FF2B5EF4-FFF2-40B4-BE49-F238E27FC236}">
                <a16:creationId xmlns:a16="http://schemas.microsoft.com/office/drawing/2014/main" id="{9C04656F-01B1-DE3D-09F5-ACDDD72F7DD1}"/>
              </a:ext>
            </a:extLst>
          </p:cNvPr>
          <p:cNvPicPr>
            <a:picLocks noChangeAspect="1"/>
          </p:cNvPicPr>
          <p:nvPr/>
        </p:nvPicPr>
        <p:blipFill>
          <a:blip r:embed="rId2"/>
          <a:stretch>
            <a:fillRect/>
          </a:stretch>
        </p:blipFill>
        <p:spPr>
          <a:xfrm>
            <a:off x="2123674" y="1157588"/>
            <a:ext cx="4578539" cy="1797499"/>
          </a:xfrm>
          <a:prstGeom prst="rect">
            <a:avLst/>
          </a:prstGeom>
        </p:spPr>
      </p:pic>
      <p:sp>
        <p:nvSpPr>
          <p:cNvPr id="3" name="TextBox 2">
            <a:extLst>
              <a:ext uri="{FF2B5EF4-FFF2-40B4-BE49-F238E27FC236}">
                <a16:creationId xmlns:a16="http://schemas.microsoft.com/office/drawing/2014/main" id="{A4EB0F44-2C3F-FC44-61E8-22EC1F732825}"/>
              </a:ext>
            </a:extLst>
          </p:cNvPr>
          <p:cNvSpPr txBox="1"/>
          <p:nvPr/>
        </p:nvSpPr>
        <p:spPr>
          <a:xfrm>
            <a:off x="2905762" y="3080388"/>
            <a:ext cx="3596639" cy="261610"/>
          </a:xfrm>
          <a:prstGeom prst="rect">
            <a:avLst/>
          </a:prstGeom>
          <a:noFill/>
        </p:spPr>
        <p:txBody>
          <a:bodyPr wrap="square">
            <a:spAutoFit/>
          </a:bodyPr>
          <a:lstStyle/>
          <a:p>
            <a:r>
              <a:rPr lang="en-US" sz="1100" b="1" dirty="0">
                <a:latin typeface="Calibri" panose="020F0502020204030204" pitchFamily="34" charset="0"/>
                <a:ea typeface="Calibri" panose="020F0502020204030204" pitchFamily="34" charset="0"/>
                <a:cs typeface="Calibri" panose="020F0502020204030204" pitchFamily="34" charset="0"/>
              </a:rPr>
              <a:t>Fig-Hand landmarks points used by </a:t>
            </a:r>
            <a:r>
              <a:rPr lang="en-US" sz="1100" b="1" dirty="0" err="1">
                <a:latin typeface="Calibri" panose="020F0502020204030204" pitchFamily="34" charset="0"/>
                <a:ea typeface="Calibri" panose="020F0502020204030204" pitchFamily="34" charset="0"/>
                <a:cs typeface="Calibri" panose="020F0502020204030204" pitchFamily="34" charset="0"/>
              </a:rPr>
              <a:t>MediaPipe</a:t>
            </a:r>
            <a:endParaRPr lang="en-IN" sz="11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A5F49DF-D25C-FEC9-2F55-3411F2E3B061}"/>
              </a:ext>
            </a:extLst>
          </p:cNvPr>
          <p:cNvSpPr txBox="1"/>
          <p:nvPr/>
        </p:nvSpPr>
        <p:spPr>
          <a:xfrm>
            <a:off x="670560" y="3538010"/>
            <a:ext cx="7294880" cy="954107"/>
          </a:xfrm>
          <a:prstGeom prst="rect">
            <a:avLst/>
          </a:prstGeom>
          <a:noFill/>
        </p:spPr>
        <p:txBody>
          <a:bodyPr wrap="square" rtlCol="0">
            <a:spAutoFit/>
          </a:bodyPr>
          <a:lstStyle/>
          <a:p>
            <a:pPr marL="457200" lvl="1"/>
            <a:r>
              <a:rPr lang="en-US" dirty="0" err="1">
                <a:latin typeface="Calibri" panose="020F0502020204030204" pitchFamily="34" charset="0"/>
                <a:ea typeface="Calibri" panose="020F0502020204030204" pitchFamily="34" charset="0"/>
                <a:cs typeface="Calibri" panose="020F0502020204030204" pitchFamily="34" charset="0"/>
              </a:rPr>
              <a:t>MediaPipe's</a:t>
            </a:r>
            <a:r>
              <a:rPr lang="en-US" dirty="0">
                <a:latin typeface="Calibri" panose="020F0502020204030204" pitchFamily="34" charset="0"/>
                <a:ea typeface="Calibri" panose="020F0502020204030204" pitchFamily="34" charset="0"/>
                <a:cs typeface="Calibri" panose="020F0502020204030204" pitchFamily="34" charset="0"/>
              </a:rPr>
              <a:t> Hand Tracking module provides a set of 21 hand landmarks or key points that represent specific locations on the human hand. These landmarks are identified by integers from 0 to 20, and each landmark has three-dimensional coordinates (x, y, z) that define its position in space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F550306-49FE-93AB-A611-99FA77EBCFE2}"/>
              </a:ext>
            </a:extLst>
          </p:cNvPr>
          <p:cNvSpPr txBox="1"/>
          <p:nvPr/>
        </p:nvSpPr>
        <p:spPr>
          <a:xfrm>
            <a:off x="2546774" y="281351"/>
            <a:ext cx="5229014" cy="584775"/>
          </a:xfrm>
          <a:prstGeom prst="rect">
            <a:avLst/>
          </a:prstGeom>
          <a:noFill/>
        </p:spPr>
        <p:txBody>
          <a:bodyPr wrap="square" rtlCol="0">
            <a:spAutoFit/>
          </a:bodyPr>
          <a:lstStyle/>
          <a:p>
            <a:r>
              <a:rPr lang="en-US" sz="3200" dirty="0">
                <a:latin typeface="Bookman Old Style" panose="02050604050505020204" pitchFamily="18" charset="0"/>
              </a:rPr>
              <a:t>Hand Landmarks</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2601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6996" y="250653"/>
            <a:ext cx="6117431" cy="627321"/>
          </a:xfrm>
        </p:spPr>
        <p:txBody>
          <a:bodyPr/>
          <a:lstStyle/>
          <a:p>
            <a:r>
              <a:rPr lang="en-US" sz="3200" dirty="0">
                <a:latin typeface="Bookman Old Style" panose="02050604050505020204" pitchFamily="18" charset="0"/>
              </a:rPr>
              <a:t>Proposed Method Illustration</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0" name="Picture 9">
            <a:extLst>
              <a:ext uri="{FF2B5EF4-FFF2-40B4-BE49-F238E27FC236}">
                <a16:creationId xmlns:a16="http://schemas.microsoft.com/office/drawing/2014/main" id="{6F045F4C-FA79-459A-6906-D080D4AC8190}"/>
              </a:ext>
            </a:extLst>
          </p:cNvPr>
          <p:cNvPicPr>
            <a:picLocks noChangeAspect="1"/>
          </p:cNvPicPr>
          <p:nvPr/>
        </p:nvPicPr>
        <p:blipFill rotWithShape="1">
          <a:blip r:embed="rId3"/>
          <a:srcRect t="2961"/>
          <a:stretch/>
        </p:blipFill>
        <p:spPr>
          <a:xfrm>
            <a:off x="1450150" y="874217"/>
            <a:ext cx="5670524" cy="3880848"/>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20420" y="457917"/>
            <a:ext cx="6117431" cy="627321"/>
          </a:xfrm>
        </p:spPr>
        <p:txBody>
          <a:bodyPr/>
          <a:lstStyle/>
          <a:p>
            <a:r>
              <a:rPr lang="en-US" sz="3200" dirty="0">
                <a:latin typeface="Bookman Old Style" panose="02050604050505020204" pitchFamily="18" charset="0"/>
              </a:rPr>
              <a:t>Proposed Method Illustration</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06DCD807-F127-F03B-7AE8-A15708588D31}"/>
              </a:ext>
            </a:extLst>
          </p:cNvPr>
          <p:cNvSpPr txBox="1"/>
          <p:nvPr/>
        </p:nvSpPr>
        <p:spPr>
          <a:xfrm>
            <a:off x="1213104" y="1354205"/>
            <a:ext cx="6406896" cy="2435090"/>
          </a:xfrm>
          <a:prstGeom prst="rect">
            <a:avLst/>
          </a:prstGeom>
          <a:noFill/>
        </p:spPr>
        <p:txBody>
          <a:bodyPr wrap="square">
            <a:spAutoFit/>
          </a:bodyPr>
          <a:lstStyle/>
          <a:p>
            <a:pPr marL="0" marR="0" algn="just">
              <a:lnSpc>
                <a:spcPct val="150000"/>
              </a:lnSpc>
              <a:spcBef>
                <a:spcPts val="0"/>
              </a:spcBef>
              <a:spcAft>
                <a:spcPts val="6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By using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MediaPipe</a:t>
            </a:r>
            <a:r>
              <a:rPr lang="en-US" sz="1200" kern="100" dirty="0">
                <a:effectLst/>
                <a:latin typeface="Calibri" panose="020F0502020204030204" pitchFamily="34" charset="0"/>
                <a:ea typeface="Calibri" panose="020F0502020204030204" pitchFamily="34" charset="0"/>
                <a:cs typeface="Calibri" panose="020F0502020204030204" pitchFamily="34" charset="0"/>
              </a:rPr>
              <a:t> , we will track the movement of our index finger. If we are using index and middle finger then we are in selection mode, we can select any color by simply hovering over the specific color. After selection is done we will simply use the index finger to draw. </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6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The draw mechanism works by drawing individual points at a very small interval of time that those points appear to be a line. While selecting and drawing modes we will store the location of our hand pointer with the color we are using.</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6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Using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numpy</a:t>
            </a:r>
            <a:r>
              <a:rPr lang="en-US" sz="1200" kern="100" dirty="0">
                <a:effectLst/>
                <a:latin typeface="Calibri" panose="020F0502020204030204" pitchFamily="34" charset="0"/>
                <a:ea typeface="Calibri" panose="020F0502020204030204" pitchFamily="34" charset="0"/>
                <a:cs typeface="Calibri" panose="020F0502020204030204" pitchFamily="34" charset="0"/>
              </a:rPr>
              <a:t> we will make a plain white canvas of (1280, 720) pixels on which we will draw, the output that we get on white canvas we will superimpose it on the original frame video window.</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789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3704" y="773018"/>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524000" y="1725364"/>
            <a:ext cx="6655982" cy="1631216"/>
          </a:xfrm>
          <a:prstGeom prst="rect">
            <a:avLst/>
          </a:prstGeom>
          <a:noFill/>
        </p:spPr>
        <p:txBody>
          <a:bodyPr wrap="square" rtlCol="0">
            <a:spAutoFit/>
          </a:bodyPr>
          <a:lstStyle/>
          <a:p>
            <a:r>
              <a:rPr lang="en-IN" b="1" dirty="0"/>
              <a:t>Software requirements </a:t>
            </a: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Visual Studio</a:t>
            </a: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Media Pipe </a:t>
            </a:r>
          </a:p>
          <a:p>
            <a:pPr marL="285750" indent="-285750">
              <a:buFont typeface="Arial" panose="020B0604020202020204" pitchFamily="34" charset="0"/>
              <a:buChar char="•"/>
            </a:pPr>
            <a:r>
              <a:rPr lang="en-IN" sz="1200" dirty="0" err="1">
                <a:latin typeface="Calibri" panose="020F0502020204030204" pitchFamily="34" charset="0"/>
                <a:ea typeface="Calibri" panose="020F0502020204030204" pitchFamily="34" charset="0"/>
                <a:cs typeface="Calibri" panose="020F0502020204030204" pitchFamily="34" charset="0"/>
              </a:rPr>
              <a:t>Numpy</a:t>
            </a:r>
            <a:r>
              <a:rPr lang="en-IN" sz="12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sz="1200" dirty="0" err="1">
                <a:latin typeface="Calibri" panose="020F0502020204030204" pitchFamily="34" charset="0"/>
                <a:ea typeface="Calibri" panose="020F0502020204030204" pitchFamily="34" charset="0"/>
                <a:cs typeface="Calibri" panose="020F0502020204030204" pitchFamily="34" charset="0"/>
              </a:rPr>
              <a:t>OpenCv</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mj-lt"/>
              </a:rPr>
              <a:t>Hardware requirements</a:t>
            </a: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Webcam</a:t>
            </a: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Monitor (Screen)</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16489" y="720395"/>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640244404"/>
              </p:ext>
            </p:extLst>
          </p:nvPr>
        </p:nvGraphicFramePr>
        <p:xfrm>
          <a:off x="1354909" y="2011010"/>
          <a:ext cx="6602859" cy="21234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S.No</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Functionality</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Status</a:t>
                      </a:r>
                    </a:p>
                    <a:p>
                      <a:r>
                        <a:rPr lang="en-US" sz="1200" dirty="0">
                          <a:latin typeface="Calibri" panose="020F0502020204030204" pitchFamily="34" charset="0"/>
                          <a:ea typeface="Calibri" panose="020F0502020204030204" pitchFamily="34" charset="0"/>
                          <a:cs typeface="Calibri" panose="020F0502020204030204" pitchFamily="34" charset="0"/>
                        </a:rPr>
                        <a:t>(Completed /in-progress/Not</a:t>
                      </a:r>
                      <a:r>
                        <a:rPr lang="en-US" sz="1200" baseline="0" dirty="0">
                          <a:latin typeface="Calibri" panose="020F0502020204030204" pitchFamily="34" charset="0"/>
                          <a:ea typeface="Calibri" panose="020F0502020204030204" pitchFamily="34" charset="0"/>
                          <a:cs typeface="Calibri" panose="020F0502020204030204" pitchFamily="34" charset="0"/>
                        </a:rPr>
                        <a:t> started)</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Requirement Gathering</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Completed</a:t>
                      </a:r>
                    </a:p>
                  </a:txBody>
                  <a:tcPr/>
                </a:tc>
                <a:extLst>
                  <a:ext uri="{0D108BD9-81ED-4DB2-BD59-A6C34878D82A}">
                    <a16:rowId xmlns:a16="http://schemas.microsoft.com/office/drawing/2014/main" val="10001"/>
                  </a:ext>
                </a:extLst>
              </a:tr>
              <a:tr h="370840">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Analysis and Design </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Completed</a:t>
                      </a:r>
                    </a:p>
                  </a:txBody>
                  <a:tcPr/>
                </a:tc>
                <a:extLst>
                  <a:ext uri="{0D108BD9-81ED-4DB2-BD59-A6C34878D82A}">
                    <a16:rowId xmlns:a16="http://schemas.microsoft.com/office/drawing/2014/main" val="10002"/>
                  </a:ext>
                </a:extLst>
              </a:tr>
              <a:tr h="370840">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Construction of the Application</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In-progress </a:t>
                      </a:r>
                    </a:p>
                  </a:txBody>
                  <a:tcPr/>
                </a:tc>
                <a:extLst>
                  <a:ext uri="{0D108BD9-81ED-4DB2-BD59-A6C34878D82A}">
                    <a16:rowId xmlns:a16="http://schemas.microsoft.com/office/drawing/2014/main" val="10003"/>
                  </a:ext>
                </a:extLst>
              </a:tr>
              <a:tr h="370840">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Testing </a:t>
                      </a: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Not Started</a:t>
                      </a:r>
                    </a:p>
                  </a:txBody>
                  <a:tcPr/>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82809" y="548640"/>
            <a:ext cx="6117431" cy="627321"/>
          </a:xfrm>
        </p:spPr>
        <p:txBody>
          <a:bodyPr/>
          <a:lstStyle/>
          <a:p>
            <a:r>
              <a:rPr lang="en-US" sz="3600" dirty="0">
                <a:latin typeface="Bookman Old Style" panose="02050604050505020204" pitchFamily="18" charset="0"/>
              </a:rPr>
              <a:t>References</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8C5C768F-97A5-FA62-9030-C9B580562ED0}"/>
              </a:ext>
            </a:extLst>
          </p:cNvPr>
          <p:cNvSpPr txBox="1"/>
          <p:nvPr/>
        </p:nvSpPr>
        <p:spPr>
          <a:xfrm>
            <a:off x="641410" y="1300558"/>
            <a:ext cx="7861179" cy="2893100"/>
          </a:xfrm>
          <a:prstGeom prst="rect">
            <a:avLst/>
          </a:prstGeom>
          <a:noFill/>
        </p:spPr>
        <p:txBody>
          <a:bodyPr wrap="square">
            <a:spAutoFit/>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 [1]  B Anand ,</a:t>
            </a:r>
            <a:r>
              <a:rPr lang="en-IN" sz="1200" dirty="0" err="1">
                <a:latin typeface="Calibri" panose="020F0502020204030204" pitchFamily="34" charset="0"/>
                <a:ea typeface="Calibri" panose="020F0502020204030204" pitchFamily="34" charset="0"/>
                <a:cs typeface="Calibri" panose="020F0502020204030204" pitchFamily="34" charset="0"/>
              </a:rPr>
              <a:t>T.Vinod</a:t>
            </a:r>
            <a:r>
              <a:rPr lang="en-IN" sz="1200" dirty="0">
                <a:latin typeface="Calibri" panose="020F0502020204030204" pitchFamily="34" charset="0"/>
                <a:ea typeface="Calibri" panose="020F0502020204030204" pitchFamily="34" charset="0"/>
                <a:cs typeface="Calibri" panose="020F0502020204030204" pitchFamily="34" charset="0"/>
              </a:rPr>
              <a:t>, ,M Srinivas Rao, Interaction through Computer Vision Air Canvas.2022 IEEE International Conference on Advancements in Smart, Secure and Intelligent Computing (ASSIC) .</a:t>
            </a:r>
          </a:p>
          <a:p>
            <a:pPr algn="just"/>
            <a:r>
              <a:rPr lang="en-IN" sz="1200" dirty="0">
                <a:latin typeface="Calibri" panose="020F0502020204030204" pitchFamily="34" charset="0"/>
                <a:ea typeface="Calibri" panose="020F0502020204030204" pitchFamily="34" charset="0"/>
                <a:cs typeface="Calibri" panose="020F0502020204030204" pitchFamily="34" charset="0"/>
              </a:rPr>
              <a:t>[2]Soham </a:t>
            </a:r>
            <a:r>
              <a:rPr lang="en-IN" sz="1200" dirty="0" err="1">
                <a:latin typeface="Calibri" panose="020F0502020204030204" pitchFamily="34" charset="0"/>
                <a:ea typeface="Calibri" panose="020F0502020204030204" pitchFamily="34" charset="0"/>
                <a:cs typeface="Calibri" panose="020F0502020204030204" pitchFamily="34" charset="0"/>
              </a:rPr>
              <a:t>Pardeshi</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Madhuvanti</a:t>
            </a:r>
            <a:r>
              <a:rPr lang="en-IN" sz="1200" dirty="0">
                <a:latin typeface="Calibri" panose="020F0502020204030204" pitchFamily="34" charset="0"/>
                <a:ea typeface="Calibri" panose="020F0502020204030204" pitchFamily="34" charset="0"/>
                <a:cs typeface="Calibri" panose="020F0502020204030204" pitchFamily="34" charset="0"/>
              </a:rPr>
              <a:t> Apar , Chaitanya Khot , Atharv Deshmukh, Air Doodle :“ A Realtime Virtual Drawing Tool”, International Journal for Research in Applied Science &amp; Engineering Technology (IJRASET) Volume 10 Issue IV Apr 2022.</a:t>
            </a:r>
          </a:p>
          <a:p>
            <a:pPr algn="just"/>
            <a:r>
              <a:rPr lang="en-IN" sz="1200" dirty="0">
                <a:latin typeface="Calibri" panose="020F0502020204030204" pitchFamily="34" charset="0"/>
                <a:ea typeface="Calibri" panose="020F0502020204030204" pitchFamily="34" charset="0"/>
                <a:cs typeface="Calibri" panose="020F0502020204030204" pitchFamily="34" charset="0"/>
              </a:rPr>
              <a:t>[3] Melvin </a:t>
            </a:r>
            <a:r>
              <a:rPr lang="en-IN" sz="1200" dirty="0" err="1">
                <a:latin typeface="Calibri" panose="020F0502020204030204" pitchFamily="34" charset="0"/>
                <a:ea typeface="Calibri" panose="020F0502020204030204" pitchFamily="34" charset="0"/>
                <a:cs typeface="Calibri" panose="020F0502020204030204" pitchFamily="34" charset="0"/>
              </a:rPr>
              <a:t>Cabatuan</a:t>
            </a:r>
            <a:r>
              <a:rPr lang="en-IN" sz="1200" dirty="0">
                <a:latin typeface="Calibri" panose="020F0502020204030204" pitchFamily="34" charset="0"/>
                <a:ea typeface="Calibri" panose="020F0502020204030204" pitchFamily="34" charset="0"/>
                <a:cs typeface="Calibri" panose="020F0502020204030204" pitchFamily="34" charset="0"/>
              </a:rPr>
              <a:t> , Isaiah </a:t>
            </a:r>
            <a:r>
              <a:rPr lang="en-IN" sz="1200" dirty="0" err="1">
                <a:latin typeface="Calibri" panose="020F0502020204030204" pitchFamily="34" charset="0"/>
                <a:ea typeface="Calibri" panose="020F0502020204030204" pitchFamily="34" charset="0"/>
                <a:cs typeface="Calibri" panose="020F0502020204030204" pitchFamily="34" charset="0"/>
              </a:rPr>
              <a:t>Jassen</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Tupal</a:t>
            </a:r>
            <a:r>
              <a:rPr lang="en-IN" sz="1200" dirty="0">
                <a:latin typeface="Calibri" panose="020F0502020204030204" pitchFamily="34" charset="0"/>
                <a:ea typeface="Calibri" panose="020F0502020204030204" pitchFamily="34" charset="0"/>
                <a:cs typeface="Calibri" panose="020F0502020204030204" pitchFamily="34" charset="0"/>
              </a:rPr>
              <a:t> . Vision-Based Hand Tracking System Development for Non-Face-to-Face Interaction. 2021 IEEE 13th International Conference on Humanoid, Nanotechnology, Information Technology, Communication and Control, Environment, and Management (HNICEM).</a:t>
            </a:r>
          </a:p>
          <a:p>
            <a:pPr algn="just"/>
            <a:r>
              <a:rPr lang="en-IN" sz="1200" dirty="0">
                <a:latin typeface="Calibri" panose="020F0502020204030204" pitchFamily="34" charset="0"/>
                <a:ea typeface="Calibri" panose="020F0502020204030204" pitchFamily="34" charset="0"/>
                <a:cs typeface="Calibri" panose="020F0502020204030204" pitchFamily="34" charset="0"/>
              </a:rPr>
              <a:t>[4] </a:t>
            </a:r>
            <a:r>
              <a:rPr lang="en-IN" sz="1200" dirty="0" err="1">
                <a:latin typeface="Calibri" panose="020F0502020204030204" pitchFamily="34" charset="0"/>
                <a:ea typeface="Calibri" panose="020F0502020204030204" pitchFamily="34" charset="0"/>
                <a:cs typeface="Calibri" panose="020F0502020204030204" pitchFamily="34" charset="0"/>
              </a:rPr>
              <a:t>Shaurya</a:t>
            </a:r>
            <a:r>
              <a:rPr lang="en-IN" sz="1200" dirty="0">
                <a:latin typeface="Calibri" panose="020F0502020204030204" pitchFamily="34" charset="0"/>
                <a:ea typeface="Calibri" panose="020F0502020204030204" pitchFamily="34" charset="0"/>
                <a:cs typeface="Calibri" panose="020F0502020204030204" pitchFamily="34" charset="0"/>
              </a:rPr>
              <a:t> Gulati, Ashish Kumar Rastogi, Raghav Pradhan, Chetan Gupta, Mayank </a:t>
            </a:r>
            <a:r>
              <a:rPr lang="en-IN" sz="1200" dirty="0" err="1">
                <a:latin typeface="Calibri" panose="020F0502020204030204" pitchFamily="34" charset="0"/>
                <a:ea typeface="Calibri" panose="020F0502020204030204" pitchFamily="34" charset="0"/>
                <a:cs typeface="Calibri" panose="020F0502020204030204" pitchFamily="34" charset="0"/>
              </a:rPr>
              <a:t>Virmani</a:t>
            </a:r>
            <a:r>
              <a:rPr lang="en-IN" sz="1200" dirty="0">
                <a:latin typeface="Calibri" panose="020F0502020204030204" pitchFamily="34" charset="0"/>
                <a:ea typeface="Calibri" panose="020F0502020204030204" pitchFamily="34" charset="0"/>
                <a:cs typeface="Calibri" panose="020F0502020204030204" pitchFamily="34" charset="0"/>
              </a:rPr>
              <a:t>, Rahul Jana, Paint / Writing Application through </a:t>
            </a:r>
            <a:r>
              <a:rPr lang="en-IN" sz="1200" dirty="0" err="1">
                <a:latin typeface="Calibri" panose="020F0502020204030204" pitchFamily="34" charset="0"/>
                <a:ea typeface="Calibri" panose="020F0502020204030204" pitchFamily="34" charset="0"/>
                <a:cs typeface="Calibri" panose="020F0502020204030204" pitchFamily="34" charset="0"/>
              </a:rPr>
              <a:t>WebCam</a:t>
            </a:r>
            <a:r>
              <a:rPr lang="en-IN" sz="1200" dirty="0">
                <a:latin typeface="Calibri" panose="020F0502020204030204" pitchFamily="34" charset="0"/>
                <a:ea typeface="Calibri" panose="020F0502020204030204" pitchFamily="34" charset="0"/>
                <a:cs typeface="Calibri" panose="020F0502020204030204" pitchFamily="34" charset="0"/>
              </a:rPr>
              <a:t> using </a:t>
            </a:r>
            <a:r>
              <a:rPr lang="en-IN" sz="1200" dirty="0" err="1">
                <a:latin typeface="Calibri" panose="020F0502020204030204" pitchFamily="34" charset="0"/>
                <a:ea typeface="Calibri" panose="020F0502020204030204" pitchFamily="34" charset="0"/>
                <a:cs typeface="Calibri" panose="020F0502020204030204" pitchFamily="34" charset="0"/>
              </a:rPr>
              <a:t>MediaPipe</a:t>
            </a:r>
            <a:r>
              <a:rPr lang="en-IN" sz="1200" dirty="0">
                <a:latin typeface="Calibri" panose="020F0502020204030204" pitchFamily="34" charset="0"/>
                <a:ea typeface="Calibri" panose="020F0502020204030204" pitchFamily="34" charset="0"/>
                <a:cs typeface="Calibri" panose="020F0502020204030204" pitchFamily="34" charset="0"/>
              </a:rPr>
              <a:t> and OpenCV, 2022 2nd International Conference on Innovative Practices in Technology and Management (ICIPTM).</a:t>
            </a:r>
          </a:p>
          <a:p>
            <a:pPr algn="just"/>
            <a:r>
              <a:rPr lang="en-IN" sz="1200" dirty="0">
                <a:latin typeface="Calibri" panose="020F0502020204030204" pitchFamily="34" charset="0"/>
                <a:ea typeface="Calibri" panose="020F0502020204030204" pitchFamily="34" charset="0"/>
                <a:cs typeface="Calibri" panose="020F0502020204030204" pitchFamily="34" charset="0"/>
              </a:rPr>
              <a:t>[5] Vladimir I. Pavlovic, Rajeev Sharma, Thomas S. Huang, Visual Interpretation </a:t>
            </a:r>
            <a:r>
              <a:rPr lang="en-IN" sz="1200" dirty="0" err="1">
                <a:latin typeface="Calibri" panose="020F0502020204030204" pitchFamily="34" charset="0"/>
                <a:ea typeface="Calibri" panose="020F0502020204030204" pitchFamily="34" charset="0"/>
                <a:cs typeface="Calibri" panose="020F0502020204030204" pitchFamily="34" charset="0"/>
              </a:rPr>
              <a:t>oHand</a:t>
            </a:r>
            <a:r>
              <a:rPr lang="en-IN" sz="1200" dirty="0">
                <a:latin typeface="Calibri" panose="020F0502020204030204" pitchFamily="34" charset="0"/>
                <a:ea typeface="Calibri" panose="020F0502020204030204" pitchFamily="34" charset="0"/>
                <a:cs typeface="Calibri" panose="020F0502020204030204" pitchFamily="34" charset="0"/>
              </a:rPr>
              <a:t> Gestures for Human-Computer Interaction: A Review, IEEE Transactions on pattern analysis and machine intelligence, VOL. 19, NO. 7, JULY 1997.</a:t>
            </a:r>
          </a:p>
          <a:p>
            <a:pPr algn="just"/>
            <a:r>
              <a:rPr lang="en-IN" sz="1200" dirty="0">
                <a:latin typeface="Calibri" panose="020F0502020204030204" pitchFamily="34" charset="0"/>
                <a:ea typeface="Calibri" panose="020F0502020204030204" pitchFamily="34" charset="0"/>
                <a:cs typeface="Calibri" panose="020F0502020204030204" pitchFamily="34" charset="0"/>
              </a:rPr>
              <a:t>[6] Gangadhara Rao </a:t>
            </a:r>
            <a:r>
              <a:rPr lang="en-IN" sz="1200" dirty="0" err="1">
                <a:latin typeface="Calibri" panose="020F0502020204030204" pitchFamily="34" charset="0"/>
                <a:ea typeface="Calibri" panose="020F0502020204030204" pitchFamily="34" charset="0"/>
                <a:cs typeface="Calibri" panose="020F0502020204030204" pitchFamily="34" charset="0"/>
              </a:rPr>
              <a:t>Kommu</a:t>
            </a:r>
            <a:r>
              <a:rPr lang="en-IN" sz="1200" dirty="0">
                <a:latin typeface="Calibri" panose="020F0502020204030204" pitchFamily="34" charset="0"/>
                <a:ea typeface="Calibri" panose="020F0502020204030204" pitchFamily="34" charset="0"/>
                <a:cs typeface="Calibri" panose="020F0502020204030204" pitchFamily="34" charset="0"/>
              </a:rPr>
              <a:t>, An Efficient Tool For Online Teaching Using OpenCV, International Journal of Creative Research Thoughts(IJCRT) Volume 9, Issue 6 June 2021.</a:t>
            </a: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71278" y="2203204"/>
            <a:ext cx="6117431" cy="627321"/>
          </a:xfrm>
        </p:spPr>
        <p:txBody>
          <a:bodyPr/>
          <a:lstStyle/>
          <a:p>
            <a:r>
              <a:rPr lang="en-US" sz="3600" dirty="0">
                <a:latin typeface="Bookman Old Style" panose="02050604050505020204" pitchFamily="18" charset="0"/>
              </a:rPr>
              <a:t>Thank you</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4081A73-6AF3-2D25-DD16-B8041F821BC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BF717A6-444F-EA2D-82DE-B4B09DFCCA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8" name="TextBox 7">
            <a:extLst>
              <a:ext uri="{FF2B5EF4-FFF2-40B4-BE49-F238E27FC236}">
                <a16:creationId xmlns:a16="http://schemas.microsoft.com/office/drawing/2014/main" id="{18DA3551-0083-3E8B-D440-F3D7636DCCF3}"/>
              </a:ext>
            </a:extLst>
          </p:cNvPr>
          <p:cNvSpPr txBox="1"/>
          <p:nvPr/>
        </p:nvSpPr>
        <p:spPr>
          <a:xfrm>
            <a:off x="3359573" y="419858"/>
            <a:ext cx="2028614" cy="584775"/>
          </a:xfrm>
          <a:prstGeom prst="rect">
            <a:avLst/>
          </a:prstGeom>
          <a:noFill/>
        </p:spPr>
        <p:txBody>
          <a:bodyPr wrap="square" rtlCol="0">
            <a:spAutoFit/>
          </a:bodyPr>
          <a:lstStyle/>
          <a:p>
            <a:pPr algn="ctr"/>
            <a:r>
              <a:rPr lang="en-US" sz="3200" b="1" dirty="0"/>
              <a:t>Abstract</a:t>
            </a:r>
            <a:endParaRPr lang="en-IN" sz="3200" b="1" dirty="0"/>
          </a:p>
        </p:txBody>
      </p:sp>
      <p:sp>
        <p:nvSpPr>
          <p:cNvPr id="9" name="TextBox 8">
            <a:extLst>
              <a:ext uri="{FF2B5EF4-FFF2-40B4-BE49-F238E27FC236}">
                <a16:creationId xmlns:a16="http://schemas.microsoft.com/office/drawing/2014/main" id="{22D5021D-448D-BAB7-BECF-85954A57D66B}"/>
              </a:ext>
            </a:extLst>
          </p:cNvPr>
          <p:cNvSpPr txBox="1"/>
          <p:nvPr/>
        </p:nvSpPr>
        <p:spPr>
          <a:xfrm>
            <a:off x="1141306" y="1383393"/>
            <a:ext cx="6983307" cy="1569660"/>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Air Canvas employs advanced motion-tracking technology to capture and interpret hand movements, allowing users to create digital art through intuitive and natural gestures in the air. Conventional tools often limit the spontaneity and creativity of artists, prompting the need for a more dynamic and inclusive platform. This project is rooted in the refinement of hand tracking systems,  leveraging Open Computer Vision  (OpenCV) and </a:t>
            </a:r>
            <a:r>
              <a:rPr lang="en-US" sz="1200" dirty="0" err="1">
                <a:latin typeface="Calibri" panose="020F0502020204030204" pitchFamily="34" charset="0"/>
                <a:ea typeface="Calibri" panose="020F0502020204030204" pitchFamily="34" charset="0"/>
                <a:cs typeface="Calibri" panose="020F0502020204030204" pitchFamily="34" charset="0"/>
              </a:rPr>
              <a:t>MediaPipe</a:t>
            </a:r>
            <a:r>
              <a:rPr lang="en-US" sz="1200" dirty="0">
                <a:latin typeface="Calibri" panose="020F0502020204030204" pitchFamily="34" charset="0"/>
                <a:ea typeface="Calibri" panose="020F0502020204030204" pitchFamily="34" charset="0"/>
                <a:cs typeface="Calibri" panose="020F0502020204030204" pitchFamily="34" charset="0"/>
              </a:rPr>
              <a:t> technologies . The core objective revolves around transforming hand movements into an intuitive drawing tool, which allows users to  easily customize tools, select colors, and manipulate virtual brushes with natural movements(waving their hand). Air Canvas is more than just a digital art tool—it's like a door to a place where your imagination can go anywhere.</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918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4081A73-6AF3-2D25-DD16-B8041F821BC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BF717A6-444F-EA2D-82DE-B4B09DFCCA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18DA3551-0083-3E8B-D440-F3D7636DCCF3}"/>
              </a:ext>
            </a:extLst>
          </p:cNvPr>
          <p:cNvSpPr txBox="1"/>
          <p:nvPr/>
        </p:nvSpPr>
        <p:spPr>
          <a:xfrm>
            <a:off x="3213945" y="480906"/>
            <a:ext cx="2716107" cy="584775"/>
          </a:xfrm>
          <a:prstGeom prst="rect">
            <a:avLst/>
          </a:prstGeom>
          <a:noFill/>
        </p:spPr>
        <p:txBody>
          <a:bodyPr wrap="square" rtlCol="0">
            <a:spAutoFit/>
          </a:bodyPr>
          <a:lstStyle/>
          <a:p>
            <a:r>
              <a:rPr lang="en-US" sz="3200" b="1" dirty="0"/>
              <a:t>Introduction</a:t>
            </a:r>
            <a:endParaRPr lang="en-IN" sz="3200" b="1" dirty="0"/>
          </a:p>
        </p:txBody>
      </p:sp>
      <p:sp>
        <p:nvSpPr>
          <p:cNvPr id="9" name="TextBox 8">
            <a:extLst>
              <a:ext uri="{FF2B5EF4-FFF2-40B4-BE49-F238E27FC236}">
                <a16:creationId xmlns:a16="http://schemas.microsoft.com/office/drawing/2014/main" id="{22D5021D-448D-BAB7-BECF-85954A57D66B}"/>
              </a:ext>
            </a:extLst>
          </p:cNvPr>
          <p:cNvSpPr txBox="1"/>
          <p:nvPr/>
        </p:nvSpPr>
        <p:spPr>
          <a:xfrm>
            <a:off x="1080344" y="1017478"/>
            <a:ext cx="6983307" cy="3108543"/>
          </a:xfrm>
          <a:prstGeom prst="rect">
            <a:avLst/>
          </a:prstGeom>
          <a:noFill/>
        </p:spPr>
        <p:txBody>
          <a:bodyPr wrap="square" rtlCol="0">
            <a:spAutoFit/>
          </a:bodyPr>
          <a:lstStyle/>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1200" dirty="0">
                <a:latin typeface="Calibri" panose="020F0502020204030204" pitchFamily="34" charset="0"/>
                <a:ea typeface="Calibri" panose="020F0502020204030204" pitchFamily="34" charset="0"/>
                <a:cs typeface="Calibri" panose="020F0502020204030204" pitchFamily="34" charset="0"/>
              </a:rPr>
              <a:t>In the realm of digital art creation, conventional tools often impose limitations on the freedom and creativity of artists. The Proposed project emerges as a pioneering solution, introducing an innovative computer vision-based drawing application that breaks the barriers of traditional input devices. By harnessing the power of real-time hand tracking and gesture recognition, this project offers users the ability to draw in the air, liberating them from the confines of physical tools.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dirty="0">
                <a:latin typeface="Calibri" panose="020F0502020204030204" pitchFamily="34" charset="0"/>
                <a:ea typeface="Calibri" panose="020F0502020204030204" pitchFamily="34" charset="0"/>
                <a:cs typeface="Calibri" panose="020F0502020204030204" pitchFamily="34" charset="0"/>
              </a:rPr>
              <a:t>Addressing challenges in precision and inclusivity, the Air Canvas project utilizes the </a:t>
            </a:r>
            <a:r>
              <a:rPr lang="en-US" sz="1200" dirty="0" err="1">
                <a:latin typeface="Calibri" panose="020F0502020204030204" pitchFamily="34" charset="0"/>
                <a:ea typeface="Calibri" panose="020F0502020204030204" pitchFamily="34" charset="0"/>
                <a:cs typeface="Calibri" panose="020F0502020204030204" pitchFamily="34" charset="0"/>
              </a:rPr>
              <a:t>Mediapipe</a:t>
            </a:r>
            <a:r>
              <a:rPr lang="en-US" sz="1200" dirty="0">
                <a:latin typeface="Calibri" panose="020F0502020204030204" pitchFamily="34" charset="0"/>
                <a:ea typeface="Calibri" panose="020F0502020204030204" pitchFamily="34" charset="0"/>
                <a:cs typeface="Calibri" panose="020F0502020204030204" pitchFamily="34" charset="0"/>
              </a:rPr>
              <a:t> library to detect hand landmarks, enabling users to craft their art through natural and intuitive hand gestures. The absence of depth sensors is overcome by leveraging a single camera, providing a platform for dynamic and expressive drawing experiences.</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dirty="0">
                <a:latin typeface="Calibri" panose="020F0502020204030204" pitchFamily="34" charset="0"/>
                <a:ea typeface="Calibri" panose="020F0502020204030204" pitchFamily="34" charset="0"/>
                <a:cs typeface="Calibri" panose="020F0502020204030204" pitchFamily="34" charset="0"/>
              </a:rPr>
              <a:t>Beyond the realm of artistic expression, this project extends its impact by serving as a communication tool for individuals with hearing impairments. Through the integration of innovative technologies, the Air Canvas project strives to bridge communication gaps and empower users to express themselves seamlessly.</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13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42976" y="314322"/>
            <a:ext cx="6117431" cy="627321"/>
          </a:xfrm>
        </p:spPr>
        <p:txBody>
          <a:bodyPr/>
          <a:lstStyle/>
          <a:p>
            <a:r>
              <a:rPr lang="en-US" sz="3200" dirty="0">
                <a:latin typeface="Bookman Old Style" panose="02050604050505020204" pitchFamily="18" charset="0"/>
              </a:rPr>
              <a:t>Concept Diagram</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C06458B2-0291-01A1-A6D1-B60CB905C0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4677" y="941643"/>
            <a:ext cx="5414645" cy="3606445"/>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78669" y="134604"/>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1291765956"/>
              </p:ext>
            </p:extLst>
          </p:nvPr>
        </p:nvGraphicFramePr>
        <p:xfrm>
          <a:off x="534881" y="1022773"/>
          <a:ext cx="8074237" cy="3274907"/>
        </p:xfrm>
        <a:graphic>
          <a:graphicData uri="http://schemas.openxmlformats.org/drawingml/2006/table">
            <a:tbl>
              <a:tblPr firstRow="1" bandRow="1">
                <a:tableStyleId>{1D3205E1-8B83-452B-8570-0B3C4014EAE2}</a:tableStyleId>
              </a:tblPr>
              <a:tblGrid>
                <a:gridCol w="1517226">
                  <a:extLst>
                    <a:ext uri="{9D8B030D-6E8A-4147-A177-3AD203B41FA5}">
                      <a16:colId xmlns:a16="http://schemas.microsoft.com/office/drawing/2014/main" val="20000"/>
                    </a:ext>
                  </a:extLst>
                </a:gridCol>
                <a:gridCol w="2460097">
                  <a:extLst>
                    <a:ext uri="{9D8B030D-6E8A-4147-A177-3AD203B41FA5}">
                      <a16:colId xmlns:a16="http://schemas.microsoft.com/office/drawing/2014/main" val="20001"/>
                    </a:ext>
                  </a:extLst>
                </a:gridCol>
                <a:gridCol w="2125874">
                  <a:extLst>
                    <a:ext uri="{9D8B030D-6E8A-4147-A177-3AD203B41FA5}">
                      <a16:colId xmlns:a16="http://schemas.microsoft.com/office/drawing/2014/main" val="20002"/>
                    </a:ext>
                  </a:extLst>
                </a:gridCol>
                <a:gridCol w="1971040">
                  <a:extLst>
                    <a:ext uri="{9D8B030D-6E8A-4147-A177-3AD203B41FA5}">
                      <a16:colId xmlns:a16="http://schemas.microsoft.com/office/drawing/2014/main" val="20003"/>
                    </a:ext>
                  </a:extLst>
                </a:gridCol>
              </a:tblGrid>
              <a:tr h="361401">
                <a:tc>
                  <a:txBody>
                    <a:bodyPr/>
                    <a:lstStyle/>
                    <a:p>
                      <a:r>
                        <a:rPr lang="en-US" dirty="0"/>
                        <a:t>Author(s)</a:t>
                      </a:r>
                    </a:p>
                  </a:txBody>
                  <a:tcPr/>
                </a:tc>
                <a:tc>
                  <a:txBody>
                    <a:bodyPr/>
                    <a:lstStyle/>
                    <a:p>
                      <a:r>
                        <a:rPr lang="en-US" baseline="0" dirty="0"/>
                        <a:t>Method/Strategy</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345479">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[1] B Anand ,T. Vinod, ,M Srinivas Rao, Interaction through Computer Vision Air Canvas.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Color Detection and tracking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Convert captured frames to  HSV color space</a:t>
                      </a:r>
                    </a:p>
                    <a:p>
                      <a:pPr algn="just"/>
                      <a:r>
                        <a:rPr lang="en-US" sz="1200" dirty="0">
                          <a:latin typeface="Calibri" panose="020F0502020204030204" pitchFamily="34" charset="0"/>
                          <a:ea typeface="Calibri" panose="020F0502020204030204" pitchFamily="34" charset="0"/>
                          <a:cs typeface="Calibri" panose="020F0502020204030204" pitchFamily="34" charset="0"/>
                        </a:rPr>
                        <a:t>Enable drawing on the screen by waving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Detect coordinates</a:t>
                      </a:r>
                    </a:p>
                    <a:p>
                      <a:pPr algn="just"/>
                      <a:r>
                        <a:rPr lang="en-US" sz="1200" dirty="0">
                          <a:latin typeface="Calibri" panose="020F0502020204030204" pitchFamily="34" charset="0"/>
                          <a:ea typeface="Calibri" panose="020F0502020204030204" pitchFamily="34" charset="0"/>
                          <a:cs typeface="Calibri" panose="020F0502020204030204" pitchFamily="34" charset="0"/>
                        </a:rPr>
                        <a:t>Convert drawn images into commands and</a:t>
                      </a:r>
                    </a:p>
                    <a:p>
                      <a:pPr algn="just"/>
                      <a:r>
                        <a:rPr lang="en-US" sz="1200" dirty="0">
                          <a:latin typeface="Calibri" panose="020F0502020204030204" pitchFamily="34" charset="0"/>
                          <a:ea typeface="Calibri" panose="020F0502020204030204" pitchFamily="34" charset="0"/>
                          <a:cs typeface="Calibri" panose="020F0502020204030204" pitchFamily="34" charset="0"/>
                        </a:rPr>
                        <a:t>perform related tasks in real time.</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Simplified user Interface.</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Increased interaction and engagement</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Real-time Drawing and Writing</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Background Limitations</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Limited drawing tools</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Sensitivity to  Lighting Conditions.</a:t>
                      </a:r>
                    </a:p>
                  </a:txBody>
                  <a:tcPr/>
                </a:tc>
                <a:extLst>
                  <a:ext uri="{0D108BD9-81ED-4DB2-BD59-A6C34878D82A}">
                    <a16:rowId xmlns:a16="http://schemas.microsoft.com/office/drawing/2014/main" val="10001"/>
                  </a:ext>
                </a:extLst>
              </a:tr>
              <a:tr h="1176146">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[2] Soham </a:t>
                      </a:r>
                      <a:r>
                        <a:rPr lang="en-IN" sz="1200" dirty="0" err="1">
                          <a:latin typeface="Calibri" panose="020F0502020204030204" pitchFamily="34" charset="0"/>
                          <a:ea typeface="Calibri" panose="020F0502020204030204" pitchFamily="34" charset="0"/>
                          <a:cs typeface="Calibri" panose="020F0502020204030204" pitchFamily="34" charset="0"/>
                        </a:rPr>
                        <a:t>Pardeshi</a:t>
                      </a:r>
                      <a:r>
                        <a:rPr lang="en-IN" sz="1200" dirty="0">
                          <a:latin typeface="Calibri" panose="020F0502020204030204" pitchFamily="34" charset="0"/>
                          <a:ea typeface="Calibri" panose="020F0502020204030204" pitchFamily="34" charset="0"/>
                          <a:cs typeface="Calibri" panose="020F0502020204030204" pitchFamily="34" charset="0"/>
                        </a:rPr>
                        <a:t>, Apar, Chaitanya, Atharv, Air Doodle :“ A Realtime Virtual Drawing Tool”</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Video Capture </a:t>
                      </a:r>
                    </a:p>
                    <a:p>
                      <a:pPr algn="just"/>
                      <a:r>
                        <a:rPr lang="en-US" sz="1200" dirty="0">
                          <a:latin typeface="Calibri" panose="020F0502020204030204" pitchFamily="34" charset="0"/>
                          <a:ea typeface="Calibri" panose="020F0502020204030204" pitchFamily="34" charset="0"/>
                          <a:cs typeface="Calibri" panose="020F0502020204030204" pitchFamily="34" charset="0"/>
                        </a:rPr>
                        <a:t>Color Detection and Tracking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Tracking and Path Generation</a:t>
                      </a:r>
                    </a:p>
                    <a:p>
                      <a:pPr algn="just"/>
                      <a:r>
                        <a:rPr lang="en-US" sz="1200" dirty="0">
                          <a:latin typeface="Calibri" panose="020F0502020204030204" pitchFamily="34" charset="0"/>
                          <a:ea typeface="Calibri" panose="020F0502020204030204" pitchFamily="34" charset="0"/>
                          <a:cs typeface="Calibri" panose="020F0502020204030204" pitchFamily="34" charset="0"/>
                        </a:rPr>
                        <a:t>Mask Creation and Drawing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Canvas Display and Interaction</a:t>
                      </a:r>
                    </a:p>
                  </a:txBody>
                  <a:tcPr/>
                </a:tc>
                <a:tc>
                  <a:txBody>
                    <a:bodyPr/>
                    <a:lstStyle/>
                    <a:p>
                      <a:pPr marL="228600" indent="-228600">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 Natural and   intuitive interaction</a:t>
                      </a:r>
                    </a:p>
                    <a:p>
                      <a:pPr marL="228600" indent="-228600">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 Real-time visualization</a:t>
                      </a:r>
                    </a:p>
                    <a:p>
                      <a:pPr marL="228600" indent="-228600">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Cost-effective</a:t>
                      </a:r>
                    </a:p>
                    <a:p>
                      <a:pPr marL="228600" indent="-228600" algn="just">
                        <a:buFont typeface="+mj-lt"/>
                        <a:buAutoNum type="arabicPeriod"/>
                      </a:pP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 Limited drawing tools</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 Limited portability</a:t>
                      </a:r>
                    </a:p>
                    <a:p>
                      <a:pPr marL="228600" indent="-228600" algn="just">
                        <a:buFont typeface="+mj-lt"/>
                        <a:buAutoNum type="arabicPeriod"/>
                      </a:pP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0139226"/>
                  </a:ext>
                </a:extLst>
              </a:tr>
            </a:tbl>
          </a:graphicData>
        </a:graphic>
      </p:graphicFrame>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9982" y="315123"/>
            <a:ext cx="6117431" cy="627321"/>
          </a:xfrm>
        </p:spPr>
        <p:txBody>
          <a:bodyPr/>
          <a:lstStyle/>
          <a:p>
            <a:r>
              <a:rPr lang="en-US" sz="3600" dirty="0"/>
              <a:t>Literature</a:t>
            </a:r>
          </a:p>
        </p:txBody>
      </p:sp>
      <p:graphicFrame>
        <p:nvGraphicFramePr>
          <p:cNvPr id="3" name="Table 2"/>
          <p:cNvGraphicFramePr>
            <a:graphicFrameLocks noGrp="1"/>
          </p:cNvGraphicFramePr>
          <p:nvPr>
            <p:extLst>
              <p:ext uri="{D42A27DB-BD31-4B8C-83A1-F6EECF244321}">
                <p14:modId xmlns:p14="http://schemas.microsoft.com/office/powerpoint/2010/main" val="2371556118"/>
              </p:ext>
            </p:extLst>
          </p:nvPr>
        </p:nvGraphicFramePr>
        <p:xfrm>
          <a:off x="558800" y="934661"/>
          <a:ext cx="8026400" cy="3604349"/>
        </p:xfrm>
        <a:graphic>
          <a:graphicData uri="http://schemas.openxmlformats.org/drawingml/2006/table">
            <a:tbl>
              <a:tblPr firstRow="1" bandRow="1">
                <a:tableStyleId>{1D3205E1-8B83-452B-8570-0B3C4014EAE2}</a:tableStyleId>
              </a:tblPr>
              <a:tblGrid>
                <a:gridCol w="1479973">
                  <a:extLst>
                    <a:ext uri="{9D8B030D-6E8A-4147-A177-3AD203B41FA5}">
                      <a16:colId xmlns:a16="http://schemas.microsoft.com/office/drawing/2014/main" val="20000"/>
                    </a:ext>
                  </a:extLst>
                </a:gridCol>
                <a:gridCol w="2424353">
                  <a:extLst>
                    <a:ext uri="{9D8B030D-6E8A-4147-A177-3AD203B41FA5}">
                      <a16:colId xmlns:a16="http://schemas.microsoft.com/office/drawing/2014/main" val="20001"/>
                    </a:ext>
                  </a:extLst>
                </a:gridCol>
                <a:gridCol w="1764954">
                  <a:extLst>
                    <a:ext uri="{9D8B030D-6E8A-4147-A177-3AD203B41FA5}">
                      <a16:colId xmlns:a16="http://schemas.microsoft.com/office/drawing/2014/main" val="20002"/>
                    </a:ext>
                  </a:extLst>
                </a:gridCol>
                <a:gridCol w="2357120">
                  <a:extLst>
                    <a:ext uri="{9D8B030D-6E8A-4147-A177-3AD203B41FA5}">
                      <a16:colId xmlns:a16="http://schemas.microsoft.com/office/drawing/2014/main" val="20003"/>
                    </a:ext>
                  </a:extLst>
                </a:gridCol>
              </a:tblGrid>
              <a:tr h="466747">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400242">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[3] Melvin </a:t>
                      </a:r>
                      <a:r>
                        <a:rPr lang="en-IN" sz="1200" dirty="0" err="1">
                          <a:latin typeface="Calibri" panose="020F0502020204030204" pitchFamily="34" charset="0"/>
                          <a:ea typeface="Calibri" panose="020F0502020204030204" pitchFamily="34" charset="0"/>
                          <a:cs typeface="Calibri" panose="020F0502020204030204" pitchFamily="34" charset="0"/>
                        </a:rPr>
                        <a:t>Cabatuan</a:t>
                      </a:r>
                      <a:r>
                        <a:rPr lang="en-IN" sz="1200" dirty="0">
                          <a:latin typeface="Calibri" panose="020F0502020204030204" pitchFamily="34" charset="0"/>
                          <a:ea typeface="Calibri" panose="020F0502020204030204" pitchFamily="34" charset="0"/>
                          <a:cs typeface="Calibri" panose="020F0502020204030204" pitchFamily="34" charset="0"/>
                        </a:rPr>
                        <a:t> , Isaiah </a:t>
                      </a:r>
                      <a:r>
                        <a:rPr lang="en-IN" sz="1200" dirty="0" err="1">
                          <a:latin typeface="Calibri" panose="020F0502020204030204" pitchFamily="34" charset="0"/>
                          <a:ea typeface="Calibri" panose="020F0502020204030204" pitchFamily="34" charset="0"/>
                          <a:cs typeface="Calibri" panose="020F0502020204030204" pitchFamily="34" charset="0"/>
                        </a:rPr>
                        <a:t>Tupal</a:t>
                      </a:r>
                      <a:r>
                        <a:rPr lang="en-IN" sz="1200" dirty="0">
                          <a:latin typeface="Calibri" panose="020F0502020204030204" pitchFamily="34" charset="0"/>
                          <a:ea typeface="Calibri" panose="020F0502020204030204" pitchFamily="34" charset="0"/>
                          <a:cs typeface="Calibri" panose="020F0502020204030204" pitchFamily="34" charset="0"/>
                        </a:rPr>
                        <a:t>. Vision-Based Hand Tracking System Development for Non-Face-to-Face Interaction. </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1.Color Thresholding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2.Hand Gesture Recognition</a:t>
                      </a:r>
                    </a:p>
                  </a:txBody>
                  <a:tcPr/>
                </a:tc>
                <a:tc>
                  <a:txBody>
                    <a:bodyPr/>
                    <a:lstStyle/>
                    <a:p>
                      <a:pPr marL="228600" indent="-228600">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Accurate Hand</a:t>
                      </a:r>
                    </a:p>
                    <a:p>
                      <a:pPr marL="0" indent="0">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       Tracking</a:t>
                      </a:r>
                    </a:p>
                    <a:p>
                      <a:pPr marL="0" indent="0">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2.   Real-time Drawing</a:t>
                      </a:r>
                    </a:p>
                    <a:p>
                      <a:pPr marL="0" indent="0">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       and Writing</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Background Limitations</a:t>
                      </a:r>
                    </a:p>
                    <a:p>
                      <a:pPr marL="228600" marR="0" lvl="0" indent="-228600" algn="just" defTabSz="914400" rtl="0" eaLnBrk="1" fontAlgn="auto" latinLnBrk="0" hangingPunct="1">
                        <a:lnSpc>
                          <a:spcPct val="100000"/>
                        </a:lnSpc>
                        <a:spcBef>
                          <a:spcPts val="0"/>
                        </a:spcBef>
                        <a:spcAft>
                          <a:spcPts val="0"/>
                        </a:spcAft>
                        <a:buClr>
                          <a:srgbClr val="000000"/>
                        </a:buClr>
                        <a:buSzTx/>
                        <a:buFont typeface="+mj-lt"/>
                        <a:buAutoNum type="arabicPeriod" startAt="2"/>
                        <a:tabLst/>
                        <a:defRPr/>
                      </a:pPr>
                      <a:r>
                        <a:rPr lang="en-US" sz="1200" dirty="0">
                          <a:latin typeface="Calibri" panose="020F0502020204030204" pitchFamily="34" charset="0"/>
                          <a:ea typeface="Calibri" panose="020F0502020204030204" pitchFamily="34" charset="0"/>
                          <a:cs typeface="Calibri" panose="020F0502020204030204" pitchFamily="34" charset="0"/>
                        </a:rPr>
                        <a:t>Computation Requirements</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3.   Sensitivity to Lighting</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       Conditions</a:t>
                      </a:r>
                    </a:p>
                  </a:txBody>
                  <a:tcPr/>
                </a:tc>
                <a:extLst>
                  <a:ext uri="{0D108BD9-81ED-4DB2-BD59-A6C34878D82A}">
                    <a16:rowId xmlns:a16="http://schemas.microsoft.com/office/drawing/2014/main" val="10001"/>
                  </a:ext>
                </a:extLst>
              </a:tr>
              <a:tr h="1729710">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[4] </a:t>
                      </a:r>
                      <a:r>
                        <a:rPr lang="en-IN" sz="1200" dirty="0" err="1">
                          <a:latin typeface="Calibri" panose="020F0502020204030204" pitchFamily="34" charset="0"/>
                          <a:ea typeface="Calibri" panose="020F0502020204030204" pitchFamily="34" charset="0"/>
                          <a:cs typeface="Calibri" panose="020F0502020204030204" pitchFamily="34" charset="0"/>
                        </a:rPr>
                        <a:t>Shaurya</a:t>
                      </a:r>
                      <a:r>
                        <a:rPr lang="en-IN" sz="1200" dirty="0">
                          <a:latin typeface="Calibri" panose="020F0502020204030204" pitchFamily="34" charset="0"/>
                          <a:ea typeface="Calibri" panose="020F0502020204030204" pitchFamily="34" charset="0"/>
                          <a:cs typeface="Calibri" panose="020F0502020204030204" pitchFamily="34" charset="0"/>
                        </a:rPr>
                        <a:t> Gulati, Ashish, Raghav Pradhan, Chetan, Mayank </a:t>
                      </a:r>
                      <a:r>
                        <a:rPr lang="en-IN" sz="1200" dirty="0" err="1">
                          <a:latin typeface="Calibri" panose="020F0502020204030204" pitchFamily="34" charset="0"/>
                          <a:ea typeface="Calibri" panose="020F0502020204030204" pitchFamily="34" charset="0"/>
                          <a:cs typeface="Calibri" panose="020F0502020204030204" pitchFamily="34" charset="0"/>
                        </a:rPr>
                        <a:t>Virmani</a:t>
                      </a:r>
                      <a:r>
                        <a:rPr lang="en-IN" sz="1200" dirty="0">
                          <a:latin typeface="Calibri" panose="020F0502020204030204" pitchFamily="34" charset="0"/>
                          <a:ea typeface="Calibri" panose="020F0502020204030204" pitchFamily="34" charset="0"/>
                          <a:cs typeface="Calibri" panose="020F0502020204030204" pitchFamily="34" charset="0"/>
                        </a:rPr>
                        <a:t>, Paint/Writing Application through </a:t>
                      </a:r>
                      <a:r>
                        <a:rPr lang="en-IN" sz="1200" dirty="0" err="1">
                          <a:latin typeface="Calibri" panose="020F0502020204030204" pitchFamily="34" charset="0"/>
                          <a:ea typeface="Calibri" panose="020F0502020204030204" pitchFamily="34" charset="0"/>
                          <a:cs typeface="Calibri" panose="020F0502020204030204" pitchFamily="34" charset="0"/>
                        </a:rPr>
                        <a:t>WebCam</a:t>
                      </a:r>
                      <a:r>
                        <a:rPr lang="en-IN" sz="1200" dirty="0">
                          <a:latin typeface="Calibri" panose="020F0502020204030204" pitchFamily="34" charset="0"/>
                          <a:ea typeface="Calibri" panose="020F0502020204030204" pitchFamily="34" charset="0"/>
                          <a:cs typeface="Calibri" panose="020F0502020204030204" pitchFamily="34" charset="0"/>
                        </a:rPr>
                        <a:t> using </a:t>
                      </a:r>
                      <a:r>
                        <a:rPr lang="en-IN" sz="1200" dirty="0" err="1">
                          <a:latin typeface="Calibri" panose="020F0502020204030204" pitchFamily="34" charset="0"/>
                          <a:ea typeface="Calibri" panose="020F0502020204030204" pitchFamily="34" charset="0"/>
                          <a:cs typeface="Calibri" panose="020F0502020204030204" pitchFamily="34" charset="0"/>
                        </a:rPr>
                        <a:t>MediaPipe</a:t>
                      </a:r>
                      <a:r>
                        <a:rPr lang="en-IN" sz="1200" dirty="0">
                          <a:latin typeface="Calibri" panose="020F0502020204030204" pitchFamily="34" charset="0"/>
                          <a:ea typeface="Calibri" panose="020F0502020204030204" pitchFamily="34" charset="0"/>
                          <a:cs typeface="Calibri" panose="020F0502020204030204" pitchFamily="34" charset="0"/>
                        </a:rPr>
                        <a:t> and OpenCV</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Utilization of  </a:t>
                      </a:r>
                      <a:r>
                        <a:rPr lang="en-US" sz="1200" dirty="0" err="1">
                          <a:latin typeface="Calibri" panose="020F0502020204030204" pitchFamily="34" charset="0"/>
                          <a:ea typeface="Calibri" panose="020F0502020204030204" pitchFamily="34" charset="0"/>
                          <a:cs typeface="Calibri" panose="020F0502020204030204" pitchFamily="34" charset="0"/>
                        </a:rPr>
                        <a:t>MediaPipe</a:t>
                      </a:r>
                      <a:r>
                        <a:rPr lang="en-US" sz="1200" dirty="0">
                          <a:latin typeface="Calibri" panose="020F0502020204030204" pitchFamily="34" charset="0"/>
                          <a:ea typeface="Calibri" panose="020F0502020204030204" pitchFamily="34" charset="0"/>
                          <a:cs typeface="Calibri" panose="020F0502020204030204" pitchFamily="34" charset="0"/>
                        </a:rPr>
                        <a:t> for hand</a:t>
                      </a:r>
                    </a:p>
                    <a:p>
                      <a:pPr algn="just"/>
                      <a:r>
                        <a:rPr lang="en-US" sz="1200" dirty="0">
                          <a:latin typeface="Calibri" panose="020F0502020204030204" pitchFamily="34" charset="0"/>
                          <a:ea typeface="Calibri" panose="020F0502020204030204" pitchFamily="34" charset="0"/>
                          <a:cs typeface="Calibri" panose="020F0502020204030204" pitchFamily="34" charset="0"/>
                        </a:rPr>
                        <a:t>detection.</a:t>
                      </a:r>
                    </a:p>
                    <a:p>
                      <a:pPr algn="just"/>
                      <a:r>
                        <a:rPr lang="en-US" sz="1200" dirty="0">
                          <a:latin typeface="Calibri" panose="020F0502020204030204" pitchFamily="34" charset="0"/>
                          <a:ea typeface="Calibri" panose="020F0502020204030204" pitchFamily="34" charset="0"/>
                          <a:cs typeface="Calibri" panose="020F0502020204030204" pitchFamily="34" charset="0"/>
                        </a:rPr>
                        <a:t>Implementation of  color tracking for</a:t>
                      </a:r>
                    </a:p>
                    <a:p>
                      <a:pPr algn="just"/>
                      <a:r>
                        <a:rPr lang="en-US" sz="1200" dirty="0">
                          <a:latin typeface="Calibri" panose="020F0502020204030204" pitchFamily="34" charset="0"/>
                          <a:ea typeface="Calibri" panose="020F0502020204030204" pitchFamily="34" charset="0"/>
                          <a:cs typeface="Calibri" panose="020F0502020204030204" pitchFamily="34" charset="0"/>
                        </a:rPr>
                        <a:t>drawing or writing.</a:t>
                      </a:r>
                    </a:p>
                    <a:p>
                      <a:pPr algn="just"/>
                      <a:r>
                        <a:rPr lang="en-US" sz="1200" dirty="0">
                          <a:latin typeface="Calibri" panose="020F0502020204030204" pitchFamily="34" charset="0"/>
                          <a:ea typeface="Calibri" panose="020F0502020204030204" pitchFamily="34" charset="0"/>
                          <a:cs typeface="Calibri" panose="020F0502020204030204" pitchFamily="34" charset="0"/>
                        </a:rPr>
                        <a:t>Integration of live video from the</a:t>
                      </a:r>
                    </a:p>
                    <a:p>
                      <a:pPr algn="just"/>
                      <a:r>
                        <a:rPr lang="en-US" sz="1200" dirty="0">
                          <a:latin typeface="Calibri" panose="020F0502020204030204" pitchFamily="34" charset="0"/>
                          <a:ea typeface="Calibri" panose="020F0502020204030204" pitchFamily="34" charset="0"/>
                          <a:cs typeface="Calibri" panose="020F0502020204030204" pitchFamily="34" charset="0"/>
                        </a:rPr>
                        <a:t>webcam as the background for the</a:t>
                      </a:r>
                    </a:p>
                    <a:p>
                      <a:pPr algn="just"/>
                      <a:r>
                        <a:rPr lang="en-US" sz="1200" dirty="0">
                          <a:latin typeface="Calibri" panose="020F0502020204030204" pitchFamily="34" charset="0"/>
                          <a:ea typeface="Calibri" panose="020F0502020204030204" pitchFamily="34" charset="0"/>
                          <a:cs typeface="Calibri" panose="020F0502020204030204" pitchFamily="34" charset="0"/>
                        </a:rPr>
                        <a:t>canvas.</a:t>
                      </a:r>
                    </a:p>
                  </a:txBody>
                  <a:tcPr/>
                </a:tc>
                <a:tc>
                  <a:txBody>
                    <a:bodyPr/>
                    <a:lstStyle/>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1. Communication for </a:t>
                      </a:r>
                    </a:p>
                    <a:p>
                      <a:pPr marL="0" marR="0" lvl="0" indent="0" algn="just" defTabSz="914400" rtl="0" eaLnBrk="1" fontAlgn="auto" latinLnBrk="0" hangingPunct="1">
                        <a:lnSpc>
                          <a:spcPct val="100000"/>
                        </a:lnSpc>
                        <a:spcBef>
                          <a:spcPts val="0"/>
                        </a:spcBef>
                        <a:spcAft>
                          <a:spcPts val="0"/>
                        </a:spcAft>
                        <a:buClr>
                          <a:srgbClr val="000000"/>
                        </a:buClr>
                        <a:buSzTx/>
                        <a:buFont typeface="+mj-lt"/>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     the Deaf.</a:t>
                      </a:r>
                    </a:p>
                    <a:p>
                      <a:pPr marL="0" marR="0" lvl="0" indent="0" algn="just" defTabSz="914400" rtl="0" eaLnBrk="1" fontAlgn="auto" latinLnBrk="0" hangingPunct="1">
                        <a:lnSpc>
                          <a:spcPct val="100000"/>
                        </a:lnSpc>
                        <a:spcBef>
                          <a:spcPts val="0"/>
                        </a:spcBef>
                        <a:spcAft>
                          <a:spcPts val="0"/>
                        </a:spcAft>
                        <a:buClr>
                          <a:srgbClr val="000000"/>
                        </a:buClr>
                        <a:buSzTx/>
                        <a:buFont typeface="+mj-lt"/>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2.  Ease of Use.</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3.  Real-time Visual</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     Reference</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Complexity of Implementation. </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Potential Limitations for Fine Details.</a:t>
                      </a:r>
                    </a:p>
                  </a:txBody>
                  <a:tcPr/>
                </a:tc>
                <a:extLst>
                  <a:ext uri="{0D108BD9-81ED-4DB2-BD59-A6C34878D82A}">
                    <a16:rowId xmlns:a16="http://schemas.microsoft.com/office/drawing/2014/main" val="3629297236"/>
                  </a:ext>
                </a:extLst>
              </a:tr>
            </a:tbl>
          </a:graphicData>
        </a:graphic>
      </p:graphicFrame>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9982" y="315123"/>
            <a:ext cx="6117431" cy="627321"/>
          </a:xfrm>
        </p:spPr>
        <p:txBody>
          <a:bodyPr/>
          <a:lstStyle/>
          <a:p>
            <a:r>
              <a:rPr lang="en-US" sz="3600" dirty="0"/>
              <a:t>Literature</a:t>
            </a:r>
          </a:p>
        </p:txBody>
      </p:sp>
      <p:graphicFrame>
        <p:nvGraphicFramePr>
          <p:cNvPr id="3" name="Table 2"/>
          <p:cNvGraphicFramePr>
            <a:graphicFrameLocks noGrp="1"/>
          </p:cNvGraphicFramePr>
          <p:nvPr>
            <p:extLst>
              <p:ext uri="{D42A27DB-BD31-4B8C-83A1-F6EECF244321}">
                <p14:modId xmlns:p14="http://schemas.microsoft.com/office/powerpoint/2010/main" val="3797719391"/>
              </p:ext>
            </p:extLst>
          </p:nvPr>
        </p:nvGraphicFramePr>
        <p:xfrm>
          <a:off x="685801" y="968757"/>
          <a:ext cx="7982373" cy="3779520"/>
        </p:xfrm>
        <a:graphic>
          <a:graphicData uri="http://schemas.openxmlformats.org/drawingml/2006/table">
            <a:tbl>
              <a:tblPr firstRow="1" bandRow="1">
                <a:tableStyleId>{1D3205E1-8B83-452B-8570-0B3C4014EAE2}</a:tableStyleId>
              </a:tblPr>
              <a:tblGrid>
                <a:gridCol w="1408853">
                  <a:extLst>
                    <a:ext uri="{9D8B030D-6E8A-4147-A177-3AD203B41FA5}">
                      <a16:colId xmlns:a16="http://schemas.microsoft.com/office/drawing/2014/main" val="20000"/>
                    </a:ext>
                  </a:extLst>
                </a:gridCol>
                <a:gridCol w="2495473">
                  <a:extLst>
                    <a:ext uri="{9D8B030D-6E8A-4147-A177-3AD203B41FA5}">
                      <a16:colId xmlns:a16="http://schemas.microsoft.com/office/drawing/2014/main" val="20001"/>
                    </a:ext>
                  </a:extLst>
                </a:gridCol>
                <a:gridCol w="1764954">
                  <a:extLst>
                    <a:ext uri="{9D8B030D-6E8A-4147-A177-3AD203B41FA5}">
                      <a16:colId xmlns:a16="http://schemas.microsoft.com/office/drawing/2014/main" val="20002"/>
                    </a:ext>
                  </a:extLst>
                </a:gridCol>
                <a:gridCol w="2313093">
                  <a:extLst>
                    <a:ext uri="{9D8B030D-6E8A-4147-A177-3AD203B41FA5}">
                      <a16:colId xmlns:a16="http://schemas.microsoft.com/office/drawing/2014/main" val="20003"/>
                    </a:ext>
                  </a:extLst>
                </a:gridCol>
              </a:tblGrid>
              <a:tr h="173143">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883032">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[5] Vladimir Pavlovic, Rajeev, </a:t>
                      </a:r>
                      <a:r>
                        <a:rPr lang="en-IN" sz="1200" dirty="0" err="1">
                          <a:latin typeface="Calibri" panose="020F0502020204030204" pitchFamily="34" charset="0"/>
                          <a:ea typeface="Calibri" panose="020F0502020204030204" pitchFamily="34" charset="0"/>
                          <a:cs typeface="Calibri" panose="020F0502020204030204" pitchFamily="34" charset="0"/>
                        </a:rPr>
                        <a:t>S.Huang</a:t>
                      </a:r>
                      <a:r>
                        <a:rPr lang="en-IN" sz="1200" dirty="0">
                          <a:latin typeface="Calibri" panose="020F0502020204030204" pitchFamily="34" charset="0"/>
                          <a:ea typeface="Calibri" panose="020F0502020204030204" pitchFamily="34" charset="0"/>
                          <a:cs typeface="Calibri" panose="020F0502020204030204" pitchFamily="34" charset="0"/>
                        </a:rPr>
                        <a:t>, Visual Interpretation </a:t>
                      </a:r>
                      <a:r>
                        <a:rPr lang="en-IN" sz="1200" dirty="0" err="1">
                          <a:latin typeface="Calibri" panose="020F0502020204030204" pitchFamily="34" charset="0"/>
                          <a:ea typeface="Calibri" panose="020F0502020204030204" pitchFamily="34" charset="0"/>
                          <a:cs typeface="Calibri" panose="020F0502020204030204" pitchFamily="34" charset="0"/>
                        </a:rPr>
                        <a:t>oHand</a:t>
                      </a:r>
                      <a:r>
                        <a:rPr lang="en-IN" sz="1200" dirty="0">
                          <a:latin typeface="Calibri" panose="020F0502020204030204" pitchFamily="34" charset="0"/>
                          <a:ea typeface="Calibri" panose="020F0502020204030204" pitchFamily="34" charset="0"/>
                          <a:cs typeface="Calibri" panose="020F0502020204030204" pitchFamily="34" charset="0"/>
                        </a:rPr>
                        <a:t> Gestures for Human-Computer Interaction: A Review</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Gesture </a:t>
                      </a:r>
                      <a:r>
                        <a:rPr lang="en-IN" sz="12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Modeling</a:t>
                      </a:r>
                      <a:endPar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endParaRPr>
                    </a:p>
                    <a:p>
                      <a:pPr algn="just"/>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Gesture Analysis and Recognition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1. Can be used in various applications, such as sign</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language recognition and HCI environments.</a:t>
                      </a:r>
                    </a:p>
                  </a:txBody>
                  <a:tcPr/>
                </a:tc>
                <a:tc>
                  <a:txBody>
                    <a:bodyPr/>
                    <a:lstStyle/>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1. Current Systems are in their early stages, requiring further theoretical, and computational</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advances before gestures can be widely used for human-computer interaction.</a:t>
                      </a:r>
                    </a:p>
                  </a:txBody>
                  <a:tcPr/>
                </a:tc>
                <a:extLst>
                  <a:ext uri="{0D108BD9-81ED-4DB2-BD59-A6C34878D82A}">
                    <a16:rowId xmlns:a16="http://schemas.microsoft.com/office/drawing/2014/main" val="10001"/>
                  </a:ext>
                </a:extLst>
              </a:tr>
              <a:tr h="1090804">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[6] Gangadhara Rao </a:t>
                      </a:r>
                      <a:r>
                        <a:rPr lang="en-IN" sz="1200" dirty="0" err="1">
                          <a:latin typeface="Calibri" panose="020F0502020204030204" pitchFamily="34" charset="0"/>
                          <a:ea typeface="Calibri" panose="020F0502020204030204" pitchFamily="34" charset="0"/>
                          <a:cs typeface="Calibri" panose="020F0502020204030204" pitchFamily="34" charset="0"/>
                        </a:rPr>
                        <a:t>Kommu</a:t>
                      </a:r>
                      <a:r>
                        <a:rPr lang="en-IN" sz="1200" dirty="0">
                          <a:latin typeface="Calibri" panose="020F0502020204030204" pitchFamily="34" charset="0"/>
                          <a:ea typeface="Calibri" panose="020F0502020204030204" pitchFamily="34" charset="0"/>
                          <a:cs typeface="Calibri" panose="020F0502020204030204" pitchFamily="34" charset="0"/>
                        </a:rPr>
                        <a:t>, An Efficient Tool For Online Teaching Using OpenCV</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Use OpenCV for tracking colored object movement.</a:t>
                      </a:r>
                    </a:p>
                    <a:p>
                      <a:r>
                        <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Preprocess the mask with morphological operations.</a:t>
                      </a:r>
                    </a:p>
                    <a:p>
                      <a:r>
                        <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Detect contours and find center coordinates.</a:t>
                      </a:r>
                    </a:p>
                    <a:p>
                      <a:r>
                        <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Store center coordinates in an array for successive frames.</a:t>
                      </a:r>
                    </a:p>
                    <a:p>
                      <a:r>
                        <a:rPr lang="en-US"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Draw points from the array on frames and canvas.</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Enables dustless    classrooms without the need for expensive touch screens.</a:t>
                      </a:r>
                    </a:p>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Allows for hands-free drawing and writing on any surface.</a:t>
                      </a:r>
                    </a:p>
                  </a:txBody>
                  <a:tcPr/>
                </a:tc>
                <a:tc>
                  <a:txBody>
                    <a:bodyPr/>
                    <a:lstStyle/>
                    <a:p>
                      <a:pPr marL="228600" indent="-228600" algn="just">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May have limitations in complex drawing and  writing tasks</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2.   Relies on the accuracy of color      </a:t>
                      </a:r>
                    </a:p>
                    <a:p>
                      <a:pPr marL="0" indent="0" algn="just">
                        <a:buFont typeface="+mj-lt"/>
                        <a:buNone/>
                      </a:pPr>
                      <a:r>
                        <a:rPr lang="en-US" sz="1200" dirty="0">
                          <a:latin typeface="Calibri" panose="020F0502020204030204" pitchFamily="34" charset="0"/>
                          <a:ea typeface="Calibri" panose="020F0502020204030204" pitchFamily="34" charset="0"/>
                          <a:cs typeface="Calibri" panose="020F0502020204030204" pitchFamily="34" charset="0"/>
                        </a:rPr>
                        <a:t>       tracking and object  detection</a:t>
                      </a:r>
                    </a:p>
                  </a:txBody>
                  <a:tcPr/>
                </a:tc>
                <a:extLst>
                  <a:ext uri="{0D108BD9-81ED-4DB2-BD59-A6C34878D82A}">
                    <a16:rowId xmlns:a16="http://schemas.microsoft.com/office/drawing/2014/main" val="3629297236"/>
                  </a:ext>
                </a:extLst>
              </a:tr>
            </a:tbl>
          </a:graphicData>
        </a:graphic>
      </p:graphicFrame>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94071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2981" y="44047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B8C88D02-BB6A-DFF9-B242-8DC3AA78C278}"/>
              </a:ext>
            </a:extLst>
          </p:cNvPr>
          <p:cNvSpPr txBox="1"/>
          <p:nvPr/>
        </p:nvSpPr>
        <p:spPr>
          <a:xfrm>
            <a:off x="1260518" y="1923559"/>
            <a:ext cx="6245014" cy="646331"/>
          </a:xfrm>
          <a:prstGeom prst="rect">
            <a:avLst/>
          </a:prstGeom>
          <a:noFill/>
        </p:spPr>
        <p:txBody>
          <a:bodyPr wrap="square" rtlCol="0">
            <a:spAutoFi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To develop an innovative computer vision-based drawing application which addresses the limitations of conventional input devices by enabling users to draw in the air through hand gestures while also serving as a communication tool for individuals with hearing impairments.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69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64419" y="515011"/>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6AD87484-B6F2-CBAC-3C96-8126E96B7B60}"/>
              </a:ext>
            </a:extLst>
          </p:cNvPr>
          <p:cNvSpPr txBox="1"/>
          <p:nvPr/>
        </p:nvSpPr>
        <p:spPr>
          <a:xfrm>
            <a:off x="1026160" y="1508248"/>
            <a:ext cx="7660640" cy="2154436"/>
          </a:xfrm>
          <a:prstGeom prst="rect">
            <a:avLst/>
          </a:prstGeom>
          <a:noFill/>
        </p:spPr>
        <p:txBody>
          <a:bodyPr wrap="square" rtlCol="0">
            <a:sp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Paper wastage- </a:t>
            </a:r>
            <a:r>
              <a:rPr lang="en-US" sz="1200" dirty="0">
                <a:latin typeface="Calibri" panose="020F0502020204030204" pitchFamily="34" charset="0"/>
                <a:ea typeface="Calibri" panose="020F0502020204030204" pitchFamily="34" charset="0"/>
                <a:cs typeface="Calibri" panose="020F0502020204030204" pitchFamily="34" charset="0"/>
              </a:rPr>
              <a:t>Using paper for writing unnecessary things, drawing small things and throwing entire paper led to conditions of wastage of paper. The fact is many trees need to cut down for making single notebook.</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200" b="1" dirty="0">
                <a:latin typeface="Calibri" panose="020F0502020204030204" pitchFamily="34" charset="0"/>
                <a:ea typeface="Calibri" panose="020F0502020204030204" pitchFamily="34" charset="0"/>
                <a:cs typeface="Calibri" panose="020F0502020204030204" pitchFamily="34" charset="0"/>
              </a:rPr>
              <a:t>Requirement of hardware device </a:t>
            </a:r>
            <a:r>
              <a:rPr lang="en-US" sz="1200" dirty="0">
                <a:latin typeface="Calibri" panose="020F0502020204030204" pitchFamily="34" charset="0"/>
                <a:ea typeface="Calibri" panose="020F0502020204030204" pitchFamily="34" charset="0"/>
                <a:cs typeface="Calibri" panose="020F0502020204030204" pitchFamily="34" charset="0"/>
              </a:rPr>
              <a:t>like Pens, Graphic Tablets, Mouse and Trackpad. Avoiding Hardware reduces the cost of the application which in turn results in greater accessibility for people.</a:t>
            </a:r>
          </a:p>
          <a:p>
            <a:pPr algn="just"/>
            <a:r>
              <a:rPr lang="en-US" sz="1200" dirty="0">
                <a:latin typeface="Calibri" panose="020F0502020204030204" pitchFamily="34" charset="0"/>
                <a:ea typeface="Calibri" panose="020F0502020204030204" pitchFamily="34" charset="0"/>
                <a:cs typeface="Calibri" panose="020F0502020204030204" pitchFamily="34" charset="0"/>
              </a:rPr>
              <a:t> </a:t>
            </a:r>
          </a:p>
          <a:p>
            <a:pPr algn="just"/>
            <a:r>
              <a:rPr lang="en-US" sz="1200" dirty="0">
                <a:latin typeface="Calibri" panose="020F0502020204030204" pitchFamily="34" charset="0"/>
                <a:ea typeface="Calibri" panose="020F0502020204030204" pitchFamily="34" charset="0"/>
                <a:cs typeface="Calibri" panose="020F0502020204030204" pitchFamily="34" charset="0"/>
              </a:rPr>
              <a:t>Writing or drawing using air canvas can solve this problem. Also new technology can draw children's attention to education as it can be used for education. Air canvas uses no paper it requires only some part of memory. A papers wastage can be not increasing anymore. Safe distance needed while make use of air canvas so it will not affect your eyes also.</a:t>
            </a:r>
          </a:p>
          <a:p>
            <a:endParaRPr lang="en-IN" dirty="0"/>
          </a:p>
        </p:txBody>
      </p:sp>
    </p:spTree>
    <p:extLst>
      <p:ext uri="{BB962C8B-B14F-4D97-AF65-F5344CB8AC3E}">
        <p14:creationId xmlns:p14="http://schemas.microsoft.com/office/powerpoint/2010/main" val="200154341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2438</TotalTime>
  <Words>1781</Words>
  <Application>Microsoft Office PowerPoint</Application>
  <PresentationFormat>On-screen Show (16:9)</PresentationFormat>
  <Paragraphs>189</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Trebuchet MS</vt:lpstr>
      <vt:lpstr>Calibri</vt:lpstr>
      <vt:lpstr>Bookman Old Style</vt:lpstr>
      <vt:lpstr>Arial</vt:lpstr>
      <vt:lpstr>Noto Sans Symbols</vt:lpstr>
      <vt:lpstr>1_Office Theme</vt:lpstr>
      <vt:lpstr>A Project Review  On  Air Canvas Using Computer Vision and Mediapipe</vt:lpstr>
      <vt:lpstr>PowerPoint Presentation</vt:lpstr>
      <vt:lpstr>PowerPoint Presentation</vt:lpstr>
      <vt:lpstr>Concept Diagram</vt:lpstr>
      <vt:lpstr>Literature </vt:lpstr>
      <vt:lpstr>Literature</vt:lpstr>
      <vt:lpstr>Literature</vt:lpstr>
      <vt:lpstr>Problem Statement</vt:lpstr>
      <vt:lpstr>Problem Illustration</vt:lpstr>
      <vt:lpstr>Proposed Method</vt:lpstr>
      <vt:lpstr>PowerPoint Presentation</vt:lpstr>
      <vt:lpstr>Proposed Method Illustration</vt:lpstr>
      <vt:lpstr>Proposed Method Illustration</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ABHINAV TAKKADA</cp:lastModifiedBy>
  <cp:revision>20</cp:revision>
  <dcterms:modified xsi:type="dcterms:W3CDTF">2024-01-29T15:11:02Z</dcterms:modified>
</cp:coreProperties>
</file>