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2"/>
    <p:sldId id="288" r:id="rId3"/>
    <p:sldId id="257" r:id="rId4"/>
    <p:sldId id="336" r:id="rId5"/>
    <p:sldId id="310" r:id="rId6"/>
    <p:sldId id="290" r:id="rId7"/>
    <p:sldId id="291" r:id="rId8"/>
    <p:sldId id="260" r:id="rId9"/>
    <p:sldId id="340" r:id="rId10"/>
    <p:sldId id="261" r:id="rId11"/>
    <p:sldId id="341" r:id="rId12"/>
    <p:sldId id="309" r:id="rId13"/>
    <p:sldId id="337" r:id="rId14"/>
    <p:sldId id="269" r:id="rId15"/>
    <p:sldId id="34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97" d="100"/>
          <a:sy n="97" d="100"/>
        </p:scale>
        <p:origin x="96" y="3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4E08799-5971-469E-B6BD-5EA248E22CB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E08799-5971-469E-B6BD-5EA248E22CB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E08799-5971-469E-B6BD-5EA248E22CB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E08799-5971-469E-B6BD-5EA248E22CB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E08799-5971-469E-B6BD-5EA248E22CB0}"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4E08799-5971-469E-B6BD-5EA248E22CB0}"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4E08799-5971-469E-B6BD-5EA248E22CB0}"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4E08799-5971-469E-B6BD-5EA248E22CB0}"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08799-5971-469E-B6BD-5EA248E22CB0}" type="datetimeFigureOut">
              <a:rPr lang="en-IN" smtClean="0"/>
              <a:t>09-12-2024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E08799-5971-469E-B6BD-5EA248E22CB0}"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E08799-5971-469E-B6BD-5EA248E22CB0}"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08799-5971-469E-B6BD-5EA248E22CB0}" type="datetimeFigureOut">
              <a:rPr lang="en-IN" smtClean="0"/>
              <a:t>09-12-2024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47B18-9C65-409B-8C66-C5F268E71C4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ctrTitle"/>
          </p:nvPr>
        </p:nvSpPr>
        <p:spPr>
          <a:xfrm>
            <a:off x="545465" y="193040"/>
            <a:ext cx="11094085" cy="2011680"/>
          </a:xfrm>
        </p:spPr>
        <p:txBody>
          <a:bodyPr>
            <a:normAutofit/>
          </a:bodyPr>
          <a:lstStyle/>
          <a:p>
            <a:r>
              <a:rPr lang="en-US" sz="2800" b="1" dirty="0">
                <a:latin typeface="Times New Roman" panose="02020603050405020304" pitchFamily="18" charset="0"/>
                <a:cs typeface="Times New Roman" panose="02020603050405020304" pitchFamily="18" charset="0"/>
              </a:rPr>
              <a:t>Mini Project Presentation </a:t>
            </a:r>
            <a:r>
              <a:rPr lang="en-IN" sz="2800" b="1" dirty="0">
                <a:latin typeface="Times New Roman" panose="02020603050405020304" pitchFamily="18" charset="0"/>
                <a:cs typeface="Times New Roman" panose="02020603050405020304" pitchFamily="18" charset="0"/>
              </a:rPr>
              <a:t>On</a:t>
            </a: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r>
              <a:rPr lang="en-IN" sz="2800" b="1" u="sng" dirty="0">
                <a:latin typeface="Times New Roman" panose="02020603050405020304" pitchFamily="18" charset="0"/>
                <a:cs typeface="Times New Roman" panose="02020603050405020304" pitchFamily="18" charset="0"/>
              </a:rPr>
              <a:t>ROAD ACCIDENT DETECTION  </a:t>
            </a:r>
            <a:br>
              <a:rPr lang="en-US" sz="5300" u="sng" dirty="0"/>
            </a:br>
            <a:r>
              <a:rPr lang="en-US" sz="2700" dirty="0"/>
              <a:t> </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540" r="29625"/>
          <a:stretch>
            <a:fillRect/>
          </a:stretch>
        </p:blipFill>
        <p:spPr>
          <a:xfrm>
            <a:off x="4987426" y="1859916"/>
            <a:ext cx="2209800" cy="1242059"/>
          </a:xfrm>
          <a:prstGeom prst="rect">
            <a:avLst/>
          </a:prstGeom>
        </p:spPr>
      </p:pic>
      <p:sp>
        <p:nvSpPr>
          <p:cNvPr id="8" name="TextBox 7"/>
          <p:cNvSpPr txBox="1"/>
          <p:nvPr/>
        </p:nvSpPr>
        <p:spPr>
          <a:xfrm>
            <a:off x="4445" y="3101885"/>
            <a:ext cx="12174855" cy="1883657"/>
          </a:xfrm>
          <a:prstGeom prst="rect">
            <a:avLst/>
          </a:prstGeom>
          <a:noFill/>
        </p:spPr>
        <p:txBody>
          <a:bodyPr wrap="square" rtlCol="0">
            <a:spAutoFit/>
          </a:bodyPr>
          <a:lstStyle/>
          <a:p>
            <a:pPr algn="ctr">
              <a:lnSpc>
                <a:spcPct val="150000"/>
              </a:lnSpc>
            </a:pPr>
            <a:r>
              <a:rPr lang="en-IN" sz="2000" dirty="0">
                <a:latin typeface="Times New Roman" panose="02020603050405020304" pitchFamily="18" charset="0"/>
                <a:cs typeface="Times New Roman" panose="02020603050405020304" pitchFamily="18" charset="0"/>
              </a:rPr>
              <a:t>By</a:t>
            </a:r>
          </a:p>
          <a:p>
            <a:pPr algn="ctr">
              <a:lnSpc>
                <a:spcPct val="150000"/>
              </a:lnSpc>
            </a:pPr>
            <a:r>
              <a:rPr lang="en-IN" sz="2000" b="1" dirty="0">
                <a:latin typeface="Times New Roman" panose="02020603050405020304" pitchFamily="18" charset="0"/>
                <a:cs typeface="Times New Roman" panose="02020603050405020304" pitchFamily="18" charset="0"/>
              </a:rPr>
              <a:t>• T.Mythili(21WJ1A05W0) </a:t>
            </a:r>
          </a:p>
          <a:p>
            <a:pPr algn="ctr">
              <a:lnSpc>
                <a:spcPct val="150000"/>
              </a:lnSpc>
            </a:pPr>
            <a:r>
              <a:rPr lang="en-IN" sz="2000" b="1" dirty="0">
                <a:latin typeface="Times New Roman" panose="02020603050405020304" pitchFamily="18" charset="0"/>
                <a:cs typeface="Times New Roman" panose="02020603050405020304" pitchFamily="18" charset="0"/>
              </a:rPr>
              <a:t>               • T.Vamshi krishna(21WJ1A05W3) </a:t>
            </a:r>
          </a:p>
          <a:p>
            <a:pPr algn="ctr">
              <a:lnSpc>
                <a:spcPct val="150000"/>
              </a:lnSpc>
            </a:pPr>
            <a:r>
              <a:rPr lang="en-IN" sz="2000" b="1" dirty="0">
                <a:latin typeface="Times New Roman" panose="02020603050405020304" pitchFamily="18" charset="0"/>
                <a:cs typeface="Times New Roman" panose="02020603050405020304" pitchFamily="18" charset="0"/>
              </a:rPr>
              <a:t>   • V.Mounika(21WJ1A05X9) </a:t>
            </a:r>
            <a:endParaRPr lang="en-US"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0" y="5049340"/>
            <a:ext cx="12174855" cy="1503297"/>
          </a:xfrm>
          <a:prstGeom prst="rect">
            <a:avLst/>
          </a:prstGeom>
          <a:noFill/>
        </p:spPr>
        <p:txBody>
          <a:bodyPr wrap="square" rtlCol="0">
            <a:spAutoFit/>
          </a:bodyPr>
          <a:lstStyle/>
          <a:p>
            <a:pPr algn="ctr">
              <a:lnSpc>
                <a:spcPct val="150000"/>
              </a:lnSpc>
            </a:pPr>
            <a:r>
              <a:rPr lang="en-US" sz="2000" dirty="0">
                <a:latin typeface="Times New Roman" panose="02020603050405020304" pitchFamily="18" charset="0"/>
                <a:cs typeface="Times New Roman" panose="02020603050405020304" pitchFamily="18" charset="0"/>
              </a:rPr>
              <a:t>Under the Esteemed Guidance </a:t>
            </a:r>
            <a:r>
              <a:rPr lang="en-IN" sz="2000" dirty="0">
                <a:latin typeface="Times New Roman" panose="02020603050405020304" pitchFamily="18" charset="0"/>
                <a:cs typeface="Times New Roman" panose="02020603050405020304" pitchFamily="18" charset="0"/>
              </a:rPr>
              <a:t>of</a:t>
            </a:r>
          </a:p>
          <a:p>
            <a:pPr algn="ctr">
              <a:lnSpc>
                <a:spcPct val="150000"/>
              </a:lnSpc>
            </a:pPr>
            <a:r>
              <a:rPr lang="en-IN" sz="2000" dirty="0">
                <a:latin typeface="Times New Roman" panose="02020603050405020304" pitchFamily="18" charset="0"/>
                <a:cs typeface="Times New Roman" panose="02020603050405020304" pitchFamily="18" charset="0"/>
              </a:rPr>
              <a:t>Mr.</a:t>
            </a:r>
            <a:r>
              <a:rPr lang="en-IN" sz="2000" b="1" dirty="0">
                <a:latin typeface="Times New Roman" panose="02020603050405020304" pitchFamily="18" charset="0"/>
                <a:cs typeface="Times New Roman" panose="02020603050405020304" pitchFamily="18" charset="0"/>
              </a:rPr>
              <a:t>MANAN RASOOL</a:t>
            </a:r>
            <a:endParaRPr lang="en-US" sz="2000" dirty="0">
              <a:latin typeface="Times New Roman" panose="02020603050405020304" pitchFamily="18" charset="0"/>
              <a:cs typeface="Times New Roman" panose="02020603050405020304" pitchFamily="18" charset="0"/>
            </a:endParaRPr>
          </a:p>
          <a:p>
            <a:pPr algn="ctr">
              <a:lnSpc>
                <a:spcPct val="150000"/>
              </a:lnSpc>
            </a:pPr>
            <a:r>
              <a:rPr lang="en-US" sz="2400" b="1" dirty="0">
                <a:latin typeface="Times New Roman" panose="02020603050405020304" pitchFamily="18" charset="0"/>
                <a:cs typeface="Times New Roman" panose="02020603050405020304" pitchFamily="18" charset="0"/>
              </a:rPr>
              <a:t>Guru Nanak Institutions Technical Campus (Autonomous)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14605" y="-6351"/>
            <a:ext cx="5704205" cy="1357619"/>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a:latin typeface="Times New Roman" panose="02020603050405020304" pitchFamily="18" charset="0"/>
                <a:cs typeface="Times New Roman" panose="02020603050405020304" pitchFamily="18" charset="0"/>
              </a:rPr>
              <a:t>PROPOSED SYSTEM:</a:t>
            </a:r>
          </a:p>
        </p:txBody>
      </p:sp>
      <p:sp>
        <p:nvSpPr>
          <p:cNvPr id="4" name="Content Placeholder 3">
            <a:extLst>
              <a:ext uri="{FF2B5EF4-FFF2-40B4-BE49-F238E27FC236}">
                <a16:creationId xmlns:a16="http://schemas.microsoft.com/office/drawing/2014/main" id="{35496596-8143-73B5-829E-5B9209B96738}"/>
              </a:ext>
            </a:extLst>
          </p:cNvPr>
          <p:cNvSpPr>
            <a:spLocks noGrp="1"/>
          </p:cNvSpPr>
          <p:nvPr>
            <p:ph idx="1"/>
          </p:nvPr>
        </p:nvSpPr>
        <p:spPr>
          <a:xfrm>
            <a:off x="163483" y="1782413"/>
            <a:ext cx="10515600" cy="4351338"/>
          </a:xfrm>
        </p:spPr>
        <p:txBody>
          <a:bodyPr>
            <a:normAutofit fontScale="92500" lnSpcReduction="10000"/>
          </a:bodyPr>
          <a:lstStyle/>
          <a:p>
            <a:r>
              <a:rPr lang="en-IN"/>
              <a:t>Convolutional neural network is the state-of-the-art tech-nique in image classification and recognition. It has a stack of convolutional layers, ReLu layers and pooling layers. This is discussed in detail in [10]. Convolutional layer is feature extraction layer which detects from general features like edges to more specific features like objects and colors from the images. Pooling layer reduces the dimensionality. It takes much time and computing power to train such a network and very large image dataset is also required. 
For example, google’s inception-v3 image classifier is trained on the ImageNet dataset of 100000 images to classify among 1000 classes. It has 22 hidden layers and it took weeks to train it. Transfer learning technique comes in handy to avoid such limitations. Transfer learning refers to using learning from previous training session to a new training session.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3DEEF-509D-A43E-5203-4212EAD884EE}"/>
            </a:ext>
          </a:extLst>
        </p:cNvPr>
        <p:cNvGrpSpPr/>
        <p:nvPr/>
      </p:nvGrpSpPr>
      <p:grpSpPr>
        <a:xfrm>
          <a:off x="0" y="0"/>
          <a:ext cx="0" cy="0"/>
          <a:chOff x="0" y="0"/>
          <a:chExt cx="0" cy="0"/>
        </a:xfrm>
      </p:grpSpPr>
      <p:sp>
        <p:nvSpPr>
          <p:cNvPr id="6" name="Pentagon 5">
            <a:extLst>
              <a:ext uri="{FF2B5EF4-FFF2-40B4-BE49-F238E27FC236}">
                <a16:creationId xmlns:a16="http://schemas.microsoft.com/office/drawing/2014/main" id="{90601CDC-321E-D3C4-BE82-DE78F138FB49}"/>
              </a:ext>
            </a:extLst>
          </p:cNvPr>
          <p:cNvSpPr/>
          <p:nvPr/>
        </p:nvSpPr>
        <p:spPr>
          <a:xfrm>
            <a:off x="14605" y="-6351"/>
            <a:ext cx="5704205" cy="157379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a:latin typeface="Times New Roman" panose="02020603050405020304" pitchFamily="18" charset="0"/>
                <a:cs typeface="Times New Roman" panose="02020603050405020304" pitchFamily="18" charset="0"/>
              </a:rPr>
              <a:t>PROPOSED </a:t>
            </a:r>
            <a:r>
              <a:rPr lang="en-IN" sz="4000">
                <a:latin typeface="Times New Roman" panose="02020603050405020304" pitchFamily="18" charset="0"/>
                <a:cs typeface="Times New Roman" panose="02020603050405020304" pitchFamily="18" charset="0"/>
              </a:rPr>
              <a:t>SYSTEM ALGORITHM</a:t>
            </a:r>
            <a:endParaRPr lang="en-US" sz="400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D27238C-8304-7167-DCAB-2EB41BD1BA7E}"/>
              </a:ext>
            </a:extLst>
          </p:cNvPr>
          <p:cNvSpPr>
            <a:spLocks noGrp="1"/>
          </p:cNvSpPr>
          <p:nvPr>
            <p:ph idx="1"/>
          </p:nvPr>
        </p:nvSpPr>
        <p:spPr>
          <a:xfrm>
            <a:off x="14605" y="1974389"/>
            <a:ext cx="10515600" cy="4351338"/>
          </a:xfrm>
        </p:spPr>
        <p:txBody>
          <a:bodyPr>
            <a:normAutofit/>
          </a:bodyPr>
          <a:lstStyle/>
          <a:p>
            <a:r>
              <a:rPr lang="en-IN" dirty="0"/>
              <a:t>Transfer Learning
Tensor flow running through spyder/python code, we can kept in a car. Inception-v3 trained on training dataset to detect accident. Picture are continuously captured and fed to the program, where it detects whether accident is occurred or not with the Inception-v3. Camera module can be used for this purpose like CV2 i.e., computer vision module.  Inception-v3 is used for our image classification problem.</a:t>
            </a:r>
            <a:endParaRPr lang="en-US" dirty="0"/>
          </a:p>
        </p:txBody>
      </p:sp>
    </p:spTree>
    <p:extLst>
      <p:ext uri="{BB962C8B-B14F-4D97-AF65-F5344CB8AC3E}">
        <p14:creationId xmlns:p14="http://schemas.microsoft.com/office/powerpoint/2010/main" val="397875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entagon 49"/>
          <p:cNvSpPr/>
          <p:nvPr/>
        </p:nvSpPr>
        <p:spPr>
          <a:xfrm>
            <a:off x="14605" y="-6350"/>
            <a:ext cx="6613525" cy="75628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a:latin typeface="Times New Roman" panose="02020603050405020304" pitchFamily="18" charset="0"/>
                <a:cs typeface="Times New Roman" panose="02020603050405020304" pitchFamily="18" charset="0"/>
              </a:rPr>
              <a:t>SYSTEM ARCHITECTURE:</a:t>
            </a:r>
          </a:p>
        </p:txBody>
      </p:sp>
      <p:pic>
        <p:nvPicPr>
          <p:cNvPr id="2" name="Picture 1">
            <a:extLst>
              <a:ext uri="{FF2B5EF4-FFF2-40B4-BE49-F238E27FC236}">
                <a16:creationId xmlns:a16="http://schemas.microsoft.com/office/drawing/2014/main" id="{6A135CDC-C522-A5EA-6BB2-1674FB10C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407" y="1397000"/>
            <a:ext cx="8128000" cy="4064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D2CD-AB97-4C93-93EB-EE205A65F83E}"/>
              </a:ext>
            </a:extLst>
          </p:cNvPr>
          <p:cNvSpPr>
            <a:spLocks noGrp="1"/>
          </p:cNvSpPr>
          <p:nvPr>
            <p:ph type="title"/>
          </p:nvPr>
        </p:nvSpPr>
        <p:spPr>
          <a:xfrm>
            <a:off x="168677" y="257452"/>
            <a:ext cx="11309412" cy="1442114"/>
          </a:xfrm>
        </p:spPr>
        <p:txBody>
          <a:bodyPr/>
          <a:lstStyle/>
          <a:p>
            <a:r>
              <a:rPr lang="en-US" b="1" dirty="0"/>
              <a:t>SYSTEM REQUIREMENTS</a:t>
            </a:r>
            <a:endParaRPr lang="en-IN" b="1" dirty="0"/>
          </a:p>
        </p:txBody>
      </p:sp>
      <p:sp>
        <p:nvSpPr>
          <p:cNvPr id="5" name="Content Placeholder 4">
            <a:extLst>
              <a:ext uri="{FF2B5EF4-FFF2-40B4-BE49-F238E27FC236}">
                <a16:creationId xmlns:a16="http://schemas.microsoft.com/office/drawing/2014/main" id="{625505CE-40D5-25E2-6671-7451B571F44F}"/>
              </a:ext>
            </a:extLst>
          </p:cNvPr>
          <p:cNvSpPr>
            <a:spLocks noGrp="1"/>
          </p:cNvSpPr>
          <p:nvPr>
            <p:ph idx="1"/>
          </p:nvPr>
        </p:nvSpPr>
        <p:spPr/>
        <p:txBody>
          <a:bodyPr>
            <a:normAutofit/>
          </a:bodyPr>
          <a:lstStyle/>
          <a:p>
            <a:pPr marL="0" indent="0">
              <a:buNone/>
            </a:pPr>
            <a:r>
              <a:rPr lang="en-IN" b="1"/>
              <a:t>HARDWARE REQUIREMENTS</a:t>
            </a:r>
            <a:r>
              <a:rPr lang="en-IN"/>
              <a:t>
PROCESSOR		:  	Pentium i3 Processor
RAM			:	2GB DD RAM	
HARD DISK 		:	250 GB
</a:t>
            </a:r>
            <a:r>
              <a:rPr lang="en-IN" b="1"/>
              <a:t>SOFTWARE REQUIREMENTS</a:t>
            </a:r>
            <a:r>
              <a:rPr lang="en-IN"/>
              <a:t>
BACK END			: 	PYTHON 
OPERATING SYSTEM  	:  	WINDOWS 7
IDE				:	Spider3</a:t>
            </a:r>
            <a:endParaRPr lang="en-US"/>
          </a:p>
        </p:txBody>
      </p:sp>
    </p:spTree>
    <p:extLst>
      <p:ext uri="{BB962C8B-B14F-4D97-AF65-F5344CB8AC3E}">
        <p14:creationId xmlns:p14="http://schemas.microsoft.com/office/powerpoint/2010/main" val="120763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96" y="342289"/>
            <a:ext cx="10515600" cy="786765"/>
          </a:xfrm>
        </p:spPr>
        <p:txBody>
          <a:bodyPr/>
          <a:lstStyle/>
          <a:p>
            <a:r>
              <a:rPr lang="en-IN" b="1" dirty="0">
                <a:solidFill>
                  <a:srgbClr val="FF0000"/>
                </a:solidFill>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A5991081-D813-3D58-8BBD-C3914C75E657}"/>
              </a:ext>
            </a:extLst>
          </p:cNvPr>
          <p:cNvSpPr>
            <a:spLocks noGrp="1"/>
          </p:cNvSpPr>
          <p:nvPr>
            <p:ph idx="1"/>
          </p:nvPr>
        </p:nvSpPr>
        <p:spPr>
          <a:xfrm>
            <a:off x="508136" y="1253331"/>
            <a:ext cx="10515600" cy="4351338"/>
          </a:xfrm>
        </p:spPr>
        <p:txBody>
          <a:bodyPr>
            <a:normAutofit lnSpcReduction="10000"/>
          </a:bodyPr>
          <a:lstStyle/>
          <a:p>
            <a:r>
              <a:rPr lang="en-IN" dirty="0"/>
              <a:t>In conclusion, road accident detection using Python can significantly enhance public safety and response efficiency. By leveraging machine learning and computer vision techniques, systems can </a:t>
            </a:r>
            <a:r>
              <a:rPr lang="en-IN" dirty="0" err="1"/>
              <a:t>analyze</a:t>
            </a:r>
            <a:r>
              <a:rPr lang="en-IN" dirty="0"/>
              <a:t> traffic data and images in real-time to identify potential accidents. Key benefits include rapid incident detection, reduced response times for emergency services, and the potential to inform traffic management systems.
Implementing such a system involves integrating data from various sources, such as cameras and sensors, and utilizing algorithms for image processing and anomaly detection. The development of user-friendly interfaces for real-time alerts and data visualization further improves the system’s effectiveness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10B18-DBB7-F67C-361C-573E50FC60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D02AFB-439B-4390-F39E-CC7E7B58B00A}"/>
              </a:ext>
            </a:extLst>
          </p:cNvPr>
          <p:cNvSpPr>
            <a:spLocks noGrp="1"/>
          </p:cNvSpPr>
          <p:nvPr>
            <p:ph type="title"/>
          </p:nvPr>
        </p:nvSpPr>
        <p:spPr>
          <a:xfrm>
            <a:off x="838200" y="1195070"/>
            <a:ext cx="10515600" cy="4706620"/>
          </a:xfrm>
        </p:spPr>
        <p:txBody>
          <a:bodyPr>
            <a:noAutofit/>
          </a:bodyPr>
          <a:lstStyle/>
          <a:p>
            <a:pPr algn="ctr"/>
            <a:br>
              <a:rPr lang="en-US" sz="8800" b="1" dirty="0">
                <a:solidFill>
                  <a:srgbClr val="FF0000"/>
                </a:solidFill>
                <a:latin typeface="Times New Roman" panose="02020603050405020304" pitchFamily="18" charset="0"/>
                <a:cs typeface="Times New Roman" panose="02020603050405020304" pitchFamily="18" charset="0"/>
              </a:rPr>
            </a:br>
            <a:r>
              <a:rPr lang="en-US" sz="8800" b="1" dirty="0">
                <a:solidFill>
                  <a:srgbClr val="FF0000"/>
                </a:solidFill>
                <a:latin typeface="Times New Roman" panose="02020603050405020304" pitchFamily="18" charset="0"/>
                <a:cs typeface="Times New Roman" panose="02020603050405020304" pitchFamily="18" charset="0"/>
              </a:rPr>
              <a:t>Thank You</a:t>
            </a:r>
            <a:br>
              <a:rPr lang="en-US" sz="8800" b="1" dirty="0">
                <a:solidFill>
                  <a:srgbClr val="FF0000"/>
                </a:solidFill>
                <a:latin typeface="Times New Roman" panose="02020603050405020304" pitchFamily="18" charset="0"/>
                <a:cs typeface="Times New Roman" panose="02020603050405020304" pitchFamily="18" charset="0"/>
              </a:rPr>
            </a:br>
            <a:endParaRPr lang="en-US" sz="9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81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810" y="1293495"/>
            <a:ext cx="10202545" cy="5231765"/>
          </a:xfrm>
        </p:spPr>
        <p:txBody>
          <a:bodyPr>
            <a:normAutofit fontScale="95000"/>
          </a:bodyPr>
          <a:lstStyle/>
          <a:p>
            <a:pPr algn="just">
              <a:lnSpc>
                <a:spcPct val="100000"/>
              </a:lnSpc>
            </a:pPr>
            <a:r>
              <a:rPr lang="en-IN" b="1" dirty="0">
                <a:latin typeface="Times New Roman" panose="02020603050405020304" pitchFamily="18" charset="0"/>
                <a:cs typeface="Times New Roman" panose="02020603050405020304" pitchFamily="18" charset="0"/>
              </a:rPr>
              <a:t>Abstract</a:t>
            </a:r>
            <a:endParaRPr lang="en-US" b="1" dirty="0">
              <a:latin typeface="Times New Roman" panose="02020603050405020304" pitchFamily="18" charset="0"/>
              <a:cs typeface="Times New Roman" panose="02020603050405020304" pitchFamily="18" charset="0"/>
            </a:endParaRPr>
          </a:p>
          <a:p>
            <a:pPr algn="just">
              <a:lnSpc>
                <a:spcPct val="100000"/>
              </a:lnSpc>
            </a:pPr>
            <a:r>
              <a:rPr lang="en-US" b="1" dirty="0">
                <a:latin typeface="Times New Roman" panose="02020603050405020304" pitchFamily="18" charset="0"/>
                <a:cs typeface="Times New Roman" panose="02020603050405020304" pitchFamily="18" charset="0"/>
              </a:rPr>
              <a:t>Objective</a:t>
            </a:r>
          </a:p>
          <a:p>
            <a:pPr algn="just">
              <a:lnSpc>
                <a:spcPct val="100000"/>
              </a:lnSpc>
            </a:pPr>
            <a:r>
              <a:rPr lang="en-US" b="1" dirty="0">
                <a:latin typeface="Times New Roman" panose="02020603050405020304" pitchFamily="18" charset="0"/>
                <a:cs typeface="Times New Roman" panose="02020603050405020304" pitchFamily="18" charset="0"/>
              </a:rPr>
              <a:t>Introduction</a:t>
            </a:r>
          </a:p>
          <a:p>
            <a:pPr algn="just">
              <a:lnSpc>
                <a:spcPct val="100000"/>
              </a:lnSpc>
            </a:pPr>
            <a:r>
              <a:rPr lang="en-US" b="1"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survey</a:t>
            </a:r>
          </a:p>
          <a:p>
            <a:pPr algn="just">
              <a:lnSpc>
                <a:spcPct val="100000"/>
              </a:lnSpc>
            </a:pPr>
            <a:r>
              <a:rPr lang="en-US" b="1" dirty="0">
                <a:latin typeface="Times New Roman" panose="02020603050405020304" pitchFamily="18" charset="0"/>
                <a:cs typeface="Times New Roman" panose="02020603050405020304" pitchFamily="18" charset="0"/>
              </a:rPr>
              <a:t>Existing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System</a:t>
            </a:r>
          </a:p>
          <a:p>
            <a:pPr algn="just">
              <a:lnSpc>
                <a:spcPct val="100000"/>
              </a:lnSpc>
            </a:pPr>
            <a:r>
              <a:rPr lang="en-US" b="1" dirty="0">
                <a:latin typeface="Times New Roman" panose="02020603050405020304" pitchFamily="18" charset="0"/>
                <a:cs typeface="Times New Roman" panose="02020603050405020304" pitchFamily="18" charset="0"/>
              </a:rPr>
              <a:t>Proposed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System</a:t>
            </a:r>
          </a:p>
          <a:p>
            <a:pPr algn="just">
              <a:lnSpc>
                <a:spcPct val="100000"/>
              </a:lnSpc>
            </a:pPr>
            <a:r>
              <a:rPr lang="en-US" b="1" dirty="0">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Architecture</a:t>
            </a:r>
          </a:p>
          <a:p>
            <a:pPr algn="just">
              <a:lnSpc>
                <a:spcPct val="100000"/>
              </a:lnSpc>
            </a:pPr>
            <a:r>
              <a:rPr lang="en-IN" b="1" dirty="0">
                <a:latin typeface="Times New Roman" panose="02020603050405020304" pitchFamily="18" charset="0"/>
                <a:cs typeface="Times New Roman" panose="02020603050405020304" pitchFamily="18" charset="0"/>
              </a:rPr>
              <a:t>Conclusion</a:t>
            </a:r>
            <a:endParaRPr lang="en-US" b="1" dirty="0"/>
          </a:p>
          <a:p>
            <a:pPr>
              <a:lnSpc>
                <a:spcPct val="100000"/>
              </a:lnSpc>
            </a:pPr>
            <a:endParaRPr lang="en-IN" dirty="0"/>
          </a:p>
        </p:txBody>
      </p:sp>
      <p:sp>
        <p:nvSpPr>
          <p:cNvPr id="4" name="Pentagon 3"/>
          <p:cNvSpPr/>
          <p:nvPr/>
        </p:nvSpPr>
        <p:spPr>
          <a:xfrm>
            <a:off x="14605" y="-5080"/>
            <a:ext cx="7230110" cy="100393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0000"/>
              </a:highlight>
            </a:endParaRPr>
          </a:p>
        </p:txBody>
      </p:sp>
      <p:sp>
        <p:nvSpPr>
          <p:cNvPr id="6" name="Title 1"/>
          <p:cNvSpPr>
            <a:spLocks noGrp="1"/>
          </p:cNvSpPr>
          <p:nvPr/>
        </p:nvSpPr>
        <p:spPr>
          <a:xfrm>
            <a:off x="232410" y="107950"/>
            <a:ext cx="7707630" cy="8915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OVERVIEW </a:t>
            </a:r>
            <a:r>
              <a:rPr lang="en-US" sz="3200" b="1" dirty="0">
                <a:solidFill>
                  <a:schemeClr val="bg1"/>
                </a:solidFill>
                <a:latin typeface="Times New Roman" panose="02020603050405020304" pitchFamily="18" charset="0"/>
                <a:cs typeface="Times New Roman" panose="02020603050405020304" pitchFamily="18" charset="0"/>
              </a:rPr>
              <a:t>of the Presentation:-</a:t>
            </a:r>
          </a:p>
        </p:txBody>
      </p:sp>
      <p:pic>
        <p:nvPicPr>
          <p:cNvPr id="2" name="Picture 1">
            <a:extLst>
              <a:ext uri="{FF2B5EF4-FFF2-40B4-BE49-F238E27FC236}">
                <a16:creationId xmlns:a16="http://schemas.microsoft.com/office/drawing/2014/main" id="{1639F720-54F2-BBC7-BD62-6561B9F26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014" y="3369518"/>
            <a:ext cx="7566769" cy="31557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 4"/>
          <p:cNvSpPr/>
          <p:nvPr/>
        </p:nvSpPr>
        <p:spPr>
          <a:xfrm>
            <a:off x="14605" y="-6350"/>
            <a:ext cx="3627120" cy="1069340"/>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231775" y="172720"/>
            <a:ext cx="3210560" cy="706755"/>
          </a:xfrm>
          <a:prstGeom prst="rect">
            <a:avLst/>
          </a:prstGeom>
          <a:noFill/>
        </p:spPr>
        <p:txBody>
          <a:bodyPr wrap="square" rtlCol="0">
            <a:spAutoFit/>
          </a:bodyPr>
          <a:lstStyle/>
          <a:p>
            <a:r>
              <a:rPr lang="en-US" sz="4000">
                <a:solidFill>
                  <a:schemeClr val="bg1"/>
                </a:solidFill>
                <a:latin typeface="Times New Roman" panose="02020603050405020304" pitchFamily="18" charset="0"/>
                <a:cs typeface="Times New Roman" panose="02020603050405020304" pitchFamily="18" charset="0"/>
              </a:rPr>
              <a:t>ABSTRACT:</a:t>
            </a:r>
          </a:p>
        </p:txBody>
      </p:sp>
      <p:sp>
        <p:nvSpPr>
          <p:cNvPr id="4" name="Content Placeholder 3">
            <a:extLst>
              <a:ext uri="{FF2B5EF4-FFF2-40B4-BE49-F238E27FC236}">
                <a16:creationId xmlns:a16="http://schemas.microsoft.com/office/drawing/2014/main" id="{D529F42E-632C-B5FB-A1FC-5C343136C312}"/>
              </a:ext>
            </a:extLst>
          </p:cNvPr>
          <p:cNvSpPr>
            <a:spLocks noGrp="1"/>
          </p:cNvSpPr>
          <p:nvPr>
            <p:ph idx="1"/>
          </p:nvPr>
        </p:nvSpPr>
        <p:spPr>
          <a:xfrm>
            <a:off x="231775" y="1242060"/>
            <a:ext cx="6168787" cy="5298100"/>
          </a:xfrm>
        </p:spPr>
        <p:txBody>
          <a:bodyPr>
            <a:noAutofit/>
          </a:bodyPr>
          <a:lstStyle/>
          <a:p>
            <a:r>
              <a:rPr lang="en-IN" sz="1600" b="1" dirty="0"/>
              <a:t>Efficient Accident Detection System</a:t>
            </a:r>
            <a:r>
              <a:rPr lang="en-IN" sz="1600" dirty="0"/>
              <a:t>
Growing Need: Increasing number of accidents highlights the demand for efficient detection systems.
</a:t>
            </a:r>
            <a:r>
              <a:rPr lang="en-IN" sz="1600" b="1" dirty="0"/>
              <a:t>Traditional Method:</a:t>
            </a:r>
            <a:r>
              <a:rPr lang="en-IN" sz="1600" dirty="0"/>
              <a:t>
Uses accelerometers to measure acceleration (g) values.
Limited by the accuracy of the accelerometer.
</a:t>
            </a:r>
            <a:r>
              <a:rPr lang="en-IN" sz="1600" b="1" dirty="0"/>
              <a:t>Proposed Solution:</a:t>
            </a:r>
            <a:r>
              <a:rPr lang="en-IN" sz="1600" dirty="0"/>
              <a:t>
</a:t>
            </a:r>
            <a:r>
              <a:rPr lang="en-IN" sz="1600" b="1" dirty="0"/>
              <a:t>Incorporate Convolutional Neural Networks (CNNs) for improved accident detection</a:t>
            </a:r>
            <a:r>
              <a:rPr lang="en-IN" sz="1600" dirty="0"/>
              <a:t>.
CNNs excel in image classification but require significant time, data, and computing resources.
</a:t>
            </a:r>
            <a:r>
              <a:rPr lang="en-IN" sz="1600" b="1" dirty="0"/>
              <a:t>Transfer Learning</a:t>
            </a:r>
            <a:r>
              <a:rPr lang="en-IN" sz="1600" dirty="0"/>
              <a:t>:
Mitigates challenges of CNNs by retraining pre-trained networks</a:t>
            </a:r>
            <a:r>
              <a:rPr lang="en-IN" sz="1600" b="1" dirty="0"/>
              <a:t>.</a:t>
            </a:r>
            <a:r>
              <a:rPr lang="en-IN" sz="1600" dirty="0"/>
              <a:t>
Inception-v3 model, developed by Google, utilized </a:t>
            </a:r>
            <a:r>
              <a:rPr lang="en-IN" sz="1600" dirty="0" err="1"/>
              <a:t>fResults</a:t>
            </a:r>
            <a:r>
              <a:rPr lang="en-IN" sz="1600" dirty="0"/>
              <a:t> application.
</a:t>
            </a:r>
            <a:r>
              <a:rPr lang="en-IN" sz="1600" b="1" dirty="0"/>
              <a:t>Results:</a:t>
            </a:r>
            <a:r>
              <a:rPr lang="en-IN" sz="1600" dirty="0"/>
              <a:t>
The proposed system achieves an accuracy of </a:t>
            </a:r>
            <a:r>
              <a:rPr lang="en-IN" sz="1600" b="1" dirty="0"/>
              <a:t>84.5%.</a:t>
            </a:r>
            <a:endParaRPr lang="en-US" sz="1600" dirty="0"/>
          </a:p>
        </p:txBody>
      </p:sp>
      <p:pic>
        <p:nvPicPr>
          <p:cNvPr id="3" name="Picture 2">
            <a:extLst>
              <a:ext uri="{FF2B5EF4-FFF2-40B4-BE49-F238E27FC236}">
                <a16:creationId xmlns:a16="http://schemas.microsoft.com/office/drawing/2014/main" id="{9A463EEE-BFE9-AA94-A949-82F8FB476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3615" y="2272639"/>
            <a:ext cx="4938738" cy="39496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 4"/>
          <p:cNvSpPr/>
          <p:nvPr/>
        </p:nvSpPr>
        <p:spPr>
          <a:xfrm>
            <a:off x="14605" y="-6352"/>
            <a:ext cx="3627120" cy="556459"/>
          </a:xfrm>
          <a:prstGeom prst="homePlate">
            <a:avLst>
              <a:gd name="adj" fmla="val 0"/>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a:latin typeface="Times New Roman" panose="02020603050405020304" pitchFamily="18" charset="0"/>
                <a:cs typeface="Times New Roman" panose="02020603050405020304" pitchFamily="18" charset="0"/>
              </a:rPr>
              <a:t>O</a:t>
            </a:r>
            <a:r>
              <a:rPr lang="en-US" sz="4000">
                <a:latin typeface="Times New Roman" panose="02020603050405020304" pitchFamily="18" charset="0"/>
                <a:cs typeface="Times New Roman" panose="02020603050405020304" pitchFamily="18" charset="0"/>
              </a:rPr>
              <a:t>BJECTIVE</a:t>
            </a:r>
            <a:r>
              <a:rPr lang="en-IN" sz="4000">
                <a:latin typeface="Times New Roman" panose="02020603050405020304" pitchFamily="18" charset="0"/>
                <a:cs typeface="Times New Roman" panose="02020603050405020304" pitchFamily="18" charset="0"/>
              </a:rPr>
              <a:t>S:</a:t>
            </a:r>
            <a:endParaRPr lang="en-US" sz="400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769AFD0-0DA1-1BCD-5176-38FF3E6542E7}"/>
              </a:ext>
            </a:extLst>
          </p:cNvPr>
          <p:cNvSpPr>
            <a:spLocks noGrp="1"/>
          </p:cNvSpPr>
          <p:nvPr>
            <p:ph idx="1"/>
          </p:nvPr>
        </p:nvSpPr>
        <p:spPr>
          <a:xfrm>
            <a:off x="14605" y="550106"/>
            <a:ext cx="9418237" cy="7898449"/>
          </a:xfrm>
        </p:spPr>
        <p:txBody>
          <a:bodyPr>
            <a:noAutofit/>
          </a:bodyPr>
          <a:lstStyle/>
          <a:p>
            <a:r>
              <a:rPr lang="en-IN" sz="1800" u="sng" dirty="0"/>
              <a:t>Primary</a:t>
            </a:r>
            <a:r>
              <a:rPr lang="en-IN" sz="1800" b="1" u="sng" dirty="0"/>
              <a:t> </a:t>
            </a:r>
            <a:r>
              <a:rPr lang="en-IN" sz="1800" u="sng" dirty="0"/>
              <a:t>Objectives</a:t>
            </a:r>
            <a:r>
              <a:rPr lang="en-IN" sz="1800" b="1" u="sng" dirty="0"/>
              <a:t>:</a:t>
            </a:r>
            <a:r>
              <a:rPr lang="en-IN" sz="1800" dirty="0"/>
              <a:t>
</a:t>
            </a:r>
            <a:r>
              <a:rPr lang="en-IN" sz="1800" b="1" dirty="0"/>
              <a:t>Enhance Safety</a:t>
            </a:r>
            <a:r>
              <a:rPr lang="en-IN" sz="1800" dirty="0"/>
              <a:t>: Improve road safety through timely and accurate accident detection.
</a:t>
            </a:r>
            <a:r>
              <a:rPr lang="en-IN" sz="1800" b="1" dirty="0"/>
              <a:t>Accelerate Response:</a:t>
            </a:r>
            <a:r>
              <a:rPr lang="en-IN" sz="1800" dirty="0"/>
              <a:t> Reduce the response time for emergency services through automation.
</a:t>
            </a:r>
            <a:r>
              <a:rPr lang="en-IN" sz="1800" b="1" dirty="0"/>
              <a:t>Minimize Impact: </a:t>
            </a:r>
            <a:r>
              <a:rPr lang="en-IN" sz="1800" dirty="0"/>
              <a:t>Decrease damage and injuries resulting from accidents.</a:t>
            </a:r>
          </a:p>
          <a:p>
            <a:r>
              <a:rPr lang="en-IN" sz="1800" b="1" dirty="0"/>
              <a:t>Increase Awareness:</a:t>
            </a:r>
            <a:r>
              <a:rPr lang="en-IN" sz="1800" dirty="0"/>
              <a:t> Provide situational awareness for drivers and authorities. </a:t>
            </a:r>
          </a:p>
          <a:p>
            <a:r>
              <a:rPr lang="en-IN" sz="1800" u="sng" dirty="0"/>
              <a:t>Specific</a:t>
            </a:r>
            <a:r>
              <a:rPr lang="en-IN" sz="1800" b="1" u="sng" dirty="0"/>
              <a:t> </a:t>
            </a:r>
            <a:r>
              <a:rPr lang="en-IN" sz="1800" u="sng" dirty="0"/>
              <a:t>Objectives</a:t>
            </a:r>
            <a:r>
              <a:rPr lang="en-IN" sz="1800" b="1" u="sng" dirty="0"/>
              <a:t>:</a:t>
            </a:r>
            <a:r>
              <a:rPr lang="en-IN" sz="1800" dirty="0"/>
              <a:t>
</a:t>
            </a:r>
            <a:r>
              <a:rPr lang="en-IN" sz="1800" b="1" dirty="0"/>
              <a:t>Rapid Detection: </a:t>
            </a:r>
            <a:r>
              <a:rPr lang="en-IN" sz="1800" dirty="0"/>
              <a:t>Detect accidents within 1-2 minutes of occurrence using Python-based algorithms.
</a:t>
            </a:r>
            <a:r>
              <a:rPr lang="en-IN" sz="1800" b="1" dirty="0"/>
              <a:t>High Accuracy:</a:t>
            </a:r>
            <a:r>
              <a:rPr lang="en-IN" sz="1800" dirty="0"/>
              <a:t> Achieve detection accuracy rates of 90% or higher.
</a:t>
            </a:r>
            <a:r>
              <a:rPr lang="en-IN" sz="1800" b="1" dirty="0"/>
              <a:t>Minimize Errors:</a:t>
            </a:r>
            <a:r>
              <a:rPr lang="en-IN" sz="1800" dirty="0"/>
              <a:t> Reduce false positives and negatives in detection.
</a:t>
            </a:r>
            <a:r>
              <a:rPr lang="en-IN" sz="1800" u="sng" dirty="0"/>
              <a:t>Performance</a:t>
            </a:r>
            <a:r>
              <a:rPr lang="en-IN" sz="1800" b="1" u="sng" dirty="0"/>
              <a:t> </a:t>
            </a:r>
            <a:r>
              <a:rPr lang="en-IN" sz="1800" u="sng" dirty="0"/>
              <a:t>Metrics</a:t>
            </a:r>
            <a:r>
              <a:rPr lang="en-IN" sz="1800" b="1" u="sng" dirty="0"/>
              <a:t>:</a:t>
            </a:r>
            <a:r>
              <a:rPr lang="en-IN" sz="1800" dirty="0"/>
              <a:t>
</a:t>
            </a:r>
            <a:r>
              <a:rPr lang="en-IN" sz="1800" b="1" dirty="0"/>
              <a:t>Detection Accuracy: </a:t>
            </a:r>
            <a:r>
              <a:rPr lang="en-IN" sz="1800" dirty="0"/>
              <a:t>Measure the percentage of accurately detected accidents.
</a:t>
            </a:r>
            <a:r>
              <a:rPr lang="en-IN" sz="1800" b="1" dirty="0"/>
              <a:t>Response Time:</a:t>
            </a:r>
            <a:r>
              <a:rPr lang="en-IN" sz="1800" dirty="0"/>
              <a:t> Track the time taken for alerts to reach emergency services.
</a:t>
            </a:r>
            <a:r>
              <a:rPr lang="en-IN" sz="1800" b="1" dirty="0"/>
              <a:t>False Rates</a:t>
            </a:r>
            <a:r>
              <a:rPr lang="en-IN" sz="1800" dirty="0"/>
              <a:t>: Monitor the rates of false positives and negatives.
</a:t>
            </a:r>
            <a:r>
              <a:rPr lang="en-IN" sz="1800" u="sng" dirty="0"/>
              <a:t>Technical Requirements:</a:t>
            </a:r>
          </a:p>
          <a:p>
            <a:r>
              <a:rPr lang="en-IN" sz="1800" b="1" dirty="0"/>
              <a:t>Hardware</a:t>
            </a:r>
            <a:r>
              <a:rPr lang="en-IN" sz="1800" dirty="0"/>
              <a:t>: Utilize sensors and cameras compatible with Python.
</a:t>
            </a:r>
            <a:r>
              <a:rPr lang="en-IN" sz="1800" b="1" dirty="0"/>
              <a:t>Software</a:t>
            </a:r>
            <a:r>
              <a:rPr lang="en-IN" sz="1800" dirty="0"/>
              <a:t>: Leverage Python libraries for machine learning (e.g., scikit-learn, TensorFlow).</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14605" y="-6350"/>
            <a:ext cx="4774565" cy="864870"/>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latin typeface="Times New Roman" panose="02020603050405020304" pitchFamily="18" charset="0"/>
                <a:cs typeface="Times New Roman" panose="02020603050405020304" pitchFamily="18" charset="0"/>
              </a:rPr>
              <a:t>INTRODUCTION:</a:t>
            </a:r>
          </a:p>
        </p:txBody>
      </p:sp>
      <p:sp>
        <p:nvSpPr>
          <p:cNvPr id="7" name="TextBox 6">
            <a:extLst>
              <a:ext uri="{FF2B5EF4-FFF2-40B4-BE49-F238E27FC236}">
                <a16:creationId xmlns:a16="http://schemas.microsoft.com/office/drawing/2014/main" id="{41B76936-AEE0-0F2B-0F4F-A541493D4187}"/>
              </a:ext>
            </a:extLst>
          </p:cNvPr>
          <p:cNvSpPr txBox="1"/>
          <p:nvPr/>
        </p:nvSpPr>
        <p:spPr>
          <a:xfrm>
            <a:off x="14605" y="1042327"/>
            <a:ext cx="9217348" cy="1323439"/>
          </a:xfrm>
          <a:prstGeom prst="rect">
            <a:avLst/>
          </a:prstGeom>
          <a:noFill/>
        </p:spPr>
        <p:txBody>
          <a:bodyPr wrap="square">
            <a:spAutoFit/>
          </a:bodyPr>
          <a:lstStyle/>
          <a:p>
            <a:pPr marL="285750" indent="-285750">
              <a:buFont typeface="Arial" panose="020B0604020202020204" pitchFamily="34" charset="0"/>
              <a:buChar char="•"/>
            </a:pPr>
            <a:r>
              <a:rPr lang="en-US" sz="2000" b="1"/>
              <a:t>Accident detection systems</a:t>
            </a:r>
            <a:r>
              <a:rPr lang="en-US" sz="2000"/>
              <a:t> are crucial for enhancing road safety and improving emergency response. With the increasing volume of traffic globally, timely and accurate detection of accidents has become essential to minimize injuries, fatalities, and economic losses associated with road incidents.</a:t>
            </a:r>
          </a:p>
        </p:txBody>
      </p:sp>
      <p:pic>
        <p:nvPicPr>
          <p:cNvPr id="9" name="Picture 8">
            <a:extLst>
              <a:ext uri="{FF2B5EF4-FFF2-40B4-BE49-F238E27FC236}">
                <a16:creationId xmlns:a16="http://schemas.microsoft.com/office/drawing/2014/main" id="{D976490D-E49E-B7B0-6025-B0D29CB64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643" y="2635561"/>
            <a:ext cx="5621117" cy="3861616"/>
          </a:xfrm>
          <a:prstGeom prst="rect">
            <a:avLst/>
          </a:prstGeom>
        </p:spPr>
      </p:pic>
      <p:sp>
        <p:nvSpPr>
          <p:cNvPr id="13" name="TextBox 12">
            <a:extLst>
              <a:ext uri="{FF2B5EF4-FFF2-40B4-BE49-F238E27FC236}">
                <a16:creationId xmlns:a16="http://schemas.microsoft.com/office/drawing/2014/main" id="{6A1F1B0C-12D3-F546-389E-746AB5BBD02C}"/>
              </a:ext>
            </a:extLst>
          </p:cNvPr>
          <p:cNvSpPr txBox="1"/>
          <p:nvPr/>
        </p:nvSpPr>
        <p:spPr>
          <a:xfrm>
            <a:off x="0" y="2365766"/>
            <a:ext cx="6112298" cy="4093428"/>
          </a:xfrm>
          <a:prstGeom prst="rect">
            <a:avLst/>
          </a:prstGeom>
          <a:noFill/>
        </p:spPr>
        <p:txBody>
          <a:bodyPr wrap="square">
            <a:spAutoFit/>
          </a:bodyPr>
          <a:lstStyle/>
          <a:p>
            <a:pPr marL="285750" indent="-285750">
              <a:buFont typeface="Arial" panose="020B0604020202020204" pitchFamily="34" charset="0"/>
              <a:buChar char="•"/>
            </a:pPr>
            <a:r>
              <a:rPr lang="en-US" sz="2000" b="1" dirty="0"/>
              <a:t>Road accidents</a:t>
            </a:r>
            <a:r>
              <a:rPr lang="en-US" sz="2000" dirty="0"/>
              <a:t> are a significant global concern, leading to severe injuries, fatalities, and economic losses. With the increasing number of vehicles on the road, the need for efficient and effective accident detection systems has become paramount. Leveraging technology can greatly enhance our ability to detect accidents in </a:t>
            </a:r>
            <a:r>
              <a:rPr lang="en-IN" sz="2000" dirty="0"/>
              <a:t>real-time. </a:t>
            </a:r>
          </a:p>
          <a:p>
            <a:pPr marL="285750" indent="-285750">
              <a:buFont typeface="Arial" panose="020B0604020202020204" pitchFamily="34" charset="0"/>
              <a:buChar char="•"/>
            </a:pPr>
            <a:r>
              <a:rPr lang="en-US" sz="2000" dirty="0"/>
              <a:t>Python, a versatile programming language, has emerged as a powerful tool for developing such detection systems. Its rich ecosystem of libraries and frameworks allows for seamless integration of various technologies, such as computer vision, machine learning, and data 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14605" y="-6350"/>
            <a:ext cx="6448425" cy="1069340"/>
          </a:xfrm>
          <a:prstGeom prst="homePlate">
            <a:avLst>
              <a:gd name="adj" fmla="val 79723"/>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dirty="0">
                <a:latin typeface="Times New Roman" panose="02020603050405020304" pitchFamily="18" charset="0"/>
                <a:cs typeface="Times New Roman" panose="02020603050405020304" pitchFamily="18" charset="0"/>
                <a:sym typeface="+mn-ea"/>
              </a:rPr>
              <a:t>LITERATURE SURVEY-I</a:t>
            </a:r>
            <a:r>
              <a:rPr lang="en-US" sz="40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DBF1C2C-1EC0-76CB-0047-3CE25DB29312}"/>
              </a:ext>
            </a:extLst>
          </p:cNvPr>
          <p:cNvSpPr>
            <a:spLocks noGrp="1"/>
          </p:cNvSpPr>
          <p:nvPr>
            <p:ph idx="1"/>
          </p:nvPr>
        </p:nvSpPr>
        <p:spPr>
          <a:xfrm>
            <a:off x="246871" y="1356501"/>
            <a:ext cx="9611794" cy="4822604"/>
          </a:xfrm>
        </p:spPr>
        <p:txBody>
          <a:bodyPr>
            <a:noAutofit/>
          </a:bodyPr>
          <a:lstStyle/>
          <a:p>
            <a:r>
              <a:rPr lang="en-IN" sz="1800" b="1" dirty="0"/>
              <a:t>Title: </a:t>
            </a:r>
            <a:r>
              <a:rPr lang="en-IN" sz="1800" dirty="0"/>
              <a:t>Road accident detection</a:t>
            </a:r>
          </a:p>
          <a:p>
            <a:r>
              <a:rPr lang="en-IN" sz="1800" b="1" dirty="0"/>
              <a:t>Author: </a:t>
            </a:r>
            <a:r>
              <a:rPr lang="en-IN" sz="1800" dirty="0"/>
              <a:t>Praharshasarma, M. Vasimbabu </a:t>
            </a:r>
          </a:p>
          <a:p>
            <a:r>
              <a:rPr lang="en-IN" sz="1800" b="1" dirty="0"/>
              <a:t>Description:</a:t>
            </a:r>
          </a:p>
          <a:p>
            <a:pPr marL="0" indent="0">
              <a:buNone/>
            </a:pPr>
            <a:r>
              <a:rPr lang="en-IN" sz="1800" b="1" dirty="0"/>
              <a:t>Automatic</a:t>
            </a:r>
            <a:r>
              <a:rPr lang="en-IN" sz="1800" dirty="0"/>
              <a:t> </a:t>
            </a:r>
            <a:r>
              <a:rPr lang="en-IN" sz="1800" b="1" dirty="0"/>
              <a:t>Vehicle</a:t>
            </a:r>
            <a:r>
              <a:rPr lang="en-IN" sz="1800" dirty="0"/>
              <a:t> </a:t>
            </a:r>
            <a:r>
              <a:rPr lang="en-IN" sz="1800" b="1" dirty="0"/>
              <a:t>Accident</a:t>
            </a:r>
            <a:r>
              <a:rPr lang="en-IN" sz="1800" dirty="0"/>
              <a:t> </a:t>
            </a:r>
            <a:r>
              <a:rPr lang="en-IN" sz="1800" b="1" dirty="0"/>
              <a:t>Detection</a:t>
            </a:r>
            <a:r>
              <a:rPr lang="en-IN" sz="1800" dirty="0"/>
              <a:t> </a:t>
            </a:r>
            <a:r>
              <a:rPr lang="en-IN" sz="1800" b="1" dirty="0"/>
              <a:t>and</a:t>
            </a:r>
            <a:r>
              <a:rPr lang="en-IN" sz="1800" dirty="0"/>
              <a:t> </a:t>
            </a:r>
            <a:r>
              <a:rPr lang="en-IN" sz="1800" b="1" dirty="0"/>
              <a:t>Rescue</a:t>
            </a:r>
            <a:r>
              <a:rPr lang="en-IN" sz="1800" dirty="0"/>
              <a:t> </a:t>
            </a:r>
            <a:r>
              <a:rPr lang="en-IN" sz="1800" b="1" dirty="0"/>
              <a:t>System</a:t>
            </a:r>
          </a:p>
          <a:p>
            <a:pPr marL="0" indent="0">
              <a:buNone/>
            </a:pPr>
            <a:r>
              <a:rPr lang="en-IN" sz="1800" dirty="0"/>
              <a:t>In this paper, it is realized that the rate of deaths related to </a:t>
            </a:r>
          </a:p>
          <a:p>
            <a:pPr marL="0" indent="0">
              <a:buNone/>
            </a:pPr>
            <a:r>
              <a:rPr lang="en-IN" sz="1800" dirty="0"/>
              <a:t>vehicle accidents is very high. So, they have proposed a </a:t>
            </a:r>
          </a:p>
          <a:p>
            <a:pPr marL="0" indent="0">
              <a:buNone/>
            </a:pPr>
            <a:r>
              <a:rPr lang="en-IN" sz="1800" dirty="0"/>
              <a:t>system where it detects accidents in less time and then </a:t>
            </a:r>
          </a:p>
          <a:p>
            <a:pPr marL="0" indent="0">
              <a:buNone/>
            </a:pPr>
            <a:r>
              <a:rPr lang="en-IN" sz="1800" dirty="0"/>
              <a:t>sends the message to the nearest emergency services. In </a:t>
            </a:r>
          </a:p>
          <a:p>
            <a:pPr marL="0" indent="0">
              <a:buNone/>
            </a:pPr>
            <a:r>
              <a:rPr lang="en-IN" sz="1800" dirty="0"/>
              <a:t>this, the accident is detected with the help of the Micro </a:t>
            </a:r>
          </a:p>
          <a:p>
            <a:pPr marL="0" indent="0">
              <a:buNone/>
            </a:pPr>
            <a:r>
              <a:rPr lang="en-IN" sz="1800" dirty="0"/>
              <a:t>Electro Mechanical System (MEMS) sensor and Vibration </a:t>
            </a:r>
          </a:p>
          <a:p>
            <a:pPr marL="0" indent="0">
              <a:buNone/>
            </a:pPr>
            <a:r>
              <a:rPr lang="en-IN" sz="1800" dirty="0"/>
              <a:t>sensor. The MEMS sensor even helps to determine by what </a:t>
            </a:r>
          </a:p>
          <a:p>
            <a:pPr marL="0" indent="0">
              <a:buNone/>
            </a:pPr>
            <a:r>
              <a:rPr lang="en-IN" sz="1800" dirty="0"/>
              <a:t>angle the car has rolled over. The message is then sent through</a:t>
            </a:r>
          </a:p>
          <a:p>
            <a:pPr marL="0" indent="0">
              <a:buNone/>
            </a:pPr>
            <a:r>
              <a:rPr lang="en-IN" sz="1800" dirty="0"/>
              <a:t> with the help of the GSMModule which collects the </a:t>
            </a:r>
          </a:p>
          <a:p>
            <a:pPr marL="0" indent="0">
              <a:buNone/>
            </a:pPr>
            <a:r>
              <a:rPr lang="en-IN" sz="1800" dirty="0"/>
              <a:t>geographical location of the accident site. </a:t>
            </a:r>
            <a:endParaRPr lang="en-US" sz="1800" dirty="0"/>
          </a:p>
        </p:txBody>
      </p:sp>
      <p:pic>
        <p:nvPicPr>
          <p:cNvPr id="2" name="Picture 1">
            <a:extLst>
              <a:ext uri="{FF2B5EF4-FFF2-40B4-BE49-F238E27FC236}">
                <a16:creationId xmlns:a16="http://schemas.microsoft.com/office/drawing/2014/main" id="{12CD74DA-2AFE-AB2F-DBBA-433DC0154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22389"/>
            <a:ext cx="5620598" cy="49867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14605" y="-6350"/>
            <a:ext cx="6495415" cy="1069340"/>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dirty="0">
                <a:latin typeface="Times New Roman" panose="02020603050405020304" pitchFamily="18" charset="0"/>
                <a:cs typeface="Times New Roman" panose="02020603050405020304" pitchFamily="18" charset="0"/>
                <a:sym typeface="+mn-ea"/>
              </a:rPr>
              <a:t>LITERATURE SURVEY-II</a:t>
            </a:r>
            <a:r>
              <a:rPr lang="en-US" sz="400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8CDD28D3-D149-0192-DBE6-EBEAEAC5EB64}"/>
              </a:ext>
            </a:extLst>
          </p:cNvPr>
          <p:cNvSpPr>
            <a:spLocks noGrp="1"/>
          </p:cNvSpPr>
          <p:nvPr>
            <p:ph idx="1"/>
          </p:nvPr>
        </p:nvSpPr>
        <p:spPr>
          <a:xfrm>
            <a:off x="349216" y="1686995"/>
            <a:ext cx="10515600" cy="4547550"/>
          </a:xfrm>
        </p:spPr>
        <p:txBody>
          <a:bodyPr anchor="t">
            <a:normAutofit fontScale="92500" lnSpcReduction="10000"/>
          </a:bodyPr>
          <a:lstStyle/>
          <a:p>
            <a:r>
              <a:rPr lang="en-IN" b="1" dirty="0"/>
              <a:t>Title: </a:t>
            </a:r>
            <a:r>
              <a:rPr lang="en-IN" dirty="0"/>
              <a:t>Road accident detection</a:t>
            </a:r>
          </a:p>
          <a:p>
            <a:r>
              <a:rPr lang="en-IN" b="1" dirty="0"/>
              <a:t>Author</a:t>
            </a:r>
            <a:r>
              <a:rPr lang="en-IN" dirty="0"/>
              <a:t>:C.N.S.Vinoth kumar</a:t>
            </a:r>
          </a:p>
          <a:p>
            <a:r>
              <a:rPr lang="en-IN" b="1" dirty="0"/>
              <a:t>Description:</a:t>
            </a:r>
          </a:p>
          <a:p>
            <a:pPr marL="0" indent="0">
              <a:buNone/>
            </a:pPr>
            <a:r>
              <a:rPr lang="en-IN" b="1" dirty="0"/>
              <a:t> Tracking and Accident Detection and Alert System
 </a:t>
            </a:r>
            <a:r>
              <a:rPr lang="en-IN" dirty="0"/>
              <a:t>A solution is achieved in this paper, by introducing an automatic alert system. The main objective is to reduce the number of deaths occurring due to road accidents. This is achieved by sending a message to the nearest medical Centres and registered mobile numbers with the help of the GSM module. The vibration sensor used here will be activated when it feels some anomaly in the readings and The message is then transferred to the registered number. The GPS module used in the system will help provide the Geographical location of the accident site.</a:t>
            </a:r>
          </a:p>
          <a:p>
            <a:pPr marL="457200" lvl="1" indent="0" algn="ctr">
              <a:buNone/>
            </a:pPr>
            <a:endParaRPr lang="en-IN" b="1" dirty="0"/>
          </a:p>
          <a:p>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14605" y="-6350"/>
            <a:ext cx="5316855" cy="1345222"/>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a:latin typeface="Times New Roman" panose="02020603050405020304" pitchFamily="18" charset="0"/>
                <a:cs typeface="Times New Roman" panose="02020603050405020304" pitchFamily="18" charset="0"/>
              </a:rPr>
              <a:t>EXISTING SYSTEM:</a:t>
            </a:r>
          </a:p>
        </p:txBody>
      </p:sp>
      <p:sp>
        <p:nvSpPr>
          <p:cNvPr id="4" name="Content Placeholder 3">
            <a:extLst>
              <a:ext uri="{FF2B5EF4-FFF2-40B4-BE49-F238E27FC236}">
                <a16:creationId xmlns:a16="http://schemas.microsoft.com/office/drawing/2014/main" id="{CA3CD255-0D04-2D78-6565-199E6BD5101E}"/>
              </a:ext>
            </a:extLst>
          </p:cNvPr>
          <p:cNvSpPr>
            <a:spLocks noGrp="1"/>
          </p:cNvSpPr>
          <p:nvPr>
            <p:ph idx="1"/>
          </p:nvPr>
        </p:nvSpPr>
        <p:spPr>
          <a:xfrm>
            <a:off x="305130" y="1955131"/>
            <a:ext cx="10515600" cy="4351338"/>
          </a:xfrm>
        </p:spPr>
        <p:txBody>
          <a:bodyPr/>
          <a:lstStyle/>
          <a:p>
            <a:r>
              <a:rPr lang="en-IN"/>
              <a:t>Accidents have been a major cause of deaths in India. More than </a:t>
            </a:r>
            <a:r>
              <a:rPr lang="en-IN" b="1"/>
              <a:t>80%</a:t>
            </a:r>
            <a:r>
              <a:rPr lang="en-IN"/>
              <a:t> of accident-related deaths occur not due to the accident itself but the lack of timely help reaching the accident victims. In highways where the traffic is really light and fast-paced an accident victim could be left unattended for a long time. 
The intent is to create a system which would detect an accident based on the live feed of video from a CCTV camera installed on a highway. The idea is to take each frame of a video and run it through a deep learning convolution neural network model which has been trained to classify frames of a video into accident or non-accident.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BF9BD-157A-8BF5-ACA3-D873E6285840}"/>
            </a:ext>
          </a:extLst>
        </p:cNvPr>
        <p:cNvGrpSpPr/>
        <p:nvPr/>
      </p:nvGrpSpPr>
      <p:grpSpPr>
        <a:xfrm>
          <a:off x="0" y="0"/>
          <a:ext cx="0" cy="0"/>
          <a:chOff x="0" y="0"/>
          <a:chExt cx="0" cy="0"/>
        </a:xfrm>
      </p:grpSpPr>
      <p:sp>
        <p:nvSpPr>
          <p:cNvPr id="6" name="Pentagon 5">
            <a:extLst>
              <a:ext uri="{FF2B5EF4-FFF2-40B4-BE49-F238E27FC236}">
                <a16:creationId xmlns:a16="http://schemas.microsoft.com/office/drawing/2014/main" id="{29735C4C-9D05-F570-2A8A-A50C04FF8C46}"/>
              </a:ext>
            </a:extLst>
          </p:cNvPr>
          <p:cNvSpPr/>
          <p:nvPr/>
        </p:nvSpPr>
        <p:spPr>
          <a:xfrm>
            <a:off x="14605" y="-6350"/>
            <a:ext cx="5316855" cy="1571099"/>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a:latin typeface="Times New Roman" panose="02020603050405020304" pitchFamily="18" charset="0"/>
                <a:cs typeface="Times New Roman" panose="02020603050405020304" pitchFamily="18" charset="0"/>
              </a:rPr>
              <a:t>EXISTING </a:t>
            </a:r>
            <a:r>
              <a:rPr lang="en-IN" sz="4000">
                <a:latin typeface="Times New Roman" panose="02020603050405020304" pitchFamily="18" charset="0"/>
                <a:cs typeface="Times New Roman" panose="02020603050405020304" pitchFamily="18" charset="0"/>
              </a:rPr>
              <a:t>SYSTEM ALGORITHM:</a:t>
            </a:r>
            <a:endParaRPr lang="en-US" sz="4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F8E73E-CA23-8C38-9144-1E1B1B90BDF0}"/>
              </a:ext>
            </a:extLst>
          </p:cNvPr>
          <p:cNvSpPr>
            <a:spLocks noGrp="1"/>
          </p:cNvSpPr>
          <p:nvPr>
            <p:ph idx="1"/>
          </p:nvPr>
        </p:nvSpPr>
        <p:spPr>
          <a:xfrm>
            <a:off x="73660" y="2184341"/>
            <a:ext cx="10515600" cy="4351338"/>
          </a:xfrm>
        </p:spPr>
        <p:txBody>
          <a:bodyPr>
            <a:normAutofit/>
          </a:bodyPr>
          <a:lstStyle/>
          <a:p>
            <a:r>
              <a:rPr lang="en-IN" dirty="0"/>
              <a:t>Convolutional Neural Network (CNN)
CNNs are used in modelling spatial data like images. CNNs have been successful in tasks like image classification, object detection, etc. LSTMs are used to model sequential data and make predictions based on them. LSTMs are widely used in areas of text classification, making language models, sequence generation, etc. Standard LSTMs can be used directly on sequential data where the input is spatial. Thus, to perform tasks which involve sequences of images or videos, CNN-LSTM architecture needs to be used. </a:t>
            </a:r>
            <a:endParaRPr lang="en-US" dirty="0"/>
          </a:p>
        </p:txBody>
      </p:sp>
    </p:spTree>
    <p:extLst>
      <p:ext uri="{BB962C8B-B14F-4D97-AF65-F5344CB8AC3E}">
        <p14:creationId xmlns:p14="http://schemas.microsoft.com/office/powerpoint/2010/main" val="3491209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1067</Words>
  <Application>Microsoft Office PowerPoint</Application>
  <PresentationFormat>Widescreen</PresentationFormat>
  <Paragraphs>92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Mini Project Presentation On   ROAD ACCIDENT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REQUIREMENTS</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Convolutional Neural Networks</dc:title>
  <dc:creator>ashritha</dc:creator>
  <cp:lastModifiedBy>Mounika Vankeshwaram</cp:lastModifiedBy>
  <cp:revision>85</cp:revision>
  <dcterms:created xsi:type="dcterms:W3CDTF">2020-02-20T06:08:00Z</dcterms:created>
  <dcterms:modified xsi:type="dcterms:W3CDTF">2024-12-09T18:05:49Z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BFBD0B4FC6A14DBA9A479DE3CD170D75</vt:lpwstr>
  </property>
</Properties>
</file>