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4" d="100"/>
          <a:sy n="74" d="100"/>
        </p:scale>
        <p:origin x="37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F034-6E44-9730-02BD-F191BC04C4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16833D-A319-0016-13B0-2BBA0EB63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2911EE-AB84-2958-DFD8-DBB21A29E17B}"/>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5" name="Footer Placeholder 4">
            <a:extLst>
              <a:ext uri="{FF2B5EF4-FFF2-40B4-BE49-F238E27FC236}">
                <a16:creationId xmlns:a16="http://schemas.microsoft.com/office/drawing/2014/main" id="{8C472616-D9A2-D81B-4E2F-DB837D4EC1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FF8537-6AD9-8467-19D4-343A27932940}"/>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1125484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9B307-E67A-4AFB-94F3-2E08050868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2A4633-0509-C43F-AF55-518FDACFB8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4565F-A82A-8837-3141-8577C6D28AA0}"/>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5" name="Footer Placeholder 4">
            <a:extLst>
              <a:ext uri="{FF2B5EF4-FFF2-40B4-BE49-F238E27FC236}">
                <a16:creationId xmlns:a16="http://schemas.microsoft.com/office/drawing/2014/main" id="{7ECE10B5-EA42-6590-7CE9-E2CC75A057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4A46D3-DC4D-6396-879D-68EB7692A31B}"/>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895759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50F1DE-A636-63F9-1A22-DD94285999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363D4E8-F561-948B-65F8-394D8524CA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DE7D8B-0385-9A4D-94FD-A7E9843C1480}"/>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5" name="Footer Placeholder 4">
            <a:extLst>
              <a:ext uri="{FF2B5EF4-FFF2-40B4-BE49-F238E27FC236}">
                <a16:creationId xmlns:a16="http://schemas.microsoft.com/office/drawing/2014/main" id="{5073716E-DD7F-1626-2A58-2FDB11A5A2E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24BB01-01BF-6F53-862B-64FC6F3F2BA0}"/>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745581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4543-BC53-52DF-525E-4E2498C9CC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4E64B1-6756-ECFF-79AF-66A4243C6E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0493A-3852-412A-DE15-6F129D6F7667}"/>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5" name="Footer Placeholder 4">
            <a:extLst>
              <a:ext uri="{FF2B5EF4-FFF2-40B4-BE49-F238E27FC236}">
                <a16:creationId xmlns:a16="http://schemas.microsoft.com/office/drawing/2014/main" id="{05F0E440-D905-D9A7-479D-E422C4EFF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B6F512-A7E8-FBD5-66C3-D4C299A00DB4}"/>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2085211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4E19F-0C6B-4D62-BDA4-12BF22C51C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D19D254-51D2-AC5E-3D58-4568795F5A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79E24-059A-8F9A-A311-4EF2761D4D7D}"/>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5" name="Footer Placeholder 4">
            <a:extLst>
              <a:ext uri="{FF2B5EF4-FFF2-40B4-BE49-F238E27FC236}">
                <a16:creationId xmlns:a16="http://schemas.microsoft.com/office/drawing/2014/main" id="{99D920E9-B464-5EA9-9B21-9524CFC3B4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C02989-B04E-5C1E-807F-D70E6A2C7ACF}"/>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2607472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58F2-C00C-270E-1988-4D424C97CF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F73744-5A2F-D341-967D-9B73A5D7AA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57B6E1-8658-8A0A-8C69-048AD405EE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66EEAA-2979-6B3D-FF3A-1F74E856F28E}"/>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6" name="Footer Placeholder 5">
            <a:extLst>
              <a:ext uri="{FF2B5EF4-FFF2-40B4-BE49-F238E27FC236}">
                <a16:creationId xmlns:a16="http://schemas.microsoft.com/office/drawing/2014/main" id="{2457A01D-50BD-F07C-B116-783A50321F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75EFEC-1810-F70A-9066-531A22F24008}"/>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994051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0B37-A026-E59B-5121-E377A6AD71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9E0746-F143-BEA6-1D07-D10ED432BC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DC8399-F04F-259D-A1CE-DBFD808840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8E90A1C-DDB9-FA7D-75CC-DB37AAF6B0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046024-E39C-C089-62FC-DE70765BF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46DC2D-5EC0-F1F7-88FA-AF4A1AFB63C9}"/>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8" name="Footer Placeholder 7">
            <a:extLst>
              <a:ext uri="{FF2B5EF4-FFF2-40B4-BE49-F238E27FC236}">
                <a16:creationId xmlns:a16="http://schemas.microsoft.com/office/drawing/2014/main" id="{E0538879-26ED-1C05-467E-2D887A7C9A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EAF4951-1806-0ABB-2AC8-5E2CB2A555CD}"/>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3364706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9E10-6AAD-8174-DC6A-7C2B842184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7FBD36-C75D-2FE7-E5C2-AFEF1565CA5A}"/>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4" name="Footer Placeholder 3">
            <a:extLst>
              <a:ext uri="{FF2B5EF4-FFF2-40B4-BE49-F238E27FC236}">
                <a16:creationId xmlns:a16="http://schemas.microsoft.com/office/drawing/2014/main" id="{B34913AB-5594-E10A-F1E5-C160E7E6A2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402C8A-321F-A684-D3A1-F8AF8958F56E}"/>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39242786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21F4AE-0FE6-5B85-4878-5AF1C3EE8482}"/>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3" name="Footer Placeholder 2">
            <a:extLst>
              <a:ext uri="{FF2B5EF4-FFF2-40B4-BE49-F238E27FC236}">
                <a16:creationId xmlns:a16="http://schemas.microsoft.com/office/drawing/2014/main" id="{B6EB6DD2-088A-7189-B07B-F295B3224FB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26023E2-5FC0-E4A2-92FC-2BFAE846219C}"/>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24580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7AA63-D3C7-449B-355D-698E68EA48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1238882-86D4-C038-0B32-BEA6CFAC54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AB0857-8F7E-2576-4A6F-4F317349B5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06A877-B555-EB33-0004-3078FD45DD67}"/>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6" name="Footer Placeholder 5">
            <a:extLst>
              <a:ext uri="{FF2B5EF4-FFF2-40B4-BE49-F238E27FC236}">
                <a16:creationId xmlns:a16="http://schemas.microsoft.com/office/drawing/2014/main" id="{CACABB68-3E8F-A7FD-52E1-D1700D8498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B22060-93A0-C289-53AC-A955157B40F6}"/>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1353642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4AE9-2ED1-7B8D-47DE-3B0EA193DD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AE5E03F-5CAF-406B-93FA-15F7903B73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D5C9EC-1EB8-A1E2-E9E6-8078585FA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50E61B-1807-597D-766C-F5B5BF2018F8}"/>
              </a:ext>
            </a:extLst>
          </p:cNvPr>
          <p:cNvSpPr>
            <a:spLocks noGrp="1"/>
          </p:cNvSpPr>
          <p:nvPr>
            <p:ph type="dt" sz="half" idx="10"/>
          </p:nvPr>
        </p:nvSpPr>
        <p:spPr/>
        <p:txBody>
          <a:bodyPr/>
          <a:lstStyle/>
          <a:p>
            <a:fld id="{32222F9D-E40E-4061-A78C-48AEE81EFDA6}" type="datetimeFigureOut">
              <a:rPr lang="en-IN" smtClean="0"/>
              <a:t>08-03-2024</a:t>
            </a:fld>
            <a:endParaRPr lang="en-IN"/>
          </a:p>
        </p:txBody>
      </p:sp>
      <p:sp>
        <p:nvSpPr>
          <p:cNvPr id="6" name="Footer Placeholder 5">
            <a:extLst>
              <a:ext uri="{FF2B5EF4-FFF2-40B4-BE49-F238E27FC236}">
                <a16:creationId xmlns:a16="http://schemas.microsoft.com/office/drawing/2014/main" id="{9ABE741F-F222-C52F-FB57-E2E01898F1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B82923-D87A-FDDA-05A5-191C0A97EA7D}"/>
              </a:ext>
            </a:extLst>
          </p:cNvPr>
          <p:cNvSpPr>
            <a:spLocks noGrp="1"/>
          </p:cNvSpPr>
          <p:nvPr>
            <p:ph type="sldNum" sz="quarter" idx="12"/>
          </p:nvPr>
        </p:nvSpPr>
        <p:spPr/>
        <p:txBody>
          <a:bodyPr/>
          <a:lstStyle/>
          <a:p>
            <a:fld id="{759E851A-D7D2-4D15-B5AD-8EB9900A4698}" type="slidenum">
              <a:rPr lang="en-IN" smtClean="0"/>
              <a:t>‹#›</a:t>
            </a:fld>
            <a:endParaRPr lang="en-IN"/>
          </a:p>
        </p:txBody>
      </p:sp>
    </p:spTree>
    <p:extLst>
      <p:ext uri="{BB962C8B-B14F-4D97-AF65-F5344CB8AC3E}">
        <p14:creationId xmlns:p14="http://schemas.microsoft.com/office/powerpoint/2010/main" val="34824581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6AA1C7-4321-1F9A-8820-F283BD0DA1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EE8844C-7D8C-7319-98C7-2A10654DD5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BD0B45-6EC1-AE24-446F-3B904CCA7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222F9D-E40E-4061-A78C-48AEE81EFDA6}" type="datetimeFigureOut">
              <a:rPr lang="en-IN" smtClean="0"/>
              <a:t>08-03-2024</a:t>
            </a:fld>
            <a:endParaRPr lang="en-IN"/>
          </a:p>
        </p:txBody>
      </p:sp>
      <p:sp>
        <p:nvSpPr>
          <p:cNvPr id="5" name="Footer Placeholder 4">
            <a:extLst>
              <a:ext uri="{FF2B5EF4-FFF2-40B4-BE49-F238E27FC236}">
                <a16:creationId xmlns:a16="http://schemas.microsoft.com/office/drawing/2014/main" id="{652ADB31-5D7D-F57B-0314-AD5F9FDD8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0828FF-C50C-FD0B-8D8A-F5B0638E85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9E851A-D7D2-4D15-B5AD-8EB9900A4698}" type="slidenum">
              <a:rPr lang="en-IN" smtClean="0"/>
              <a:t>‹#›</a:t>
            </a:fld>
            <a:endParaRPr lang="en-IN"/>
          </a:p>
        </p:txBody>
      </p:sp>
    </p:spTree>
    <p:extLst>
      <p:ext uri="{BB962C8B-B14F-4D97-AF65-F5344CB8AC3E}">
        <p14:creationId xmlns:p14="http://schemas.microsoft.com/office/powerpoint/2010/main" val="152109728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3.png"/><Relationship Id="rId4" Type="http://schemas.openxmlformats.org/officeDocument/2006/relationships/image" Target="../media/image2.gif"/></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3.png"/><Relationship Id="rId4" Type="http://schemas.openxmlformats.org/officeDocument/2006/relationships/image" Target="../media/image2.gi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89244-C8E5-2E78-4319-70825D6DEFB5}"/>
              </a:ext>
            </a:extLst>
          </p:cNvPr>
          <p:cNvSpPr>
            <a:spLocks noGrp="1"/>
          </p:cNvSpPr>
          <p:nvPr>
            <p:ph type="ctrTitle"/>
          </p:nvPr>
        </p:nvSpPr>
        <p:spPr>
          <a:xfrm>
            <a:off x="1524000" y="2235200"/>
            <a:ext cx="9144000" cy="2387600"/>
          </a:xfrm>
        </p:spPr>
        <p:txBody>
          <a:bodyPr>
            <a:normAutofit fontScale="90000"/>
          </a:bodyPr>
          <a:lstStyle/>
          <a:p>
            <a:r>
              <a:rPr lang="en-US" sz="4000" b="0" i="0" dirty="0">
                <a:effectLst/>
                <a:latin typeface="Times New Roman" panose="02020603050405020304" pitchFamily="18" charset="0"/>
                <a:cs typeface="Times New Roman" panose="02020603050405020304" pitchFamily="18" charset="0"/>
              </a:rPr>
              <a:t>Employing Machine Learning for Performance-Based Compensation in College Football</a:t>
            </a:r>
            <a:br>
              <a:rPr lang="en-US" sz="4000" b="0" i="0" dirty="0">
                <a:effectLst/>
                <a:latin typeface="Times New Roman" panose="02020603050405020304" pitchFamily="18" charset="0"/>
                <a:cs typeface="Times New Roman" panose="02020603050405020304" pitchFamily="18" charset="0"/>
              </a:rPr>
            </a:br>
            <a:br>
              <a:rPr lang="en-US" sz="4000" b="0" i="0" dirty="0">
                <a:effectLs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78E1537-BC17-86F0-0066-1AFB8DEAA5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64" y="5100895"/>
            <a:ext cx="823643" cy="1757105"/>
          </a:xfrm>
          <a:prstGeom prst="rect">
            <a:avLst/>
          </a:prstGeom>
        </p:spPr>
      </p:pic>
    </p:spTree>
    <p:extLst>
      <p:ext uri="{BB962C8B-B14F-4D97-AF65-F5344CB8AC3E}">
        <p14:creationId xmlns:p14="http://schemas.microsoft.com/office/powerpoint/2010/main" val="4135425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B95ED-D490-EC42-8726-92DA7AD1C823}"/>
              </a:ext>
            </a:extLst>
          </p:cNvPr>
          <p:cNvSpPr>
            <a:spLocks noGrp="1"/>
          </p:cNvSpPr>
          <p:nvPr>
            <p:ph type="title"/>
          </p:nvPr>
        </p:nvSpPr>
        <p:spPr>
          <a:xfrm>
            <a:off x="-76200" y="0"/>
            <a:ext cx="10515600" cy="480264"/>
          </a:xfrm>
        </p:spPr>
        <p:txBody>
          <a:bodyPr>
            <a:normAutofit/>
          </a:bodyPr>
          <a:lstStyle/>
          <a:p>
            <a:r>
              <a:rPr lang="en-IN" sz="2000" b="1" i="0" dirty="0">
                <a:solidFill>
                  <a:srgbClr val="FF0000"/>
                </a:solidFill>
                <a:effectLst/>
                <a:latin typeface="Times New Roman" panose="02020603050405020304" pitchFamily="18" charset="0"/>
                <a:cs typeface="Times New Roman" panose="02020603050405020304" pitchFamily="18" charset="0"/>
              </a:rPr>
              <a:t>Comparative Analysis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5AFB6C-C28D-0DB4-8BF4-0ECE39853AA7}"/>
              </a:ext>
            </a:extLst>
          </p:cNvPr>
          <p:cNvSpPr>
            <a:spLocks noGrp="1"/>
          </p:cNvSpPr>
          <p:nvPr>
            <p:ph idx="1"/>
          </p:nvPr>
        </p:nvSpPr>
        <p:spPr>
          <a:xfrm>
            <a:off x="0" y="480264"/>
            <a:ext cx="12192000" cy="6377736"/>
          </a:xfrm>
        </p:spPr>
        <p:txBody>
          <a:bodyPr>
            <a:normAutofit/>
          </a:bodyPr>
          <a:lstStyle/>
          <a:p>
            <a:pPr marL="0" indent="0" algn="just">
              <a:buNone/>
            </a:pPr>
            <a:r>
              <a:rPr lang="en-US" sz="1400" b="1" dirty="0">
                <a:latin typeface="Times New Roman" panose="02020603050405020304" pitchFamily="18" charset="0"/>
                <a:cs typeface="Times New Roman" panose="02020603050405020304" pitchFamily="18" charset="0"/>
              </a:rPr>
              <a:t>Overview of Models: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We employed two distinct clustering techniques, K-Means and Agglomerative Clustering, to segment the teams based on performance metrics. Each model offers a unique perspective on grouping teams with similar characteristics.</a:t>
            </a:r>
          </a:p>
          <a:p>
            <a:pPr marL="0" indent="0" algn="just">
              <a:buNone/>
            </a:pPr>
            <a:r>
              <a:rPr lang="en-US" sz="1400" b="1" dirty="0">
                <a:latin typeface="Times New Roman" panose="02020603050405020304" pitchFamily="18" charset="0"/>
                <a:cs typeface="Times New Roman" panose="02020603050405020304" pitchFamily="18" charset="0"/>
              </a:rPr>
              <a:t>Silhouette Scores: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K-Means achieved a silhouette score of 0.304, indicating a moderate level of cluster definition.</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Agglomerative Clustering produced a slightly lower silhouette score of 0.284, suggesting the clusters are less distinct than those identified by K-Means.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These scores help us gauge the effectiveness of each clustering approach in distinguishing separate groups.</a:t>
            </a:r>
          </a:p>
          <a:p>
            <a:pPr marL="0" indent="0" algn="just">
              <a:buNone/>
            </a:pPr>
            <a:r>
              <a:rPr lang="en-US" sz="1400" b="1" dirty="0">
                <a:latin typeface="Times New Roman" panose="02020603050405020304" pitchFamily="18" charset="0"/>
                <a:cs typeface="Times New Roman" panose="02020603050405020304" pitchFamily="18" charset="0"/>
              </a:rPr>
              <a:t>Interpretability and Insights: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K-Means provides a clear-cut, centroid-based grouping, making it straightforward to interpret and apply. For instance, Cluster 0 in K-Means, with high receiving yards and touchdowns, clearly identifies top offensive teams.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Agglomerative Clustering, being hierarchical, offers a nuanced view of team relationships and performance tiers. This method revealed, for example, that teams in Cluster 0 not only excel offensively but also have considerable defensive capabilities.</a:t>
            </a:r>
          </a:p>
          <a:p>
            <a:pPr marL="0" indent="0" algn="just">
              <a:buNone/>
            </a:pPr>
            <a:r>
              <a:rPr lang="en-US" sz="1400" b="1" dirty="0">
                <a:latin typeface="Times New Roman" panose="02020603050405020304" pitchFamily="18" charset="0"/>
                <a:cs typeface="Times New Roman" panose="02020603050405020304" pitchFamily="18" charset="0"/>
              </a:rPr>
              <a:t>Actionable Insights: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Both models offer actionable insights, but their utility varies based on the context:</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K-Means is beneficial for broad strategic decisions, such as identifying overall high performers (offensive powerhouses) for key matchups or promotional efforts.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Agglomerative Clustering provides deeper insight into the nuanced relationships between team performances, which can be invaluable for targeted development programs or in-depth competitive analysis.</a:t>
            </a:r>
          </a:p>
          <a:p>
            <a:pPr marL="0" indent="0" algn="just">
              <a:buNone/>
            </a:pPr>
            <a:r>
              <a:rPr lang="en-US" sz="1400" b="1" dirty="0">
                <a:latin typeface="Times New Roman" panose="02020603050405020304" pitchFamily="18" charset="0"/>
                <a:cs typeface="Times New Roman" panose="02020603050405020304" pitchFamily="18" charset="0"/>
              </a:rPr>
              <a:t>Strategic Decision-Making:</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The choice between K-Means and Agglomerative Clustering depends on the specific needs of the conference:</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For clear segmentation and straightforward strategies, K-Means is preferable.</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When a more detailed understanding of team performance hierarchies is needed, Agglomerative Clustering offers greater depth.</a:t>
            </a:r>
            <a:endParaRPr lang="en-IN"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35300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BECBF-228F-09DA-2827-486BB907C116}"/>
              </a:ext>
            </a:extLst>
          </p:cNvPr>
          <p:cNvSpPr>
            <a:spLocks noGrp="1"/>
          </p:cNvSpPr>
          <p:nvPr>
            <p:ph type="title"/>
          </p:nvPr>
        </p:nvSpPr>
        <p:spPr>
          <a:xfrm>
            <a:off x="70449" y="37321"/>
            <a:ext cx="1490932" cy="385373"/>
          </a:xfrm>
        </p:spPr>
        <p:txBody>
          <a:bodyPr>
            <a:normAutofit/>
          </a:bodyPr>
          <a:lstStyle/>
          <a:p>
            <a:r>
              <a:rPr lang="en-IN" sz="2000" b="1" i="0" dirty="0">
                <a:solidFill>
                  <a:srgbClr val="FF0000"/>
                </a:solidFill>
                <a:effectLst/>
                <a:latin typeface="Times New Roman" panose="02020603050405020304" pitchFamily="18" charset="0"/>
                <a:cs typeface="Times New Roman" panose="02020603050405020304" pitchFamily="18" charset="0"/>
              </a:rPr>
              <a:t>Evaluation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D24E24-B5FD-6D61-4A13-29BC67461D0C}"/>
              </a:ext>
            </a:extLst>
          </p:cNvPr>
          <p:cNvSpPr>
            <a:spLocks noGrp="1"/>
          </p:cNvSpPr>
          <p:nvPr>
            <p:ph idx="1"/>
          </p:nvPr>
        </p:nvSpPr>
        <p:spPr>
          <a:xfrm>
            <a:off x="70449" y="422694"/>
            <a:ext cx="12051102" cy="6435306"/>
          </a:xfrm>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Introduction to Evaluation Metrics: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In clustering analysis, especially where the true labels are unknown, it's crucial to have reliable metrics to evaluate the model's performance. One such metric we employed is the silhouette score.</a:t>
            </a:r>
          </a:p>
          <a:p>
            <a:pPr marL="0" indent="0" algn="just">
              <a:buNone/>
            </a:pPr>
            <a:r>
              <a:rPr lang="en-US" sz="1400" b="1" dirty="0">
                <a:latin typeface="Times New Roman" panose="02020603050405020304" pitchFamily="18" charset="0"/>
                <a:cs typeface="Times New Roman" panose="02020603050405020304" pitchFamily="18" charset="0"/>
              </a:rPr>
              <a:t>Understanding Silhouette Score:</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The silhouette score is a measure of how similar an object is to its own cluster compared to other clusters. The value ranges from -1 to +1, where a high value indicates that the object is well matched to its own cluster and poorly matched to neighboring clusters.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In the context of our models, the silhouette scores provide an objective measure of the cohesion and separation of the clusters formed by K-Means and Agglomerative Clustering.</a:t>
            </a:r>
          </a:p>
          <a:p>
            <a:pPr marL="0" indent="0" algn="just">
              <a:buNone/>
            </a:pPr>
            <a:r>
              <a:rPr lang="en-US" sz="1400" b="1" dirty="0">
                <a:latin typeface="Times New Roman" panose="02020603050405020304" pitchFamily="18" charset="0"/>
                <a:cs typeface="Times New Roman" panose="02020603050405020304" pitchFamily="18" charset="0"/>
              </a:rPr>
              <a:t>Implications of Silhouette Scores: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For K-Means, a silhouette score of 0.304 suggests moderate cohesion within clusters and separation between them, indicating a reasonable grouping of teams based on their performance metrics.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The Agglomerative Clustering model's silhouette score of 0.284 also indicates a fair level of distinction among clusters, albeit slightly lower than K-Means. This difference might reflect the hierarchical nature of Agglomerative Clustering, which can capture more complex relationships at the cost of some cluster purity.</a:t>
            </a:r>
          </a:p>
          <a:p>
            <a:pPr marL="0" indent="0" algn="just">
              <a:buNone/>
            </a:pPr>
            <a:r>
              <a:rPr lang="en-US" sz="1400" b="1" dirty="0">
                <a:latin typeface="Times New Roman" panose="02020603050405020304" pitchFamily="18" charset="0"/>
                <a:cs typeface="Times New Roman" panose="02020603050405020304" pitchFamily="18" charset="0"/>
              </a:rPr>
              <a:t>Guiding Decision-Making:</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These metrics are not just abstract numbers; they have practical implications for conference management. For example, clusters with high silhouette scores are likely to represent genuine groupings of similar teams, which can be targeted for specific policies, marketing strategies, or development programs.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Conversely, lower scores might indicate areas where the clustering model could be improved or suggest inherent complexities in team performances that warrant a more nuanced approach.</a:t>
            </a:r>
          </a:p>
          <a:p>
            <a:pPr marL="0" indent="0" algn="just">
              <a:buNone/>
            </a:pPr>
            <a:r>
              <a:rPr lang="en-US" sz="1400" b="1" dirty="0">
                <a:latin typeface="Times New Roman" panose="02020603050405020304" pitchFamily="18" charset="0"/>
                <a:cs typeface="Times New Roman" panose="02020603050405020304" pitchFamily="18" charset="0"/>
              </a:rPr>
              <a:t>Continuous Improvement:</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Evaluation metrics like the silhouette score also serve as a benchmark for iterative model improvement. By adjusting parameters, adding new features, or even trying different models, we can aim to enhance these scores, leading to more accurate and useful cluster formations.</a:t>
            </a:r>
          </a:p>
          <a:p>
            <a:pPr marL="0" indent="0" algn="just">
              <a:buNone/>
            </a:pPr>
            <a:r>
              <a:rPr lang="en-US" sz="1400" b="1" dirty="0">
                <a:latin typeface="Times New Roman" panose="02020603050405020304" pitchFamily="18" charset="0"/>
                <a:cs typeface="Times New Roman" panose="02020603050405020304" pitchFamily="18" charset="0"/>
              </a:rPr>
              <a:t>Concluding Thought:</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The use of evaluation metrics, particularly the silhouette score, is fundamental in validating the quality of our clustering models. These insights not only affirm the models' reliability but also empower the conference with data-driven strategies to elevate the competitive landscape and operational efficiency.</a:t>
            </a:r>
          </a:p>
          <a:p>
            <a:pPr marL="0" indent="0" algn="jus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8678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314F-4612-FE2F-0F40-C54CA4D6A164}"/>
              </a:ext>
            </a:extLst>
          </p:cNvPr>
          <p:cNvSpPr>
            <a:spLocks noGrp="1"/>
          </p:cNvSpPr>
          <p:nvPr>
            <p:ph type="title"/>
          </p:nvPr>
        </p:nvSpPr>
        <p:spPr>
          <a:xfrm>
            <a:off x="0" y="140838"/>
            <a:ext cx="4121989" cy="463011"/>
          </a:xfrm>
        </p:spPr>
        <p:txBody>
          <a:bodyPr>
            <a:normAutofit/>
          </a:bodyPr>
          <a:lstStyle/>
          <a:p>
            <a:r>
              <a:rPr lang="en-IN" sz="2000" b="1" i="0" dirty="0">
                <a:solidFill>
                  <a:srgbClr val="FF0000"/>
                </a:solidFill>
                <a:effectLst/>
                <a:latin typeface="Times New Roman" panose="02020603050405020304" pitchFamily="18" charset="0"/>
                <a:cs typeface="Times New Roman" panose="02020603050405020304" pitchFamily="18" charset="0"/>
              </a:rPr>
              <a:t>Deployment and Recommendations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FD5B0A-83EF-4E4D-E84A-0A040759A7ED}"/>
              </a:ext>
            </a:extLst>
          </p:cNvPr>
          <p:cNvSpPr>
            <a:spLocks noGrp="1"/>
          </p:cNvSpPr>
          <p:nvPr>
            <p:ph idx="1"/>
          </p:nvPr>
        </p:nvSpPr>
        <p:spPr>
          <a:xfrm>
            <a:off x="0" y="664234"/>
            <a:ext cx="12192000" cy="6193766"/>
          </a:xfrm>
        </p:spPr>
        <p:txBody>
          <a:bodyPr>
            <a:noAutofit/>
          </a:bodyPr>
          <a:lstStyle/>
          <a:p>
            <a:pPr marL="0" indent="0">
              <a:buNone/>
            </a:pPr>
            <a:r>
              <a:rPr lang="en-US" sz="1400" b="1" dirty="0">
                <a:latin typeface="Times New Roman" panose="02020603050405020304" pitchFamily="18" charset="0"/>
                <a:cs typeface="Times New Roman" panose="02020603050405020304" pitchFamily="18" charset="0"/>
              </a:rPr>
              <a:t>Strategic Deployment of Insights:</a:t>
            </a:r>
          </a:p>
          <a:p>
            <a:pPr marL="0" indent="0">
              <a:buNone/>
            </a:pPr>
            <a:r>
              <a:rPr lang="en-US" sz="1400" dirty="0">
                <a:solidFill>
                  <a:srgbClr val="002060"/>
                </a:solidFill>
                <a:latin typeface="Times New Roman" panose="02020603050405020304" pitchFamily="18" charset="0"/>
                <a:cs typeface="Times New Roman" panose="02020603050405020304" pitchFamily="18" charset="0"/>
              </a:rPr>
              <a:t>The clustering analysis has segmented teams into distinct groups based on performance metrics. This categorization forms the basis of our recommendations for a more nuanced compensation strategy, directly tying financial incentives to performance and contribution levels.</a:t>
            </a:r>
          </a:p>
          <a:p>
            <a:pPr marL="0" indent="0">
              <a:buNone/>
            </a:pPr>
            <a:r>
              <a:rPr lang="en-US" sz="1400" b="1" dirty="0">
                <a:latin typeface="Times New Roman" panose="02020603050405020304" pitchFamily="18" charset="0"/>
                <a:cs typeface="Times New Roman" panose="02020603050405020304" pitchFamily="18" charset="0"/>
              </a:rPr>
              <a:t>Tailored Compensation Framework:</a:t>
            </a:r>
          </a:p>
          <a:p>
            <a:pPr marL="0" indent="0">
              <a:buNone/>
            </a:pPr>
            <a:r>
              <a:rPr lang="en-US" sz="1400" dirty="0">
                <a:solidFill>
                  <a:srgbClr val="002060"/>
                </a:solidFill>
                <a:latin typeface="Times New Roman" panose="02020603050405020304" pitchFamily="18" charset="0"/>
                <a:cs typeface="Times New Roman" panose="02020603050405020304" pitchFamily="18" charset="0"/>
              </a:rPr>
              <a:t>High-Performing Clusters (e.g., Cluster 0 in K-Means): Teams in these clusters have shown exceptional offensive capabilities and could be considered the conference's flag bearers. We recommend premium compensation for these teams, coupled with performance bonuses for maintaining high standards.</a:t>
            </a:r>
          </a:p>
          <a:p>
            <a:pPr marL="0" indent="0">
              <a:buNone/>
            </a:pPr>
            <a:r>
              <a:rPr lang="en-US" sz="1400" dirty="0">
                <a:solidFill>
                  <a:srgbClr val="002060"/>
                </a:solidFill>
                <a:latin typeface="Times New Roman" panose="02020603050405020304" pitchFamily="18" charset="0"/>
                <a:cs typeface="Times New Roman" panose="02020603050405020304" pitchFamily="18" charset="0"/>
              </a:rPr>
              <a:t>Mid-Level Performers (e.g., Cluster 1 in Agglomerative Clustering): Teams here are competitive but not at the top. A balanced compensation strategy with clear performance-based milestones can motivate these teams to level up.</a:t>
            </a:r>
          </a:p>
          <a:p>
            <a:pPr marL="0" indent="0">
              <a:buNone/>
            </a:pPr>
            <a:r>
              <a:rPr lang="en-US" sz="1400" dirty="0">
                <a:solidFill>
                  <a:srgbClr val="002060"/>
                </a:solidFill>
                <a:latin typeface="Times New Roman" panose="02020603050405020304" pitchFamily="18" charset="0"/>
                <a:cs typeface="Times New Roman" panose="02020603050405020304" pitchFamily="18" charset="0"/>
              </a:rPr>
              <a:t>Developing Teams (e.g., Cluster 2 in both models): These teams might be struggling in certain areas. Targeted financial incentives for specific improvements, like defensive strategies or offensive yard gains, could foster growth and competitiveness.</a:t>
            </a:r>
          </a:p>
          <a:p>
            <a:pPr marL="0" indent="0">
              <a:buNone/>
            </a:pPr>
            <a:r>
              <a:rPr lang="en-US" sz="1400" b="1" dirty="0">
                <a:latin typeface="Times New Roman" panose="02020603050405020304" pitchFamily="18" charset="0"/>
                <a:cs typeface="Times New Roman" panose="02020603050405020304" pitchFamily="18" charset="0"/>
              </a:rPr>
              <a:t>Dynamic Compensation Adjustments:</a:t>
            </a:r>
          </a:p>
          <a:p>
            <a:pPr marL="0" indent="0">
              <a:buNone/>
            </a:pPr>
            <a:r>
              <a:rPr lang="en-US" sz="1400" dirty="0">
                <a:solidFill>
                  <a:srgbClr val="002060"/>
                </a:solidFill>
                <a:latin typeface="Times New Roman" panose="02020603050405020304" pitchFamily="18" charset="0"/>
                <a:cs typeface="Times New Roman" panose="02020603050405020304" pitchFamily="18" charset="0"/>
              </a:rPr>
              <a:t>Instead of a static model, the conference should adopt a dynamic compensation framework that can evolve based on annual performance data. This ensures that the compensation model remains fair, competitive, and reflective of the current landscape.</a:t>
            </a:r>
          </a:p>
          <a:p>
            <a:pPr marL="0" indent="0">
              <a:buNone/>
            </a:pPr>
            <a:r>
              <a:rPr lang="en-US" sz="1400" b="1" dirty="0">
                <a:latin typeface="Times New Roman" panose="02020603050405020304" pitchFamily="18" charset="0"/>
                <a:cs typeface="Times New Roman" panose="02020603050405020304" pitchFamily="18" charset="0"/>
              </a:rPr>
              <a:t>Supportive Measures:</a:t>
            </a:r>
          </a:p>
          <a:p>
            <a:pPr marL="0" indent="0">
              <a:buNone/>
            </a:pPr>
            <a:r>
              <a:rPr lang="en-US" sz="1400" dirty="0">
                <a:solidFill>
                  <a:srgbClr val="002060"/>
                </a:solidFill>
                <a:latin typeface="Times New Roman" panose="02020603050405020304" pitchFamily="18" charset="0"/>
                <a:cs typeface="Times New Roman" panose="02020603050405020304" pitchFamily="18" charset="0"/>
              </a:rPr>
              <a:t>Alongside financial compensation, the conference should consider support mechanisms for teams in lower clusters to help them improve. This could include coaching workshops, infrastructure investments, or player development programs, funded in part by the conference to elevate overall competitiveness.</a:t>
            </a:r>
          </a:p>
          <a:p>
            <a:pPr marL="0" indent="0">
              <a:buNone/>
            </a:pPr>
            <a:r>
              <a:rPr lang="en-US" sz="1400" b="1" dirty="0">
                <a:latin typeface="Times New Roman" panose="02020603050405020304" pitchFamily="18" charset="0"/>
                <a:cs typeface="Times New Roman" panose="02020603050405020304" pitchFamily="18" charset="0"/>
              </a:rPr>
              <a:t>Transparent Communication and Feedback Loop:</a:t>
            </a:r>
          </a:p>
          <a:p>
            <a:pPr marL="0" indent="0">
              <a:buNone/>
            </a:pPr>
            <a:r>
              <a:rPr lang="en-US" sz="1400" dirty="0">
                <a:solidFill>
                  <a:srgbClr val="002060"/>
                </a:solidFill>
                <a:latin typeface="Times New Roman" panose="02020603050405020304" pitchFamily="18" charset="0"/>
                <a:cs typeface="Times New Roman" panose="02020603050405020304" pitchFamily="18" charset="0"/>
              </a:rPr>
              <a:t>It's essential to maintain transparency with all member teams about how compensation is determined. Regular feedback sessions can help address concerns and adjust the model to better serve the conference's collective goals.</a:t>
            </a:r>
          </a:p>
          <a:p>
            <a:pPr marL="0" indent="0">
              <a:buNone/>
            </a:pPr>
            <a:r>
              <a:rPr lang="en-US" sz="1400" b="1" dirty="0">
                <a:latin typeface="Times New Roman" panose="02020603050405020304" pitchFamily="18" charset="0"/>
                <a:cs typeface="Times New Roman" panose="02020603050405020304" pitchFamily="18" charset="0"/>
              </a:rPr>
              <a:t>Evaluating Impact:</a:t>
            </a:r>
          </a:p>
          <a:p>
            <a:pPr marL="0" indent="0">
              <a:buNone/>
            </a:pPr>
            <a:r>
              <a:rPr lang="en-US" sz="1400" dirty="0">
                <a:solidFill>
                  <a:srgbClr val="002060"/>
                </a:solidFill>
                <a:latin typeface="Times New Roman" panose="02020603050405020304" pitchFamily="18" charset="0"/>
                <a:cs typeface="Times New Roman" panose="02020603050405020304" pitchFamily="18" charset="0"/>
              </a:rPr>
              <a:t>Post-implementation, the conference should closely monitor the impact of the new compensation model on team performance, fan engagement, and overall conference reputation. Adjustments should be made based on empirical evidence and stakeholder feedback.</a:t>
            </a:r>
            <a:endParaRPr lang="en-IN" sz="1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7454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900D6-64AB-23EE-A0AE-BB8C4500AC67}"/>
              </a:ext>
            </a:extLst>
          </p:cNvPr>
          <p:cNvSpPr>
            <a:spLocks noGrp="1"/>
          </p:cNvSpPr>
          <p:nvPr>
            <p:ph type="title"/>
          </p:nvPr>
        </p:nvSpPr>
        <p:spPr>
          <a:xfrm>
            <a:off x="70449" y="132213"/>
            <a:ext cx="2284562" cy="315912"/>
          </a:xfrm>
        </p:spPr>
        <p:txBody>
          <a:bodyPr>
            <a:normAutofit fontScale="90000"/>
          </a:bodyPr>
          <a:lstStyle/>
          <a:p>
            <a:r>
              <a:rPr lang="en-IN" sz="2000" b="1" i="0" dirty="0">
                <a:solidFill>
                  <a:srgbClr val="FF0000"/>
                </a:solidFill>
                <a:effectLst/>
                <a:latin typeface="Times New Roman" panose="02020603050405020304" pitchFamily="18" charset="0"/>
                <a:cs typeface="Times New Roman" panose="02020603050405020304" pitchFamily="18" charset="0"/>
              </a:rPr>
              <a:t>Closing Remarks</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0C7160-8076-1A81-FE7E-B479AB3CD4D6}"/>
              </a:ext>
            </a:extLst>
          </p:cNvPr>
          <p:cNvSpPr>
            <a:spLocks noGrp="1"/>
          </p:cNvSpPr>
          <p:nvPr>
            <p:ph idx="1"/>
          </p:nvPr>
        </p:nvSpPr>
        <p:spPr>
          <a:xfrm>
            <a:off x="0" y="534838"/>
            <a:ext cx="12192000" cy="6323162"/>
          </a:xfrm>
        </p:spPr>
        <p:txBody>
          <a:bodyPr>
            <a:normAutofit/>
          </a:bodyPr>
          <a:lstStyle/>
          <a:p>
            <a:pPr marL="0" indent="0" algn="l">
              <a:buNone/>
            </a:pPr>
            <a:r>
              <a:rPr lang="en-US" sz="1500" b="1" i="0" dirty="0">
                <a:effectLst/>
                <a:latin typeface="Times New Roman" panose="02020603050405020304" pitchFamily="18" charset="0"/>
                <a:cs typeface="Times New Roman" panose="02020603050405020304" pitchFamily="18" charset="0"/>
              </a:rPr>
              <a:t>Reiterating the Value Proposition</a:t>
            </a:r>
            <a:r>
              <a:rPr lang="en-US" sz="1500" b="0" i="0" dirty="0">
                <a:effectLst/>
                <a:latin typeface="Times New Roman" panose="02020603050405020304" pitchFamily="18" charset="0"/>
                <a:cs typeface="Times New Roman" panose="02020603050405020304" pitchFamily="18" charset="0"/>
              </a:rPr>
              <a:t>:</a:t>
            </a:r>
          </a:p>
          <a:p>
            <a:pPr marL="457200" lvl="1" indent="0" algn="l">
              <a:buNone/>
            </a:pPr>
            <a:r>
              <a:rPr lang="en-US" sz="1500" b="0" i="0" dirty="0">
                <a:solidFill>
                  <a:srgbClr val="002060"/>
                </a:solidFill>
                <a:effectLst/>
                <a:latin typeface="Times New Roman" panose="02020603050405020304" pitchFamily="18" charset="0"/>
                <a:cs typeface="Times New Roman" panose="02020603050405020304" pitchFamily="18" charset="0"/>
              </a:rPr>
              <a:t>Our proposal leverages advanced machine learning techniques to dissect and understand team performance in unprecedented ways. By employing K-Means and Agglomerative Clustering, we've unearthed patterns and segments within the conference that traditional analysis might overlook.</a:t>
            </a:r>
          </a:p>
          <a:p>
            <a:pPr marL="0" indent="0" algn="l">
              <a:buNone/>
            </a:pPr>
            <a:r>
              <a:rPr lang="en-US" sz="1500" b="1" i="0" dirty="0">
                <a:effectLst/>
                <a:latin typeface="Times New Roman" panose="02020603050405020304" pitchFamily="18" charset="0"/>
                <a:cs typeface="Times New Roman" panose="02020603050405020304" pitchFamily="18" charset="0"/>
              </a:rPr>
              <a:t>Innovative Use of Machine Learning</a:t>
            </a:r>
            <a:r>
              <a:rPr lang="en-US" sz="1500" b="0" i="0" dirty="0">
                <a:effectLst/>
                <a:latin typeface="Times New Roman" panose="02020603050405020304" pitchFamily="18" charset="0"/>
                <a:cs typeface="Times New Roman" panose="02020603050405020304" pitchFamily="18" charset="0"/>
              </a:rPr>
              <a:t>:</a:t>
            </a:r>
          </a:p>
          <a:p>
            <a:pPr marL="457200" lvl="1" indent="0" algn="l">
              <a:buNone/>
            </a:pPr>
            <a:r>
              <a:rPr lang="en-US" sz="1500" b="0" i="0" dirty="0">
                <a:solidFill>
                  <a:srgbClr val="002060"/>
                </a:solidFill>
                <a:effectLst/>
                <a:latin typeface="Times New Roman" panose="02020603050405020304" pitchFamily="18" charset="0"/>
                <a:cs typeface="Times New Roman" panose="02020603050405020304" pitchFamily="18" charset="0"/>
              </a:rPr>
              <a:t>The strategic application of machine learning, particularly clustering algorithms, marks a significant innovation in how sports organizations can approach performance evaluation and compensation. This data-driven methodology transcends subjective assessments, providing an objective basis for critical financial decisions.</a:t>
            </a:r>
          </a:p>
          <a:p>
            <a:pPr marL="0" indent="0" algn="l">
              <a:buNone/>
            </a:pPr>
            <a:r>
              <a:rPr lang="en-US" sz="1500" b="1" i="0" dirty="0">
                <a:effectLst/>
                <a:latin typeface="Times New Roman" panose="02020603050405020304" pitchFamily="18" charset="0"/>
                <a:cs typeface="Times New Roman" panose="02020603050405020304" pitchFamily="18" charset="0"/>
              </a:rPr>
              <a:t>Strategic Benefits for the Conference</a:t>
            </a:r>
            <a:r>
              <a:rPr lang="en-US" sz="1500" b="0" i="0" dirty="0">
                <a:effectLst/>
                <a:latin typeface="Times New Roman" panose="02020603050405020304" pitchFamily="18" charset="0"/>
                <a:cs typeface="Times New Roman" panose="02020603050405020304" pitchFamily="18" charset="0"/>
              </a:rPr>
              <a:t>:</a:t>
            </a:r>
          </a:p>
          <a:p>
            <a:pPr marL="457200" lvl="1" indent="0" algn="l">
              <a:buNone/>
            </a:pPr>
            <a:r>
              <a:rPr lang="en-US" sz="1500" b="1" i="0" dirty="0">
                <a:effectLst/>
                <a:latin typeface="Times New Roman" panose="02020603050405020304" pitchFamily="18" charset="0"/>
                <a:cs typeface="Times New Roman" panose="02020603050405020304" pitchFamily="18" charset="0"/>
              </a:rPr>
              <a:t>Competitive Excellence</a:t>
            </a:r>
            <a:r>
              <a:rPr lang="en-US" sz="1500" b="0" i="0" dirty="0">
                <a:effectLst/>
                <a:latin typeface="Times New Roman" panose="02020603050405020304" pitchFamily="18" charset="0"/>
                <a:cs typeface="Times New Roman" panose="02020603050405020304" pitchFamily="18" charset="0"/>
              </a:rPr>
              <a:t>: </a:t>
            </a:r>
            <a:r>
              <a:rPr lang="en-US" sz="1500" b="0" i="0" dirty="0">
                <a:solidFill>
                  <a:srgbClr val="002060"/>
                </a:solidFill>
                <a:effectLst/>
                <a:latin typeface="Times New Roman" panose="02020603050405020304" pitchFamily="18" charset="0"/>
                <a:cs typeface="Times New Roman" panose="02020603050405020304" pitchFamily="18" charset="0"/>
              </a:rPr>
              <a:t>The proposed compensation model, informed by our clustering analysis, promises to ignite a new level of competition among teams, driving them towards higher performance levels.</a:t>
            </a:r>
          </a:p>
          <a:p>
            <a:pPr marL="457200" lvl="1" indent="0" algn="l">
              <a:buNone/>
            </a:pPr>
            <a:r>
              <a:rPr lang="en-US" sz="1500" b="1" i="0" dirty="0">
                <a:effectLst/>
                <a:latin typeface="Times New Roman" panose="02020603050405020304" pitchFamily="18" charset="0"/>
                <a:cs typeface="Times New Roman" panose="02020603050405020304" pitchFamily="18" charset="0"/>
              </a:rPr>
              <a:t>Financial Health and Sustainability</a:t>
            </a:r>
            <a:r>
              <a:rPr lang="en-US" sz="1500" b="0" i="0" dirty="0">
                <a:effectLst/>
                <a:latin typeface="Times New Roman" panose="02020603050405020304" pitchFamily="18" charset="0"/>
                <a:cs typeface="Times New Roman" panose="02020603050405020304" pitchFamily="18" charset="0"/>
              </a:rPr>
              <a:t>: </a:t>
            </a:r>
            <a:r>
              <a:rPr lang="en-US" sz="1500" b="0" i="0" dirty="0">
                <a:solidFill>
                  <a:srgbClr val="002060"/>
                </a:solidFill>
                <a:effectLst/>
                <a:latin typeface="Times New Roman" panose="02020603050405020304" pitchFamily="18" charset="0"/>
                <a:cs typeface="Times New Roman" panose="02020603050405020304" pitchFamily="18" charset="0"/>
              </a:rPr>
              <a:t>By aligning financial rewards with performance, the conference not only ensures fairness but also enhances its appeal to sponsors, broadcasters, and fans, securing its financial future.</a:t>
            </a:r>
          </a:p>
          <a:p>
            <a:pPr marL="457200" lvl="1" indent="0" algn="l">
              <a:buNone/>
            </a:pPr>
            <a:r>
              <a:rPr lang="en-US" sz="1500" b="1" i="0" dirty="0">
                <a:effectLst/>
                <a:latin typeface="Times New Roman" panose="02020603050405020304" pitchFamily="18" charset="0"/>
                <a:cs typeface="Times New Roman" panose="02020603050405020304" pitchFamily="18" charset="0"/>
              </a:rPr>
              <a:t>Adaptability and Growth</a:t>
            </a:r>
            <a:r>
              <a:rPr lang="en-US" sz="1500" b="0" i="0" dirty="0">
                <a:effectLst/>
                <a:latin typeface="Times New Roman" panose="02020603050405020304" pitchFamily="18" charset="0"/>
                <a:cs typeface="Times New Roman" panose="02020603050405020304" pitchFamily="18" charset="0"/>
              </a:rPr>
              <a:t>: </a:t>
            </a:r>
            <a:r>
              <a:rPr lang="en-US" sz="1500" b="0" i="0" dirty="0">
                <a:solidFill>
                  <a:srgbClr val="002060"/>
                </a:solidFill>
                <a:effectLst/>
                <a:latin typeface="Times New Roman" panose="02020603050405020304" pitchFamily="18" charset="0"/>
                <a:cs typeface="Times New Roman" panose="02020603050405020304" pitchFamily="18" charset="0"/>
              </a:rPr>
              <a:t>This approach allows the conference to remain dynamic, adjusting to changes within the sport and maintaining its leadership position. The continuous application of machine learning insights ensures that strategies stay relevant and effective.</a:t>
            </a:r>
          </a:p>
          <a:p>
            <a:pPr marL="0" indent="0" algn="l">
              <a:buNone/>
            </a:pPr>
            <a:r>
              <a:rPr lang="en-US" sz="1500" b="1" i="0" dirty="0">
                <a:effectLst/>
                <a:latin typeface="Times New Roman" panose="02020603050405020304" pitchFamily="18" charset="0"/>
                <a:cs typeface="Times New Roman" panose="02020603050405020304" pitchFamily="18" charset="0"/>
              </a:rPr>
              <a:t>Parting Thought</a:t>
            </a:r>
            <a:r>
              <a:rPr lang="en-US" sz="1500" b="0" i="0" dirty="0">
                <a:effectLst/>
                <a:latin typeface="Times New Roman" panose="02020603050405020304" pitchFamily="18" charset="0"/>
                <a:cs typeface="Times New Roman" panose="02020603050405020304" pitchFamily="18" charset="0"/>
              </a:rPr>
              <a:t>:</a:t>
            </a:r>
          </a:p>
          <a:p>
            <a:pPr marL="457200" lvl="1" indent="0">
              <a:buNone/>
            </a:pPr>
            <a:r>
              <a:rPr lang="en-US" sz="1500" b="0" i="0" dirty="0">
                <a:solidFill>
                  <a:srgbClr val="002060"/>
                </a:solidFill>
                <a:effectLst/>
                <a:latin typeface="Times New Roman" panose="02020603050405020304" pitchFamily="18" charset="0"/>
                <a:cs typeface="Times New Roman" panose="02020603050405020304" pitchFamily="18" charset="0"/>
              </a:rPr>
              <a:t>By adopting this proposal, the conference doesn't just change its compensation model; it transforms its very ethos to one that celebrates and rewards excellence, innovation, and fairness. This shift is not merely about financial redistribution but about elevating the game of football to new heights, ensuring a vibrant, competitive, and sustainable future for all involved.</a:t>
            </a:r>
          </a:p>
          <a:p>
            <a:pPr marL="0" indent="0">
              <a:buNone/>
            </a:pPr>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83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E66B8E-930A-CEEC-9DF6-8FBF2DA80130}"/>
              </a:ext>
            </a:extLst>
          </p:cNvPr>
          <p:cNvSpPr>
            <a:spLocks noGrp="1"/>
          </p:cNvSpPr>
          <p:nvPr>
            <p:ph idx="1"/>
          </p:nvPr>
        </p:nvSpPr>
        <p:spPr>
          <a:xfrm>
            <a:off x="3952336" y="3154093"/>
            <a:ext cx="10515600" cy="4351338"/>
          </a:xfrm>
        </p:spPr>
        <p:txBody>
          <a:bodyPr>
            <a:normAutofit/>
          </a:bodyPr>
          <a:lstStyle/>
          <a:p>
            <a:pPr marL="0" indent="0">
              <a:buNone/>
            </a:pPr>
            <a:r>
              <a:rPr lang="en-US" sz="4000" dirty="0">
                <a:latin typeface="Times New Roman" panose="02020603050405020304" pitchFamily="18" charset="0"/>
                <a:cs typeface="Times New Roman" panose="02020603050405020304" pitchFamily="18" charset="0"/>
              </a:rPr>
              <a:t>THANK YOU !</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5182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567EE-BEA9-E50A-D2A5-BE620C6DA664}"/>
              </a:ext>
            </a:extLst>
          </p:cNvPr>
          <p:cNvSpPr>
            <a:spLocks noGrp="1"/>
          </p:cNvSpPr>
          <p:nvPr>
            <p:ph type="title"/>
          </p:nvPr>
        </p:nvSpPr>
        <p:spPr>
          <a:xfrm>
            <a:off x="68026" y="188795"/>
            <a:ext cx="8761413" cy="728480"/>
          </a:xfrm>
        </p:spPr>
        <p:txBody>
          <a:bodyPr>
            <a:normAutofit/>
          </a:bodyPr>
          <a:lstStyle/>
          <a:p>
            <a:r>
              <a:rPr lang="en-IN" sz="2000" b="1" i="0" dirty="0">
                <a:solidFill>
                  <a:srgbClr val="FF0000"/>
                </a:solidFill>
                <a:effectLst/>
                <a:latin typeface="Times New Roman" panose="02020603050405020304" pitchFamily="18" charset="0"/>
                <a:cs typeface="Times New Roman" panose="02020603050405020304" pitchFamily="18" charset="0"/>
              </a:rPr>
              <a:t>Problem Statement</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7EAD1BC-6880-B677-5CD4-2C4C8443C66C}"/>
              </a:ext>
            </a:extLst>
          </p:cNvPr>
          <p:cNvSpPr>
            <a:spLocks noGrp="1"/>
          </p:cNvSpPr>
          <p:nvPr>
            <p:ph idx="1"/>
          </p:nvPr>
        </p:nvSpPr>
        <p:spPr>
          <a:xfrm>
            <a:off x="68026" y="908649"/>
            <a:ext cx="12055948" cy="5949351"/>
          </a:xfrm>
        </p:spPr>
        <p:txBody>
          <a:bodyPr>
            <a:normAutofit/>
          </a:bodyPr>
          <a:lstStyle/>
          <a:p>
            <a:pPr marL="0" indent="0" algn="just">
              <a:buNone/>
            </a:pPr>
            <a:r>
              <a:rPr lang="en-IN" sz="1500" b="1" i="0" dirty="0">
                <a:solidFill>
                  <a:schemeClr val="tx1"/>
                </a:solidFill>
                <a:effectLst/>
                <a:latin typeface="Times New Roman" panose="02020603050405020304" pitchFamily="18" charset="0"/>
                <a:cs typeface="Times New Roman" panose="02020603050405020304" pitchFamily="18" charset="0"/>
              </a:rPr>
              <a:t>What's the Issue?</a:t>
            </a:r>
          </a:p>
          <a:p>
            <a:pPr marL="0"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Right now, all college football teams in our conference get the same amount of money, no matter how well they play.</a:t>
            </a:r>
          </a:p>
          <a:p>
            <a:pPr marL="0"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Our data shows that teams are really different in how many yards they gain and how many touchdowns they score. This means some teams are doing a lot more to win games than others, but they're all getting paid the same.</a:t>
            </a:r>
          </a:p>
          <a:p>
            <a:pPr marL="0" indent="0" algn="just">
              <a:buNone/>
            </a:pPr>
            <a:r>
              <a:rPr lang="en-US" sz="1500" b="1" i="0" dirty="0">
                <a:solidFill>
                  <a:schemeClr val="tx1"/>
                </a:solidFill>
                <a:effectLst/>
                <a:latin typeface="Times New Roman" panose="02020603050405020304" pitchFamily="18" charset="0"/>
                <a:cs typeface="Times New Roman" panose="02020603050405020304" pitchFamily="18" charset="0"/>
              </a:rPr>
              <a:t>What We Found with the Data</a:t>
            </a:r>
            <a:r>
              <a:rPr lang="en-US" sz="1500"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By looking at the numbers, like the ones from the K-Means clusters, we see some teams (like those in Cluster 0) are making big plays and scoring a lot, while others (in Cluster 1) are not.	</a:t>
            </a:r>
            <a:endParaRPr lang="en-US" sz="15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lgn="just">
              <a:buNone/>
            </a:pPr>
            <a:r>
              <a:rPr lang="en-US" sz="1500" b="1" i="0" dirty="0">
                <a:solidFill>
                  <a:schemeClr val="tx1"/>
                </a:solidFill>
                <a:effectLst/>
                <a:latin typeface="Times New Roman" panose="02020603050405020304" pitchFamily="18" charset="0"/>
                <a:cs typeface="Times New Roman" panose="02020603050405020304" pitchFamily="18" charset="0"/>
              </a:rPr>
              <a:t>Why This Matters </a:t>
            </a:r>
            <a:r>
              <a:rPr lang="en-US" sz="1500" b="1" i="0" dirty="0">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buNone/>
            </a:pPr>
            <a:r>
              <a:rPr lang="en-US" sz="1500" i="0" dirty="0">
                <a:solidFill>
                  <a:srgbClr val="002060"/>
                </a:solidFill>
                <a:effectLst/>
                <a:latin typeface="Times New Roman" panose="02020603050405020304" pitchFamily="18" charset="0"/>
                <a:cs typeface="Times New Roman" panose="02020603050405020304" pitchFamily="18" charset="0"/>
                <a:sym typeface="Wingdings" panose="05000000000000000000" pitchFamily="2" charset="2"/>
              </a:rPr>
              <a:t>If we keep paying teams the same no matter what, the ones working hard to win might feel it's not worth it. And the ones not doing as well don't have a big reason to try harder.</a:t>
            </a:r>
          </a:p>
          <a:p>
            <a:pPr marL="0" indent="0" algn="just">
              <a:buNone/>
            </a:pPr>
            <a:r>
              <a:rPr lang="en-US" sz="1500" i="0" dirty="0">
                <a:solidFill>
                  <a:srgbClr val="002060"/>
                </a:solidFill>
                <a:effectLst/>
                <a:latin typeface="Times New Roman" panose="02020603050405020304" pitchFamily="18" charset="0"/>
                <a:cs typeface="Times New Roman" panose="02020603050405020304" pitchFamily="18" charset="0"/>
                <a:sym typeface="Wingdings" panose="05000000000000000000" pitchFamily="2" charset="2"/>
              </a:rPr>
              <a:t>We think that teams should get paid based on how well they play. That way, every team has a reason to do their best, which makes the games more exciting and the whole conference stronger. </a:t>
            </a:r>
          </a:p>
          <a:p>
            <a:pPr marL="0" indent="0" algn="just">
              <a:buNone/>
            </a:pPr>
            <a:r>
              <a:rPr lang="en-US" sz="1500" b="1" i="0" dirty="0">
                <a:effectLst/>
                <a:latin typeface="Times New Roman" panose="02020603050405020304" pitchFamily="18" charset="0"/>
                <a:cs typeface="Times New Roman" panose="02020603050405020304" pitchFamily="18" charset="0"/>
              </a:rPr>
              <a:t>Our Solution </a:t>
            </a:r>
            <a:r>
              <a:rPr lang="en-US" sz="1500" b="1" i="0" dirty="0">
                <a:effectLst/>
                <a:latin typeface="Times New Roman" panose="02020603050405020304" pitchFamily="18" charset="0"/>
                <a:cs typeface="Times New Roman" panose="02020603050405020304" pitchFamily="18" charset="0"/>
                <a:sym typeface="Wingdings" panose="05000000000000000000" pitchFamily="2" charset="2"/>
              </a:rPr>
              <a:t> </a:t>
            </a:r>
          </a:p>
          <a:p>
            <a:pPr marL="0" indent="0" algn="just">
              <a:buNone/>
            </a:pPr>
            <a:r>
              <a:rPr lang="en-US" sz="1500" i="0" dirty="0">
                <a:solidFill>
                  <a:srgbClr val="002060"/>
                </a:solidFill>
                <a:effectLst/>
                <a:latin typeface="Times New Roman" panose="02020603050405020304" pitchFamily="18" charset="0"/>
                <a:cs typeface="Times New Roman" panose="02020603050405020304" pitchFamily="18" charset="0"/>
              </a:rPr>
              <a:t>We want to use machine learning, which is a smart way to look at all the data and figure out who's playing well and who's not.</a:t>
            </a:r>
          </a:p>
          <a:p>
            <a:pPr marL="0" indent="0" algn="just">
              <a:buNone/>
            </a:pPr>
            <a:r>
              <a:rPr lang="en-US" sz="1500" i="0" dirty="0">
                <a:solidFill>
                  <a:srgbClr val="002060"/>
                </a:solidFill>
                <a:effectLst/>
                <a:latin typeface="Times New Roman" panose="02020603050405020304" pitchFamily="18" charset="0"/>
                <a:cs typeface="Times New Roman" panose="02020603050405020304" pitchFamily="18" charset="0"/>
              </a:rPr>
              <a:t>We can use the numbers from our dataset to decide how much money each team should get. This way, the teams that help the conference shine will get more.</a:t>
            </a:r>
          </a:p>
          <a:p>
            <a:pPr marL="0" indent="0" algn="l">
              <a:buNone/>
            </a:pPr>
            <a:r>
              <a:rPr lang="en-US" sz="1500" b="1" i="0" dirty="0">
                <a:effectLst/>
                <a:latin typeface="Times New Roman" panose="02020603050405020304" pitchFamily="18" charset="0"/>
                <a:cs typeface="Times New Roman" panose="02020603050405020304" pitchFamily="18" charset="0"/>
              </a:rPr>
              <a:t>The Big Picture </a:t>
            </a:r>
            <a:r>
              <a:rPr lang="en-US" sz="1500" b="1" i="0" dirty="0">
                <a:effectLst/>
                <a:latin typeface="Times New Roman" panose="02020603050405020304" pitchFamily="18" charset="0"/>
                <a:cs typeface="Times New Roman" panose="02020603050405020304" pitchFamily="18" charset="0"/>
                <a:sym typeface="Wingdings" panose="05000000000000000000" pitchFamily="2" charset="2"/>
              </a:rPr>
              <a:t> </a:t>
            </a:r>
            <a:endParaRPr lang="en-US" sz="1500" b="0" i="0" dirty="0">
              <a:effectLst/>
              <a:latin typeface="Times New Roman" panose="02020603050405020304" pitchFamily="18" charset="0"/>
              <a:cs typeface="Times New Roman" panose="02020603050405020304" pitchFamily="18" charset="0"/>
            </a:endParaRPr>
          </a:p>
          <a:p>
            <a:pPr marL="0" indent="0" algn="l">
              <a:buNone/>
            </a:pPr>
            <a:r>
              <a:rPr lang="en-US" sz="1500" b="0" i="0" dirty="0">
                <a:solidFill>
                  <a:srgbClr val="002060"/>
                </a:solidFill>
                <a:effectLst/>
                <a:latin typeface="Times New Roman" panose="02020603050405020304" pitchFamily="18" charset="0"/>
                <a:cs typeface="Times New Roman" panose="02020603050405020304" pitchFamily="18" charset="0"/>
              </a:rPr>
              <a:t>Changing to a pay system that looks at how teams actually perform is more fair and will help all teams to keep getting better.</a:t>
            </a:r>
          </a:p>
          <a:p>
            <a:pPr marL="0" indent="0" algn="just">
              <a:buNone/>
            </a:pPr>
            <a:endParaRPr lang="en-US" sz="1500" i="0" dirty="0">
              <a:solidFill>
                <a:srgbClr val="002060"/>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E192CED-ADCD-30B5-9E4B-D1E6D4D9E4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31289" y="5949351"/>
            <a:ext cx="982738" cy="982738"/>
          </a:xfrm>
          <a:prstGeom prst="rect">
            <a:avLst/>
          </a:prstGeom>
        </p:spPr>
      </p:pic>
      <p:pic>
        <p:nvPicPr>
          <p:cNvPr id="7" name="Video 6">
            <a:hlinkClick r:id="" action="ppaction://media"/>
            <a:extLst>
              <a:ext uri="{FF2B5EF4-FFF2-40B4-BE49-F238E27FC236}">
                <a16:creationId xmlns:a16="http://schemas.microsoft.com/office/drawing/2014/main" id="{21CAD20C-EB60-ADF9-A499-3A6E730A7611}"/>
              </a:ext>
            </a:extLst>
          </p:cNvPr>
          <p:cNvPicPr>
            <a:picLocks noChangeAspect="1"/>
          </p:cNvPicPr>
          <p:nvPr>
            <a:videoFile r:link="rId2"/>
            <p:extLst>
              <p:ext uri="{DAA4B4D4-6D71-4841-9C94-3DE7FCFB9230}">
                <p14:media xmlns:p14="http://schemas.microsoft.com/office/powerpoint/2010/main" r:embed="rId1"/>
              </p:ext>
              <p:ext uri="{42D2F446-02D8-4167-A562-619A0277C38B}">
                <p15:isNarration xmlns:p15="http://schemas.microsoft.com/office/powerpoint/2012/main" val="1"/>
              </p:ext>
            </p:extLst>
          </p:nvPr>
        </p:nvPicPr>
        <p:blipFill>
          <a:blip r:embed="rId5"/>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21944027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2153">
        <p159:morph option="byObject"/>
      </p:transition>
    </mc:Choice>
    <mc:Fallback>
      <p:transition spd="slow" advTm="2153">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D1506-0FA9-6823-0F0A-172948AC6C17}"/>
              </a:ext>
            </a:extLst>
          </p:cNvPr>
          <p:cNvSpPr>
            <a:spLocks noGrp="1"/>
          </p:cNvSpPr>
          <p:nvPr>
            <p:ph type="title"/>
          </p:nvPr>
        </p:nvSpPr>
        <p:spPr>
          <a:xfrm>
            <a:off x="0" y="267368"/>
            <a:ext cx="10515600" cy="436980"/>
          </a:xfrm>
        </p:spPr>
        <p:txBody>
          <a:bodyPr>
            <a:normAutofit/>
          </a:bodyPr>
          <a:lstStyle/>
          <a:p>
            <a:r>
              <a:rPr lang="en-IN" sz="2000" b="1" i="0" dirty="0">
                <a:solidFill>
                  <a:srgbClr val="FF0000"/>
                </a:solidFill>
                <a:effectLst/>
                <a:latin typeface="Times New Roman" panose="02020603050405020304" pitchFamily="18" charset="0"/>
                <a:cs typeface="Times New Roman" panose="02020603050405020304" pitchFamily="18" charset="0"/>
              </a:rPr>
              <a:t>Business Understanding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64ACAB-45C1-2D37-CC59-BDEF25977392}"/>
              </a:ext>
            </a:extLst>
          </p:cNvPr>
          <p:cNvSpPr>
            <a:spLocks noGrp="1"/>
          </p:cNvSpPr>
          <p:nvPr>
            <p:ph idx="1"/>
          </p:nvPr>
        </p:nvSpPr>
        <p:spPr>
          <a:xfrm>
            <a:off x="0" y="836361"/>
            <a:ext cx="12192000" cy="6021639"/>
          </a:xfrm>
        </p:spPr>
        <p:txBody>
          <a:bodyPr>
            <a:normAutofit/>
          </a:bodyPr>
          <a:lstStyle/>
          <a:p>
            <a:pPr marL="0" indent="0" algn="just">
              <a:buNone/>
            </a:pPr>
            <a:r>
              <a:rPr lang="en-US" sz="1500" b="1" dirty="0">
                <a:latin typeface="Times New Roman" panose="02020603050405020304" pitchFamily="18" charset="0"/>
                <a:cs typeface="Times New Roman" panose="02020603050405020304" pitchFamily="18" charset="0"/>
              </a:rPr>
              <a:t>Why Aligning Pay and Performance Matters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It's like getting a bonus at work. When football teams know they'll get paid more for scoring more points and winning more games, they have a bigger reason to play harder and better.</a:t>
            </a: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This approach makes sure that teams who put in the effort to be stars on the field get the rewards they deserve.</a:t>
            </a:r>
          </a:p>
          <a:p>
            <a:pPr marL="0" indent="0" algn="just">
              <a:buNone/>
            </a:pPr>
            <a:r>
              <a:rPr lang="en-US" sz="1500" b="1" dirty="0">
                <a:latin typeface="Times New Roman" panose="02020603050405020304" pitchFamily="18" charset="0"/>
                <a:cs typeface="Times New Roman" panose="02020603050405020304" pitchFamily="18" charset="0"/>
              </a:rPr>
              <a:t>Impact on Team Behavior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With a performance-based pay system, every team will want to be in the top spots. This means coaches will train their players harder, players will push themselves more, and the games will get more exciting.</a:t>
            </a: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Teams that might not have done much before will start to step up, knowing that there’s more money at stake.</a:t>
            </a:r>
          </a:p>
          <a:p>
            <a:pPr marL="0" indent="0" algn="just">
              <a:buNone/>
            </a:pPr>
            <a:r>
              <a:rPr lang="en-US" sz="1500" b="1" dirty="0">
                <a:latin typeface="Times New Roman" panose="02020603050405020304" pitchFamily="18" charset="0"/>
                <a:cs typeface="Times New Roman" panose="02020603050405020304" pitchFamily="18" charset="0"/>
              </a:rPr>
              <a:t>Improving the Conference’s Reputation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When teams are fighting to outdo each other, it makes our conference more popular. Fans love watching teams that play to win, and that brings in more people to the stadiums and more viewers on TV.</a:t>
            </a: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This popularity can lead to bigger sponsorship deals, more merchandise sales, and increased funding for all the teams.</a:t>
            </a:r>
          </a:p>
          <a:p>
            <a:pPr marL="0" indent="0" algn="just">
              <a:buNone/>
            </a:pPr>
            <a:r>
              <a:rPr lang="en-US" sz="1500" b="1" dirty="0">
                <a:latin typeface="Times New Roman" panose="02020603050405020304" pitchFamily="18" charset="0"/>
                <a:cs typeface="Times New Roman" panose="02020603050405020304" pitchFamily="18" charset="0"/>
              </a:rPr>
              <a:t>Financial Health of the Conference </a:t>
            </a:r>
            <a:r>
              <a:rPr lang="en-US" sz="1500" b="1" dirty="0">
                <a:latin typeface="Times New Roman" panose="02020603050405020304" pitchFamily="18" charset="0"/>
                <a:cs typeface="Times New Roman" panose="02020603050405020304" pitchFamily="18" charset="0"/>
                <a:sym typeface="Wingdings" panose="05000000000000000000" pitchFamily="2" charset="2"/>
              </a:rPr>
              <a:t> </a:t>
            </a:r>
            <a:endParaRPr lang="en-US" sz="1500" dirty="0">
              <a:solidFill>
                <a:srgbClr val="002060"/>
              </a:solidFill>
              <a:latin typeface="Times New Roman" panose="02020603050405020304" pitchFamily="18" charset="0"/>
              <a:cs typeface="Times New Roman" panose="02020603050405020304" pitchFamily="18" charset="0"/>
            </a:endParaRP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With better performances, the conference makes more money. This isn't just good for the top teams; it's good for everyone because it means the conference can invest in better facilities, training, and maybe even scholarships.</a:t>
            </a: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Think of it like a snowball effect – the better each team does, the bigger and better the conference gets, and the more everyone benefits.</a:t>
            </a:r>
          </a:p>
          <a:p>
            <a:pPr marL="0" indent="0" algn="just">
              <a:buNone/>
            </a:pPr>
            <a:r>
              <a:rPr lang="en-US" sz="1500" b="1" dirty="0">
                <a:latin typeface="Times New Roman" panose="02020603050405020304" pitchFamily="18" charset="0"/>
                <a:cs typeface="Times New Roman" panose="02020603050405020304" pitchFamily="18" charset="0"/>
              </a:rPr>
              <a:t>The End Goal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lgn="just">
              <a:buNone/>
            </a:pPr>
            <a:r>
              <a:rPr lang="en-US" sz="1500" dirty="0">
                <a:solidFill>
                  <a:srgbClr val="002060"/>
                </a:solidFill>
                <a:latin typeface="Times New Roman" panose="02020603050405020304" pitchFamily="18" charset="0"/>
                <a:cs typeface="Times New Roman" panose="02020603050405020304" pitchFamily="18" charset="0"/>
              </a:rPr>
              <a:t>By connecting money to how teams perform, we're not just changing numbers; we're building a culture of excellence. We're telling every team that their hard work will pay off, and we're setting up our conference to be one of the best out there.</a:t>
            </a:r>
          </a:p>
          <a:p>
            <a:pPr marL="0" indent="0" algn="just">
              <a:buNone/>
            </a:pPr>
            <a:endParaRPr lang="en-IN" sz="15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0E95E4-97B1-D55D-1632-3E764D92EA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09262" y="267368"/>
            <a:ext cx="982738" cy="982738"/>
          </a:xfrm>
          <a:prstGeom prst="rect">
            <a:avLst/>
          </a:prstGeom>
        </p:spPr>
      </p:pic>
      <p:pic>
        <p:nvPicPr>
          <p:cNvPr id="6" name="Video 5">
            <a:hlinkClick r:id="" action="ppaction://media"/>
            <a:extLst>
              <a:ext uri="{FF2B5EF4-FFF2-40B4-BE49-F238E27FC236}">
                <a16:creationId xmlns:a16="http://schemas.microsoft.com/office/drawing/2014/main" id="{48CFFFDC-A14D-EDE0-A8BA-712CDE0CFCE1}"/>
              </a:ext>
            </a:extLst>
          </p:cNvPr>
          <p:cNvPicPr>
            <a:picLocks noChangeAspect="1"/>
          </p:cNvPicPr>
          <p:nvPr>
            <a:videoFile r:link="rId2"/>
            <p:extLst>
              <p:ext uri="{DAA4B4D4-6D71-4841-9C94-3DE7FCFB9230}">
                <p14:media xmlns:p14="http://schemas.microsoft.com/office/powerpoint/2010/main" r:embed="rId1"/>
              </p:ext>
              <p:ext uri="{42D2F446-02D8-4167-A562-619A0277C38B}">
                <p15:isNarration xmlns:p15="http://schemas.microsoft.com/office/powerpoint/2012/main" val="1"/>
              </p:ext>
            </p:extLst>
          </p:nvPr>
        </p:nvPicPr>
        <p:blipFill>
          <a:blip r:embed="rId5"/>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0539148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71">
        <p159:morph option="byObject"/>
      </p:transition>
    </mc:Choice>
    <mc:Fallback>
      <p:transition spd="slow" advTm="7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31B4B-3B4B-AC6B-D612-EFED3BB02A27}"/>
              </a:ext>
            </a:extLst>
          </p:cNvPr>
          <p:cNvSpPr>
            <a:spLocks noGrp="1"/>
          </p:cNvSpPr>
          <p:nvPr>
            <p:ph type="title"/>
          </p:nvPr>
        </p:nvSpPr>
        <p:spPr>
          <a:xfrm>
            <a:off x="0" y="236789"/>
            <a:ext cx="2642937" cy="315912"/>
          </a:xfrm>
        </p:spPr>
        <p:txBody>
          <a:bodyPr>
            <a:normAutofit fontScale="90000"/>
          </a:bodyPr>
          <a:lstStyle/>
          <a:p>
            <a:r>
              <a:rPr lang="en-IN" sz="2000" b="1" i="0" dirty="0">
                <a:solidFill>
                  <a:srgbClr val="FF0000"/>
                </a:solidFill>
                <a:effectLst/>
                <a:latin typeface="Times New Roman" panose="02020603050405020304" pitchFamily="18" charset="0"/>
                <a:cs typeface="Times New Roman" panose="02020603050405020304" pitchFamily="18" charset="0"/>
              </a:rPr>
              <a:t>Data Understanding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D76CE7-2B78-F06F-E832-D5841285A92C}"/>
              </a:ext>
            </a:extLst>
          </p:cNvPr>
          <p:cNvSpPr>
            <a:spLocks noGrp="1"/>
          </p:cNvSpPr>
          <p:nvPr>
            <p:ph idx="1"/>
          </p:nvPr>
        </p:nvSpPr>
        <p:spPr>
          <a:xfrm>
            <a:off x="0" y="680580"/>
            <a:ext cx="12192000" cy="6177419"/>
          </a:xfrm>
        </p:spPr>
        <p:txBody>
          <a:bodyPr>
            <a:normAutofit lnSpcReduction="10000"/>
          </a:bodyPr>
          <a:lstStyle/>
          <a:p>
            <a:pPr marL="0" indent="0">
              <a:buNone/>
            </a:pPr>
            <a:r>
              <a:rPr lang="en-US" sz="1500" b="1" dirty="0">
                <a:latin typeface="Times New Roman" panose="02020603050405020304" pitchFamily="18" charset="0"/>
                <a:cs typeface="Times New Roman" panose="02020603050405020304" pitchFamily="18" charset="0"/>
              </a:rPr>
              <a:t>Introduction to the Dataset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Our dataset is a comprehensive collection of college football statistics from recent years. Each row is packed with performance data for a single team in a given year.</a:t>
            </a:r>
          </a:p>
          <a:p>
            <a:pPr marL="0" indent="0">
              <a:buNone/>
            </a:pPr>
            <a:r>
              <a:rPr lang="en-US" sz="1500" b="1" dirty="0">
                <a:latin typeface="Times New Roman" panose="02020603050405020304" pitchFamily="18" charset="0"/>
                <a:cs typeface="Times New Roman" panose="02020603050405020304" pitchFamily="18" charset="0"/>
              </a:rPr>
              <a:t>Crucial Performance Metrics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Among many metrics, we're focusing on some key ones:</a:t>
            </a:r>
          </a:p>
          <a:p>
            <a:pPr marL="0" indent="0">
              <a:buNone/>
            </a:pPr>
            <a:r>
              <a:rPr lang="en-US" sz="1500" b="1" dirty="0">
                <a:solidFill>
                  <a:srgbClr val="002060"/>
                </a:solidFill>
                <a:latin typeface="Times New Roman" panose="02020603050405020304" pitchFamily="18" charset="0"/>
                <a:cs typeface="Times New Roman" panose="02020603050405020304" pitchFamily="18" charset="0"/>
              </a:rPr>
              <a:t>Receiving_sum_Yds:</a:t>
            </a:r>
            <a:r>
              <a:rPr lang="en-US" sz="1500" dirty="0">
                <a:solidFill>
                  <a:srgbClr val="002060"/>
                </a:solidFill>
                <a:latin typeface="Times New Roman" panose="02020603050405020304" pitchFamily="18" charset="0"/>
                <a:cs typeface="Times New Roman" panose="02020603050405020304" pitchFamily="18" charset="0"/>
              </a:rPr>
              <a:t> Total yards gained by receivers, a strong indicator of offensive strength.</a:t>
            </a:r>
          </a:p>
          <a:p>
            <a:pPr marL="0" indent="0">
              <a:buNone/>
            </a:pPr>
            <a:r>
              <a:rPr lang="en-US" sz="1500" b="1" dirty="0">
                <a:solidFill>
                  <a:srgbClr val="002060"/>
                </a:solidFill>
                <a:latin typeface="Times New Roman" panose="02020603050405020304" pitchFamily="18" charset="0"/>
                <a:cs typeface="Times New Roman" panose="02020603050405020304" pitchFamily="18" charset="0"/>
              </a:rPr>
              <a:t>Receiving_sum_TD: </a:t>
            </a:r>
            <a:r>
              <a:rPr lang="en-US" sz="1500" dirty="0">
                <a:solidFill>
                  <a:srgbClr val="002060"/>
                </a:solidFill>
                <a:latin typeface="Times New Roman" panose="02020603050405020304" pitchFamily="18" charset="0"/>
                <a:cs typeface="Times New Roman" panose="02020603050405020304" pitchFamily="18" charset="0"/>
              </a:rPr>
              <a:t>Total receiving touchdowns, a clear measure of scoring ability.</a:t>
            </a:r>
          </a:p>
          <a:p>
            <a:pPr marL="0" indent="0">
              <a:buNone/>
            </a:pPr>
            <a:r>
              <a:rPr lang="en-US" sz="1500" b="1" dirty="0">
                <a:solidFill>
                  <a:srgbClr val="002060"/>
                </a:solidFill>
                <a:latin typeface="Times New Roman" panose="02020603050405020304" pitchFamily="18" charset="0"/>
                <a:cs typeface="Times New Roman" panose="02020603050405020304" pitchFamily="18" charset="0"/>
              </a:rPr>
              <a:t>Defense_sum_Int: </a:t>
            </a:r>
            <a:r>
              <a:rPr lang="en-US" sz="1500" dirty="0">
                <a:solidFill>
                  <a:srgbClr val="002060"/>
                </a:solidFill>
                <a:latin typeface="Times New Roman" panose="02020603050405020304" pitchFamily="18" charset="0"/>
                <a:cs typeface="Times New Roman" panose="02020603050405020304" pitchFamily="18" charset="0"/>
              </a:rPr>
              <a:t>Interceptions by the defense, reflecting the team's defensive capabilities.</a:t>
            </a:r>
          </a:p>
          <a:p>
            <a:pPr marL="0" indent="0">
              <a:buNone/>
            </a:pPr>
            <a:r>
              <a:rPr lang="en-US" sz="1500" b="1" dirty="0">
                <a:latin typeface="Times New Roman" panose="02020603050405020304" pitchFamily="18" charset="0"/>
                <a:cs typeface="Times New Roman" panose="02020603050405020304" pitchFamily="18" charset="0"/>
              </a:rPr>
              <a:t>Insights from Data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The data shows us not just how many points a team scores but also how they score them and how they defend against other teams.</a:t>
            </a:r>
          </a:p>
          <a:p>
            <a:pPr marL="0" indent="0">
              <a:buNone/>
            </a:pPr>
            <a:r>
              <a:rPr lang="en-US" sz="1500" dirty="0">
                <a:solidFill>
                  <a:srgbClr val="002060"/>
                </a:solidFill>
                <a:latin typeface="Times New Roman" panose="02020603050405020304" pitchFamily="18" charset="0"/>
                <a:cs typeface="Times New Roman" panose="02020603050405020304" pitchFamily="18" charset="0"/>
              </a:rPr>
              <a:t>For example, a team like ARIZ in 2018 had a total of 2,926 receiving yards and 29 receiving touchdowns, indicating a strong offensive play.</a:t>
            </a:r>
          </a:p>
          <a:p>
            <a:pPr marL="0" indent="0">
              <a:buNone/>
            </a:pPr>
            <a:r>
              <a:rPr lang="en-US" sz="1500" b="1" dirty="0">
                <a:latin typeface="Times New Roman" panose="02020603050405020304" pitchFamily="18" charset="0"/>
                <a:cs typeface="Times New Roman" panose="02020603050405020304" pitchFamily="18" charset="0"/>
              </a:rPr>
              <a:t>Year-over-Year Trends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We see fluctuations in performance, such as increases or decreases in yards or touchdowns from year to year. This could be due to changes in team strategy, player rosters, or coaching staff.</a:t>
            </a:r>
          </a:p>
          <a:p>
            <a:pPr marL="0" indent="0">
              <a:buNone/>
            </a:pPr>
            <a:r>
              <a:rPr lang="en-US" sz="1500" b="1" dirty="0">
                <a:latin typeface="Times New Roman" panose="02020603050405020304" pitchFamily="18" charset="0"/>
                <a:cs typeface="Times New Roman" panose="02020603050405020304" pitchFamily="18" charset="0"/>
              </a:rPr>
              <a:t>Inter-Team Comparisons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Comparing these stats across different teams helps us understand who the consistent high performers are and who might be underperforming.</a:t>
            </a:r>
          </a:p>
          <a:p>
            <a:pPr marL="0" indent="0">
              <a:buNone/>
            </a:pPr>
            <a:r>
              <a:rPr lang="en-US" sz="1500" b="1" dirty="0">
                <a:latin typeface="Times New Roman" panose="02020603050405020304" pitchFamily="18" charset="0"/>
                <a:cs typeface="Times New Roman" panose="02020603050405020304" pitchFamily="18" charset="0"/>
              </a:rPr>
              <a:t>Beyond the Surface Data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Advanced metrics like averages and longest plays (e.g., "</a:t>
            </a:r>
            <a:r>
              <a:rPr lang="en-US" sz="1500" dirty="0" err="1">
                <a:solidFill>
                  <a:srgbClr val="002060"/>
                </a:solidFill>
                <a:latin typeface="Times New Roman" panose="02020603050405020304" pitchFamily="18" charset="0"/>
                <a:cs typeface="Times New Roman" panose="02020603050405020304" pitchFamily="18" charset="0"/>
              </a:rPr>
              <a:t>Recieveing_Max</a:t>
            </a:r>
            <a:r>
              <a:rPr lang="en-US" sz="1500" dirty="0">
                <a:solidFill>
                  <a:srgbClr val="002060"/>
                </a:solidFill>
                <a:latin typeface="Times New Roman" panose="02020603050405020304" pitchFamily="18" charset="0"/>
                <a:cs typeface="Times New Roman" panose="02020603050405020304" pitchFamily="18" charset="0"/>
              </a:rPr>
              <a:t>(Lg)") give us a deeper insight into the nature of each team's gameplay—whether they rely on long, breakout plays or consistent, shorter gains.</a:t>
            </a:r>
          </a:p>
          <a:p>
            <a:pPr marL="0" indent="0">
              <a:buNone/>
            </a:pPr>
            <a:r>
              <a:rPr lang="en-US" sz="1500" b="1" dirty="0">
                <a:latin typeface="Times New Roman" panose="02020603050405020304" pitchFamily="18" charset="0"/>
                <a:cs typeface="Times New Roman" panose="02020603050405020304" pitchFamily="18" charset="0"/>
              </a:rPr>
              <a:t>Potential for Deeper Analysis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With machine learning, we can dive even deeper to predict future performance, identify key factors in winning games, and create profiles for similar teams.</a:t>
            </a:r>
            <a:endParaRPr lang="en-IN" sz="1500"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0430BF3-01EE-E649-81BD-EDF49371C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371" y="-96624"/>
            <a:ext cx="982738" cy="982738"/>
          </a:xfrm>
          <a:prstGeom prst="rect">
            <a:avLst/>
          </a:prstGeom>
        </p:spPr>
      </p:pic>
      <p:pic>
        <p:nvPicPr>
          <p:cNvPr id="6" name="Picture 5">
            <a:extLst>
              <a:ext uri="{FF2B5EF4-FFF2-40B4-BE49-F238E27FC236}">
                <a16:creationId xmlns:a16="http://schemas.microsoft.com/office/drawing/2014/main" id="{773E606C-17F6-5937-0BBF-24318322B1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3554" y="1352908"/>
            <a:ext cx="3746740" cy="1873370"/>
          </a:xfrm>
          <a:prstGeom prst="rect">
            <a:avLst/>
          </a:prstGeom>
        </p:spPr>
      </p:pic>
    </p:spTree>
    <p:extLst>
      <p:ext uri="{BB962C8B-B14F-4D97-AF65-F5344CB8AC3E}">
        <p14:creationId xmlns:p14="http://schemas.microsoft.com/office/powerpoint/2010/main" val="29875820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E4A88-3588-9066-1F7F-419B4EA233A2}"/>
              </a:ext>
            </a:extLst>
          </p:cNvPr>
          <p:cNvSpPr>
            <a:spLocks noGrp="1"/>
          </p:cNvSpPr>
          <p:nvPr>
            <p:ph type="title"/>
          </p:nvPr>
        </p:nvSpPr>
        <p:spPr>
          <a:xfrm>
            <a:off x="606725" y="117527"/>
            <a:ext cx="3164457" cy="764935"/>
          </a:xfrm>
        </p:spPr>
        <p:txBody>
          <a:bodyPr>
            <a:normAutofit/>
          </a:bodyPr>
          <a:lstStyle/>
          <a:p>
            <a:r>
              <a:rPr lang="en-IN" sz="2000" b="1" i="0" dirty="0">
                <a:solidFill>
                  <a:srgbClr val="FF0000"/>
                </a:solidFill>
                <a:effectLst/>
                <a:latin typeface="Times New Roman" panose="02020603050405020304" pitchFamily="18" charset="0"/>
                <a:cs typeface="Times New Roman" panose="02020603050405020304" pitchFamily="18" charset="0"/>
              </a:rPr>
              <a:t>Data Preparation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A26EBA-29FF-BD8B-EDE5-138A5071EAAE}"/>
              </a:ext>
            </a:extLst>
          </p:cNvPr>
          <p:cNvSpPr>
            <a:spLocks noGrp="1"/>
          </p:cNvSpPr>
          <p:nvPr>
            <p:ph idx="1"/>
          </p:nvPr>
        </p:nvSpPr>
        <p:spPr>
          <a:xfrm>
            <a:off x="0" y="905100"/>
            <a:ext cx="12192000" cy="6188314"/>
          </a:xfrm>
        </p:spPr>
        <p:txBody>
          <a:bodyPr>
            <a:normAutofit fontScale="92500" lnSpcReduction="20000"/>
          </a:bodyPr>
          <a:lstStyle/>
          <a:p>
            <a:pPr marL="0" indent="0">
              <a:buNone/>
            </a:pPr>
            <a:r>
              <a:rPr lang="en-US" sz="1500" b="1" dirty="0">
                <a:latin typeface="Times New Roman" panose="02020603050405020304" pitchFamily="18" charset="0"/>
                <a:cs typeface="Times New Roman" panose="02020603050405020304" pitchFamily="18" charset="0"/>
              </a:rPr>
              <a:t>Introduction to Data Preparation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Before we could analyze the data, we needed to make sure it was clean and standardized. This means we had to organize and adjust the data so that our machine learning algorithms could work effectively with it.</a:t>
            </a:r>
          </a:p>
          <a:p>
            <a:pPr marL="0" indent="0">
              <a:buNone/>
            </a:pPr>
            <a:r>
              <a:rPr lang="en-US" sz="1500" b="1" dirty="0">
                <a:latin typeface="Times New Roman" panose="02020603050405020304" pitchFamily="18" charset="0"/>
                <a:cs typeface="Times New Roman" panose="02020603050405020304" pitchFamily="18" charset="0"/>
              </a:rPr>
              <a:t>Initial Data Cleaning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We started by loading the dataset and selecting key features relevant to our analysis: 'Receiving_sum_Yds' (total receiving yards), '</a:t>
            </a:r>
            <a:r>
              <a:rPr lang="en-US" sz="1500" dirty="0" err="1">
                <a:solidFill>
                  <a:srgbClr val="002060"/>
                </a:solidFill>
                <a:latin typeface="Times New Roman" panose="02020603050405020304" pitchFamily="18" charset="0"/>
                <a:cs typeface="Times New Roman" panose="02020603050405020304" pitchFamily="18" charset="0"/>
              </a:rPr>
              <a:t>Defense_sum_Yds</a:t>
            </a:r>
            <a:r>
              <a:rPr lang="en-US" sz="1500" dirty="0">
                <a:solidFill>
                  <a:srgbClr val="002060"/>
                </a:solidFill>
                <a:latin typeface="Times New Roman" panose="02020603050405020304" pitchFamily="18" charset="0"/>
                <a:cs typeface="Times New Roman" panose="02020603050405020304" pitchFamily="18" charset="0"/>
              </a:rPr>
              <a:t>' (total defense yards), and '</a:t>
            </a:r>
            <a:r>
              <a:rPr lang="en-US" sz="1500" dirty="0" err="1">
                <a:solidFill>
                  <a:srgbClr val="002060"/>
                </a:solidFill>
                <a:latin typeface="Times New Roman" panose="02020603050405020304" pitchFamily="18" charset="0"/>
                <a:cs typeface="Times New Roman" panose="02020603050405020304" pitchFamily="18" charset="0"/>
              </a:rPr>
              <a:t>Recieveing_sum_TD</a:t>
            </a:r>
            <a:r>
              <a:rPr lang="en-US" sz="1500" dirty="0">
                <a:solidFill>
                  <a:srgbClr val="002060"/>
                </a:solidFill>
                <a:latin typeface="Times New Roman" panose="02020603050405020304" pitchFamily="18" charset="0"/>
                <a:cs typeface="Times New Roman" panose="02020603050405020304" pitchFamily="18" charset="0"/>
              </a:rPr>
              <a:t>' (total receiving touchdowns).</a:t>
            </a:r>
          </a:p>
          <a:p>
            <a:pPr marL="0" indent="0">
              <a:buNone/>
            </a:pPr>
            <a:r>
              <a:rPr lang="en-US" sz="1500" dirty="0">
                <a:solidFill>
                  <a:srgbClr val="002060"/>
                </a:solidFill>
                <a:latin typeface="Times New Roman" panose="02020603050405020304" pitchFamily="18" charset="0"/>
                <a:cs typeface="Times New Roman" panose="02020603050405020304" pitchFamily="18" charset="0"/>
              </a:rPr>
              <a:t>We ensured that we only worked with rows that had complete data for these features by dropping any rows with missing values.</a:t>
            </a:r>
          </a:p>
          <a:p>
            <a:pPr marL="0" indent="0">
              <a:buNone/>
            </a:pPr>
            <a:r>
              <a:rPr lang="en-US" sz="1500" b="1" dirty="0">
                <a:latin typeface="Times New Roman" panose="02020603050405020304" pitchFamily="18" charset="0"/>
                <a:cs typeface="Times New Roman" panose="02020603050405020304" pitchFamily="18" charset="0"/>
              </a:rPr>
              <a:t>Feature Selection </a:t>
            </a:r>
            <a:r>
              <a:rPr lang="en-US" sz="1500" b="1" dirty="0">
                <a:latin typeface="Times New Roman" panose="02020603050405020304" pitchFamily="18" charset="0"/>
                <a:cs typeface="Times New Roman" panose="02020603050405020304" pitchFamily="18" charset="0"/>
                <a:sym typeface="Wingdings" panose="05000000000000000000" pitchFamily="2" charset="2"/>
              </a:rPr>
              <a:t></a:t>
            </a:r>
            <a:endParaRPr lang="en-US" sz="1500" b="1" dirty="0">
              <a:latin typeface="Times New Roman" panose="02020603050405020304" pitchFamily="18" charset="0"/>
              <a:cs typeface="Times New Roman" panose="02020603050405020304" pitchFamily="18" charset="0"/>
            </a:endParaRPr>
          </a:p>
          <a:p>
            <a:pPr marL="0" indent="0">
              <a:buNone/>
            </a:pPr>
            <a:r>
              <a:rPr lang="en-US" sz="1500" dirty="0">
                <a:solidFill>
                  <a:srgbClr val="002060"/>
                </a:solidFill>
                <a:latin typeface="Times New Roman" panose="02020603050405020304" pitchFamily="18" charset="0"/>
                <a:cs typeface="Times New Roman" panose="02020603050405020304" pitchFamily="18" charset="0"/>
              </a:rPr>
              <a:t>The chosen features were selected based on their potential impact on a team's performance. By focusing on these metrics, we aimed to capture aspects of both offensive and defensive play.</a:t>
            </a:r>
          </a:p>
          <a:p>
            <a:pPr marL="0" indent="0">
              <a:buNone/>
            </a:pPr>
            <a:r>
              <a:rPr lang="en-US" sz="1500" b="1" dirty="0">
                <a:latin typeface="Times New Roman" panose="02020603050405020304" pitchFamily="18" charset="0"/>
                <a:cs typeface="Times New Roman" panose="02020603050405020304" pitchFamily="18" charset="0"/>
              </a:rPr>
              <a:t>Standardization of Features:</a:t>
            </a:r>
          </a:p>
          <a:p>
            <a:pPr marL="0" indent="0">
              <a:buNone/>
            </a:pPr>
            <a:r>
              <a:rPr lang="en-US" sz="1500" dirty="0">
                <a:solidFill>
                  <a:srgbClr val="002060"/>
                </a:solidFill>
                <a:latin typeface="Times New Roman" panose="02020603050405020304" pitchFamily="18" charset="0"/>
                <a:cs typeface="Times New Roman" panose="02020603050405020304" pitchFamily="18" charset="0"/>
              </a:rPr>
              <a:t>To ensure each feature contributed equally to the analysis, we applied standard scaling. This process transformed our selected features so they had a mean of 0 and a standard deviation of 1.</a:t>
            </a:r>
          </a:p>
          <a:p>
            <a:pPr marL="0" indent="0">
              <a:buNone/>
            </a:pPr>
            <a:r>
              <a:rPr lang="en-US" sz="1500" dirty="0">
                <a:solidFill>
                  <a:srgbClr val="002060"/>
                </a:solidFill>
                <a:latin typeface="Times New Roman" panose="02020603050405020304" pitchFamily="18" charset="0"/>
                <a:cs typeface="Times New Roman" panose="02020603050405020304" pitchFamily="18" charset="0"/>
              </a:rPr>
              <a:t>This step is crucial because it prevents features with larger scales from dominating the analysis, allowing the algorithm to uncover true patterns in the data.</a:t>
            </a:r>
          </a:p>
          <a:p>
            <a:pPr marL="0" indent="0">
              <a:buNone/>
            </a:pPr>
            <a:r>
              <a:rPr lang="en-US" sz="1500" b="1" dirty="0">
                <a:latin typeface="Times New Roman" panose="02020603050405020304" pitchFamily="18" charset="0"/>
                <a:cs typeface="Times New Roman" panose="02020603050405020304" pitchFamily="18" charset="0"/>
              </a:rPr>
              <a:t>Clustering Preparation:</a:t>
            </a:r>
          </a:p>
          <a:p>
            <a:pPr marL="0" indent="0">
              <a:buNone/>
            </a:pPr>
            <a:r>
              <a:rPr lang="en-US" sz="1500" dirty="0">
                <a:solidFill>
                  <a:srgbClr val="002060"/>
                </a:solidFill>
                <a:latin typeface="Times New Roman" panose="02020603050405020304" pitchFamily="18" charset="0"/>
                <a:cs typeface="Times New Roman" panose="02020603050405020304" pitchFamily="18" charset="0"/>
              </a:rPr>
              <a:t>With the data cleaned and standardized, we applied K-Means clustering to segment the teams into groups based on similarities in their performance metrics. The algorithm identified distinct clusters, revealing patterns that weren't immediately obvious.</a:t>
            </a:r>
          </a:p>
          <a:p>
            <a:pPr marL="0" indent="0">
              <a:buNone/>
            </a:pPr>
            <a:r>
              <a:rPr lang="en-US" sz="1500" dirty="0">
                <a:solidFill>
                  <a:srgbClr val="002060"/>
                </a:solidFill>
                <a:latin typeface="Times New Roman" panose="02020603050405020304" pitchFamily="18" charset="0"/>
                <a:cs typeface="Times New Roman" panose="02020603050405020304" pitchFamily="18" charset="0"/>
              </a:rPr>
              <a:t>For K-Means, we specified 3 clusters and set a random state for reproducibility.</a:t>
            </a:r>
          </a:p>
          <a:p>
            <a:pPr marL="0" indent="0">
              <a:buNone/>
            </a:pPr>
            <a:r>
              <a:rPr lang="en-US" sz="1500" b="1" dirty="0">
                <a:latin typeface="Times New Roman" panose="02020603050405020304" pitchFamily="18" charset="0"/>
                <a:cs typeface="Times New Roman" panose="02020603050405020304" pitchFamily="18" charset="0"/>
              </a:rPr>
              <a:t>Insight and Action:</a:t>
            </a:r>
          </a:p>
          <a:p>
            <a:pPr marL="0" indent="0">
              <a:buNone/>
            </a:pPr>
            <a:r>
              <a:rPr lang="en-US" sz="1500" dirty="0">
                <a:solidFill>
                  <a:srgbClr val="002060"/>
                </a:solidFill>
                <a:latin typeface="Times New Roman" panose="02020603050405020304" pitchFamily="18" charset="0"/>
                <a:cs typeface="Times New Roman" panose="02020603050405020304" pitchFamily="18" charset="0"/>
              </a:rPr>
              <a:t>Through this preparation, we were able to not only cluster the teams effectively but also calculate the silhouette score, a measure of how similar an object is to its own cluster compared to other clusters. This helped us understand the appropriateness of the clustering.</a:t>
            </a:r>
          </a:p>
          <a:p>
            <a:pPr marL="0" indent="0">
              <a:buNone/>
            </a:pPr>
            <a:r>
              <a:rPr lang="en-US" sz="1500" b="1" dirty="0">
                <a:latin typeface="Times New Roman" panose="02020603050405020304" pitchFamily="18" charset="0"/>
                <a:cs typeface="Times New Roman" panose="02020603050405020304" pitchFamily="18" charset="0"/>
              </a:rPr>
              <a:t>Takeaway Message:</a:t>
            </a:r>
          </a:p>
          <a:p>
            <a:pPr marL="0" indent="0">
              <a:buNone/>
            </a:pPr>
            <a:r>
              <a:rPr lang="en-US" sz="1500" dirty="0">
                <a:solidFill>
                  <a:srgbClr val="002060"/>
                </a:solidFill>
                <a:latin typeface="Times New Roman" panose="02020603050405020304" pitchFamily="18" charset="0"/>
                <a:cs typeface="Times New Roman" panose="02020603050405020304" pitchFamily="18" charset="0"/>
              </a:rPr>
              <a:t>Data preparation was a foundational step in our analysis, enabling us to transition from raw data to actionable insights. It set the stage for us to explore relationships within the data and propose a performance-based compensation model grounded in objective metrics.</a:t>
            </a:r>
            <a:endParaRPr lang="en-IN" sz="1500" dirty="0">
              <a:solidFill>
                <a:srgbClr val="00206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1CF38B-0924-C9D2-F7E9-D314276F60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474" y="-43470"/>
            <a:ext cx="982738" cy="982738"/>
          </a:xfrm>
          <a:prstGeom prst="rect">
            <a:avLst/>
          </a:prstGeom>
        </p:spPr>
      </p:pic>
    </p:spTree>
    <p:extLst>
      <p:ext uri="{BB962C8B-B14F-4D97-AF65-F5344CB8AC3E}">
        <p14:creationId xmlns:p14="http://schemas.microsoft.com/office/powerpoint/2010/main" val="23018303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224D5-118C-9886-03BC-8D831DC018AA}"/>
              </a:ext>
            </a:extLst>
          </p:cNvPr>
          <p:cNvSpPr>
            <a:spLocks noGrp="1"/>
          </p:cNvSpPr>
          <p:nvPr>
            <p:ph type="title"/>
          </p:nvPr>
        </p:nvSpPr>
        <p:spPr>
          <a:xfrm>
            <a:off x="0" y="201224"/>
            <a:ext cx="3845943" cy="315912"/>
          </a:xfrm>
        </p:spPr>
        <p:txBody>
          <a:bodyPr>
            <a:normAutofit fontScale="90000"/>
          </a:bodyPr>
          <a:lstStyle/>
          <a:p>
            <a:r>
              <a:rPr lang="en-IN" sz="2000" b="1" i="0" dirty="0">
                <a:solidFill>
                  <a:srgbClr val="FF0000"/>
                </a:solidFill>
                <a:effectLst/>
                <a:latin typeface="Times New Roman" panose="02020603050405020304" pitchFamily="18" charset="0"/>
                <a:cs typeface="Times New Roman" panose="02020603050405020304" pitchFamily="18" charset="0"/>
              </a:rPr>
              <a:t>Modelling - K-Means Clustering</a:t>
            </a:r>
            <a:endParaRPr lang="en-IN" sz="20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EB9AFBA-D901-50EE-DAC4-A5A5A48748DB}"/>
              </a:ext>
            </a:extLst>
          </p:cNvPr>
          <p:cNvSpPr>
            <a:spLocks noGrp="1"/>
          </p:cNvSpPr>
          <p:nvPr>
            <p:ph idx="1"/>
          </p:nvPr>
        </p:nvSpPr>
        <p:spPr>
          <a:xfrm>
            <a:off x="0" y="517136"/>
            <a:ext cx="12192000" cy="6340864"/>
          </a:xfrm>
        </p:spPr>
        <p:txBody>
          <a:bodyPr>
            <a:noAutofit/>
          </a:bodyPr>
          <a:lstStyle/>
          <a:p>
            <a:pPr marL="0" indent="0" algn="just">
              <a:buNone/>
            </a:pPr>
            <a:r>
              <a:rPr lang="en-US" sz="1500" b="1" i="0" dirty="0">
                <a:effectLst/>
                <a:latin typeface="Times New Roman" panose="02020603050405020304" pitchFamily="18" charset="0"/>
                <a:cs typeface="Times New Roman" panose="02020603050405020304" pitchFamily="18" charset="0"/>
              </a:rPr>
              <a:t>Introduction to K-Means Clustering</a:t>
            </a:r>
            <a:r>
              <a:rPr lang="en-US" sz="1500" b="0" i="0" dirty="0">
                <a:effectLst/>
                <a:latin typeface="Times New Roman" panose="02020603050405020304" pitchFamily="18" charset="0"/>
                <a:cs typeface="Times New Roman" panose="02020603050405020304" pitchFamily="18" charset="0"/>
              </a:rPr>
              <a:t>:</a:t>
            </a:r>
          </a:p>
          <a:p>
            <a:pPr marL="457200" lvl="1"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K-Means is a popular machine learning algorithm used for clustering. It groups data into a specified number of clusters, in this case, teams with similar performance metrics.</a:t>
            </a:r>
          </a:p>
          <a:p>
            <a:pPr marL="0" indent="0" algn="just">
              <a:buNone/>
            </a:pPr>
            <a:r>
              <a:rPr lang="en-US" sz="1500" b="1" i="0" dirty="0">
                <a:effectLst/>
                <a:latin typeface="Times New Roman" panose="02020603050405020304" pitchFamily="18" charset="0"/>
                <a:cs typeface="Times New Roman" panose="02020603050405020304" pitchFamily="18" charset="0"/>
              </a:rPr>
              <a:t>Choosing the Number of Clusters</a:t>
            </a:r>
            <a:r>
              <a:rPr lang="en-US" sz="1500" b="0" i="0" dirty="0">
                <a:effectLst/>
                <a:latin typeface="Times New Roman" panose="02020603050405020304" pitchFamily="18" charset="0"/>
                <a:cs typeface="Times New Roman" panose="02020603050405020304" pitchFamily="18" charset="0"/>
              </a:rPr>
              <a:t>:</a:t>
            </a:r>
          </a:p>
          <a:p>
            <a:pPr marL="457200" lvl="1"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We decided on 3 clusters for our analysis. This choice was made considering the diversity in performance across teams and the need to strike a balance between too many clusters (overfitting) and too few (under-generalization).</a:t>
            </a:r>
          </a:p>
          <a:p>
            <a:pPr marL="0" indent="0" algn="just">
              <a:buNone/>
            </a:pPr>
            <a:r>
              <a:rPr lang="en-US" sz="1500" b="1" i="0" dirty="0">
                <a:effectLst/>
                <a:latin typeface="Times New Roman" panose="02020603050405020304" pitchFamily="18" charset="0"/>
                <a:cs typeface="Times New Roman" panose="02020603050405020304" pitchFamily="18" charset="0"/>
              </a:rPr>
              <a:t>Application to Football Data</a:t>
            </a:r>
            <a:r>
              <a:rPr lang="en-US" sz="1500" b="0" i="0" dirty="0">
                <a:effectLst/>
                <a:latin typeface="Times New Roman" panose="02020603050405020304" pitchFamily="18" charset="0"/>
                <a:cs typeface="Times New Roman" panose="02020603050405020304" pitchFamily="18" charset="0"/>
              </a:rPr>
              <a:t>:</a:t>
            </a:r>
          </a:p>
          <a:p>
            <a:pPr marL="457200" lvl="1"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We applied K-Means clustering to our standardized dataset, focusing on '</a:t>
            </a:r>
            <a:r>
              <a:rPr lang="en-US" sz="1500" b="0" i="0" dirty="0" err="1">
                <a:solidFill>
                  <a:srgbClr val="002060"/>
                </a:solidFill>
                <a:effectLst/>
                <a:latin typeface="Times New Roman" panose="02020603050405020304" pitchFamily="18" charset="0"/>
                <a:cs typeface="Times New Roman" panose="02020603050405020304" pitchFamily="18" charset="0"/>
              </a:rPr>
              <a:t>Receiving_sum_Yds</a:t>
            </a:r>
            <a:r>
              <a:rPr lang="en-US" sz="1500" b="0" i="0" dirty="0">
                <a:solidFill>
                  <a:srgbClr val="002060"/>
                </a:solidFill>
                <a:effectLst/>
                <a:latin typeface="Times New Roman" panose="02020603050405020304" pitchFamily="18" charset="0"/>
                <a:cs typeface="Times New Roman" panose="02020603050405020304" pitchFamily="18" charset="0"/>
              </a:rPr>
              <a:t>' and 'Recieveing_sum_TD’,</a:t>
            </a:r>
            <a:r>
              <a:rPr lang="en-US" sz="1500" b="0" i="0" dirty="0" err="1">
                <a:solidFill>
                  <a:srgbClr val="002060"/>
                </a:solidFill>
                <a:effectLst/>
                <a:latin typeface="Times New Roman" panose="02020603050405020304" pitchFamily="18" charset="0"/>
                <a:cs typeface="Times New Roman" panose="02020603050405020304" pitchFamily="18" charset="0"/>
              </a:rPr>
              <a:t>Defense_sum_Yds</a:t>
            </a:r>
            <a:r>
              <a:rPr lang="en-US" sz="1500" b="0" i="0" dirty="0">
                <a:solidFill>
                  <a:srgbClr val="002060"/>
                </a:solidFill>
                <a:effectLst/>
                <a:latin typeface="Times New Roman" panose="02020603050405020304" pitchFamily="18" charset="0"/>
                <a:cs typeface="Times New Roman" panose="02020603050405020304" pitchFamily="18" charset="0"/>
              </a:rPr>
              <a:t> as key features. These metrics were chosen because they represent significant aspects of a team's offensive performance.</a:t>
            </a:r>
          </a:p>
          <a:p>
            <a:pPr marL="0" indent="0" algn="just">
              <a:buNone/>
            </a:pPr>
            <a:r>
              <a:rPr lang="en-US" sz="1500" b="1" i="0" dirty="0">
                <a:effectLst/>
                <a:latin typeface="Times New Roman" panose="02020603050405020304" pitchFamily="18" charset="0"/>
                <a:cs typeface="Times New Roman" panose="02020603050405020304" pitchFamily="18" charset="0"/>
              </a:rPr>
              <a:t>Results of Clustering</a:t>
            </a:r>
            <a:r>
              <a:rPr lang="en-US" sz="1500" b="0" i="0" dirty="0">
                <a:effectLst/>
                <a:latin typeface="Times New Roman" panose="02020603050405020304" pitchFamily="18" charset="0"/>
                <a:cs typeface="Times New Roman" panose="02020603050405020304" pitchFamily="18" charset="0"/>
              </a:rPr>
              <a:t>:</a:t>
            </a:r>
          </a:p>
          <a:p>
            <a:pPr marL="457200" lvl="1"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The clustering process grouped teams into three distinct categories based on their offensive </a:t>
            </a:r>
            <a:r>
              <a:rPr lang="en-US" sz="1500">
                <a:solidFill>
                  <a:srgbClr val="002060"/>
                </a:solidFill>
                <a:latin typeface="Times New Roman" panose="02020603050405020304" pitchFamily="18" charset="0"/>
                <a:cs typeface="Times New Roman" panose="02020603050405020304" pitchFamily="18" charset="0"/>
              </a:rPr>
              <a:t>and Defensive </a:t>
            </a:r>
            <a:r>
              <a:rPr lang="en-US" sz="1500" b="0" i="0">
                <a:solidFill>
                  <a:srgbClr val="002060"/>
                </a:solidFill>
                <a:effectLst/>
                <a:latin typeface="Times New Roman" panose="02020603050405020304" pitchFamily="18" charset="0"/>
                <a:cs typeface="Times New Roman" panose="02020603050405020304" pitchFamily="18" charset="0"/>
              </a:rPr>
              <a:t>performance </a:t>
            </a:r>
            <a:r>
              <a:rPr lang="en-US" sz="1500" b="0" i="0" dirty="0">
                <a:solidFill>
                  <a:srgbClr val="002060"/>
                </a:solidFill>
                <a:effectLst/>
                <a:latin typeface="Times New Roman" panose="02020603050405020304" pitchFamily="18" charset="0"/>
                <a:cs typeface="Times New Roman" panose="02020603050405020304" pitchFamily="18" charset="0"/>
              </a:rPr>
              <a:t>:</a:t>
            </a:r>
          </a:p>
          <a:p>
            <a:pPr marL="914400" lvl="2" indent="0" algn="just">
              <a:buNone/>
            </a:pPr>
            <a:r>
              <a:rPr lang="en-US" sz="1500" b="1" i="0" dirty="0">
                <a:solidFill>
                  <a:srgbClr val="002060"/>
                </a:solidFill>
                <a:effectLst/>
                <a:latin typeface="Times New Roman" panose="02020603050405020304" pitchFamily="18" charset="0"/>
                <a:cs typeface="Times New Roman" panose="02020603050405020304" pitchFamily="18" charset="0"/>
              </a:rPr>
              <a:t>Cluster 0</a:t>
            </a:r>
            <a:r>
              <a:rPr lang="en-US" sz="1500" b="0" i="0" dirty="0">
                <a:solidFill>
                  <a:srgbClr val="002060"/>
                </a:solidFill>
                <a:effectLst/>
                <a:latin typeface="Times New Roman" panose="02020603050405020304" pitchFamily="18" charset="0"/>
                <a:cs typeface="Times New Roman" panose="02020603050405020304" pitchFamily="18" charset="0"/>
              </a:rPr>
              <a:t>: Teams with high receiving yards and touchdowns, indicating strong offensive gameplay.</a:t>
            </a:r>
          </a:p>
          <a:p>
            <a:pPr marL="914400" lvl="2" indent="0" algn="just">
              <a:buNone/>
            </a:pPr>
            <a:r>
              <a:rPr lang="en-US" sz="1500" b="1" i="0" dirty="0">
                <a:solidFill>
                  <a:srgbClr val="002060"/>
                </a:solidFill>
                <a:effectLst/>
                <a:latin typeface="Times New Roman" panose="02020603050405020304" pitchFamily="18" charset="0"/>
                <a:cs typeface="Times New Roman" panose="02020603050405020304" pitchFamily="18" charset="0"/>
              </a:rPr>
              <a:t>Cluster 1</a:t>
            </a:r>
            <a:r>
              <a:rPr lang="en-US" sz="1500" b="0" i="0" dirty="0">
                <a:solidFill>
                  <a:srgbClr val="002060"/>
                </a:solidFill>
                <a:effectLst/>
                <a:latin typeface="Times New Roman" panose="02020603050405020304" pitchFamily="18" charset="0"/>
                <a:cs typeface="Times New Roman" panose="02020603050405020304" pitchFamily="18" charset="0"/>
              </a:rPr>
              <a:t>: Teams with moderate performance, showing potential but not at the top tier.</a:t>
            </a:r>
          </a:p>
          <a:p>
            <a:pPr marL="914400" lvl="2" indent="0" algn="just">
              <a:buNone/>
            </a:pPr>
            <a:r>
              <a:rPr lang="en-US" sz="1500" b="1" i="0" dirty="0">
                <a:solidFill>
                  <a:srgbClr val="002060"/>
                </a:solidFill>
                <a:effectLst/>
                <a:latin typeface="Times New Roman" panose="02020603050405020304" pitchFamily="18" charset="0"/>
                <a:cs typeface="Times New Roman" panose="02020603050405020304" pitchFamily="18" charset="0"/>
              </a:rPr>
              <a:t>Cluster 2</a:t>
            </a:r>
            <a:r>
              <a:rPr lang="en-US" sz="1500" b="0" i="0" dirty="0">
                <a:solidFill>
                  <a:srgbClr val="002060"/>
                </a:solidFill>
                <a:effectLst/>
                <a:latin typeface="Times New Roman" panose="02020603050405020304" pitchFamily="18" charset="0"/>
                <a:cs typeface="Times New Roman" panose="02020603050405020304" pitchFamily="18" charset="0"/>
              </a:rPr>
              <a:t>: Teams that might be struggling offensively, with lower yards and touchdowns.</a:t>
            </a:r>
          </a:p>
          <a:p>
            <a:pPr marL="0" indent="0" algn="just">
              <a:buNone/>
            </a:pPr>
            <a:r>
              <a:rPr lang="en-US" sz="1500" b="1" i="0" dirty="0">
                <a:effectLst/>
                <a:latin typeface="Times New Roman" panose="02020603050405020304" pitchFamily="18" charset="0"/>
                <a:cs typeface="Times New Roman" panose="02020603050405020304" pitchFamily="18" charset="0"/>
              </a:rPr>
              <a:t>Insights Gained</a:t>
            </a:r>
            <a:r>
              <a:rPr lang="en-US" sz="1500" b="0" i="0" dirty="0">
                <a:effectLst/>
                <a:latin typeface="Times New Roman" panose="02020603050405020304" pitchFamily="18" charset="0"/>
                <a:cs typeface="Times New Roman" panose="02020603050405020304" pitchFamily="18" charset="0"/>
              </a:rPr>
              <a:t>:</a:t>
            </a:r>
          </a:p>
          <a:p>
            <a:pPr marL="457200" lvl="1"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This segmentation allows us to understand team performances more deeply. For example, teams in Cluster 0 might be considered the offensive powerhouses of the conference, potentially driving more fan engagement and revenue.</a:t>
            </a:r>
          </a:p>
          <a:p>
            <a:pPr marL="0" indent="0" algn="just">
              <a:buNone/>
            </a:pPr>
            <a:r>
              <a:rPr lang="en-US" sz="1500" b="1" i="0" dirty="0">
                <a:effectLst/>
                <a:latin typeface="Times New Roman" panose="02020603050405020304" pitchFamily="18" charset="0"/>
                <a:cs typeface="Times New Roman" panose="02020603050405020304" pitchFamily="18" charset="0"/>
              </a:rPr>
              <a:t>Silhouette Score</a:t>
            </a:r>
            <a:r>
              <a:rPr lang="en-US" sz="1500" b="0" i="0" dirty="0">
                <a:effectLst/>
                <a:latin typeface="Times New Roman" panose="02020603050405020304" pitchFamily="18" charset="0"/>
                <a:cs typeface="Times New Roman" panose="02020603050405020304" pitchFamily="18" charset="0"/>
              </a:rPr>
              <a:t>:</a:t>
            </a:r>
          </a:p>
          <a:p>
            <a:pPr marL="457200" lvl="1"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The silhouette score for our K-Means model was 0.304, suggesting moderate cluster separation. While there's room for improvement, it indicates that the clusters we identified have some degree of distinctness.</a:t>
            </a:r>
          </a:p>
          <a:p>
            <a:pPr marL="0" indent="0" algn="just">
              <a:buNone/>
            </a:pPr>
            <a:r>
              <a:rPr lang="en-US" sz="1500" b="1" i="0" dirty="0">
                <a:effectLst/>
                <a:latin typeface="Times New Roman" panose="02020603050405020304" pitchFamily="18" charset="0"/>
                <a:cs typeface="Times New Roman" panose="02020603050405020304" pitchFamily="18" charset="0"/>
              </a:rPr>
              <a:t>Strategic Implications</a:t>
            </a:r>
            <a:r>
              <a:rPr lang="en-US" sz="1500" b="0" i="0" dirty="0">
                <a:effectLst/>
                <a:latin typeface="Times New Roman" panose="02020603050405020304" pitchFamily="18" charset="0"/>
                <a:cs typeface="Times New Roman" panose="02020603050405020304" pitchFamily="18" charset="0"/>
              </a:rPr>
              <a:t>:</a:t>
            </a:r>
          </a:p>
          <a:p>
            <a:pPr marL="457200" lvl="1" indent="0" algn="just">
              <a:buNone/>
            </a:pPr>
            <a:r>
              <a:rPr lang="en-US" sz="1500" b="0" i="0" dirty="0">
                <a:solidFill>
                  <a:srgbClr val="002060"/>
                </a:solidFill>
                <a:effectLst/>
                <a:latin typeface="Times New Roman" panose="02020603050405020304" pitchFamily="18" charset="0"/>
                <a:cs typeface="Times New Roman" panose="02020603050405020304" pitchFamily="18" charset="0"/>
              </a:rPr>
              <a:t>By identifying these patterns, we can tailor strategies for each cluster. High-performing teams (Cluster 0) could be leveraged for marquee matchups to drive viewership, while teams in Clusters 1 and 2 might benefit from targeted development programs to enhance their performance.</a:t>
            </a:r>
          </a:p>
        </p:txBody>
      </p:sp>
    </p:spTree>
    <p:extLst>
      <p:ext uri="{BB962C8B-B14F-4D97-AF65-F5344CB8AC3E}">
        <p14:creationId xmlns:p14="http://schemas.microsoft.com/office/powerpoint/2010/main" val="14688586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672C6-E2AF-074E-ECF5-6C5CBCDAF135}"/>
              </a:ext>
            </a:extLst>
          </p:cNvPr>
          <p:cNvSpPr>
            <a:spLocks noGrp="1"/>
          </p:cNvSpPr>
          <p:nvPr>
            <p:ph idx="1"/>
          </p:nvPr>
        </p:nvSpPr>
        <p:spPr>
          <a:xfrm>
            <a:off x="0" y="0"/>
            <a:ext cx="12192000" cy="6858000"/>
          </a:xfrm>
        </p:spPr>
        <p:txBody>
          <a:bodyPr>
            <a:noAutofit/>
          </a:bodyPr>
          <a:lstStyle/>
          <a:p>
            <a:pPr marL="0" indent="0">
              <a:buNone/>
            </a:pPr>
            <a:r>
              <a:rPr lang="en-US" sz="2000" dirty="0">
                <a:solidFill>
                  <a:srgbClr val="FF0000"/>
                </a:solidFill>
                <a:latin typeface="Times New Roman" panose="02020603050405020304" pitchFamily="18" charset="0"/>
                <a:cs typeface="Times New Roman" panose="02020603050405020304" pitchFamily="18" charset="0"/>
              </a:rPr>
              <a:t>Output </a:t>
            </a:r>
            <a:r>
              <a:rPr 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2000" dirty="0">
              <a:solidFill>
                <a:srgbClr val="FF0000"/>
              </a:solidFill>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Detailed K-Means Clustering Insights and Tailored Recommendations:</a:t>
            </a:r>
          </a:p>
          <a:p>
            <a:pPr marL="0" indent="0">
              <a:buNone/>
            </a:pPr>
            <a:r>
              <a:rPr lang="en-US" sz="1500" b="1" dirty="0">
                <a:latin typeface="Times New Roman" panose="02020603050405020304" pitchFamily="18" charset="0"/>
                <a:cs typeface="Times New Roman" panose="02020603050405020304" pitchFamily="18" charset="0"/>
                <a:sym typeface="Wingdings" panose="05000000000000000000" pitchFamily="2" charset="2"/>
              </a:rPr>
              <a:t>Cluster 0 Insights:</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Receiving Yards: 3908.70</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Defensive Yards: 161.42</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Receiving Touchdowns: 32.79</a:t>
            </a:r>
          </a:p>
          <a:p>
            <a:pPr marL="0" indent="0">
              <a:buNone/>
            </a:pPr>
            <a:r>
              <a:rPr lang="en-US" sz="1500" b="1" dirty="0">
                <a:latin typeface="Times New Roman" panose="02020603050405020304" pitchFamily="18" charset="0"/>
                <a:cs typeface="Times New Roman" panose="02020603050405020304" pitchFamily="18" charset="0"/>
                <a:sym typeface="Wingdings" panose="05000000000000000000" pitchFamily="2" charset="2"/>
              </a:rPr>
              <a:t>Tailored Recommendations for Cluster 0:</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Maintain strong offensive strategies; explore options to enhance defense.</a:t>
            </a:r>
          </a:p>
          <a:p>
            <a:pPr marL="0" indent="0">
              <a:buNone/>
            </a:pPr>
            <a:r>
              <a:rPr lang="en-US" sz="1500" b="1" dirty="0">
                <a:latin typeface="Times New Roman" panose="02020603050405020304" pitchFamily="18" charset="0"/>
                <a:cs typeface="Times New Roman" panose="02020603050405020304" pitchFamily="18" charset="0"/>
                <a:sym typeface="Wingdings" panose="05000000000000000000" pitchFamily="2" charset="2"/>
              </a:rPr>
              <a:t>Cluster 1 Insights:</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Receiving Yards: 2542.56</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Defensive Yards: 111.54</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Receiving Touchdowns: 16.46</a:t>
            </a:r>
          </a:p>
          <a:p>
            <a:pPr marL="0" indent="0">
              <a:buNone/>
            </a:pPr>
            <a:r>
              <a:rPr lang="en-US" sz="1500" b="1" dirty="0">
                <a:latin typeface="Times New Roman" panose="02020603050405020304" pitchFamily="18" charset="0"/>
                <a:cs typeface="Times New Roman" panose="02020603050405020304" pitchFamily="18" charset="0"/>
                <a:sym typeface="Wingdings" panose="05000000000000000000" pitchFamily="2" charset="2"/>
              </a:rPr>
              <a:t>Tailored Recommendations for Cluster 1:</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Balanced approach required; focus on both offense and defense.</a:t>
            </a:r>
          </a:p>
          <a:p>
            <a:pPr marL="0" indent="0">
              <a:buNone/>
            </a:pPr>
            <a:r>
              <a:rPr lang="en-US" sz="1500" b="1" dirty="0">
                <a:latin typeface="Times New Roman" panose="02020603050405020304" pitchFamily="18" charset="0"/>
                <a:cs typeface="Times New Roman" panose="02020603050405020304" pitchFamily="18" charset="0"/>
                <a:sym typeface="Wingdings" panose="05000000000000000000" pitchFamily="2" charset="2"/>
              </a:rPr>
              <a:t>Cluster 2 Insights:</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Receiving Yards: 2784.14</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Defensive Yards: 276.66</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Average Receiving Touchdowns: 19.86</a:t>
            </a:r>
          </a:p>
          <a:p>
            <a:pPr marL="0" indent="0">
              <a:buNone/>
            </a:pPr>
            <a:r>
              <a:rPr lang="en-US" sz="1500" b="1" dirty="0">
                <a:latin typeface="Times New Roman" panose="02020603050405020304" pitchFamily="18" charset="0"/>
                <a:cs typeface="Times New Roman" panose="02020603050405020304" pitchFamily="18" charset="0"/>
                <a:sym typeface="Wingdings" panose="05000000000000000000" pitchFamily="2" charset="2"/>
              </a:rPr>
              <a:t>Tailored Recommendations for Cluster 2:</a:t>
            </a:r>
          </a:p>
          <a:p>
            <a:pPr marL="0" indent="0">
              <a:buNone/>
            </a:pPr>
            <a:r>
              <a:rPr lang="en-US" sz="1500" dirty="0">
                <a:latin typeface="Times New Roman" panose="02020603050405020304" pitchFamily="18" charset="0"/>
                <a:cs typeface="Times New Roman" panose="02020603050405020304" pitchFamily="18" charset="0"/>
                <a:sym typeface="Wingdings" panose="05000000000000000000" pitchFamily="2" charset="2"/>
              </a:rPr>
              <a:t>  - Defensive improvements needed; consider defensive coaching and player development.</a:t>
            </a:r>
          </a:p>
          <a:p>
            <a:pPr marL="0" indent="0">
              <a:buNone/>
            </a:pPr>
            <a:endParaRPr lang="en-IN"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19D95AE-DCEE-DC12-60B6-99F93E349C6B}"/>
              </a:ext>
            </a:extLst>
          </p:cNvPr>
          <p:cNvPicPr>
            <a:picLocks noChangeAspect="1"/>
          </p:cNvPicPr>
          <p:nvPr/>
        </p:nvPicPr>
        <p:blipFill>
          <a:blip r:embed="rId2"/>
          <a:stretch>
            <a:fillRect/>
          </a:stretch>
        </p:blipFill>
        <p:spPr>
          <a:xfrm>
            <a:off x="6096000" y="769027"/>
            <a:ext cx="5974152" cy="3280985"/>
          </a:xfrm>
          <a:prstGeom prst="rect">
            <a:avLst/>
          </a:prstGeom>
        </p:spPr>
      </p:pic>
    </p:spTree>
    <p:extLst>
      <p:ext uri="{BB962C8B-B14F-4D97-AF65-F5344CB8AC3E}">
        <p14:creationId xmlns:p14="http://schemas.microsoft.com/office/powerpoint/2010/main" val="923326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8777-3A87-2D5B-2848-673E3AD6F786}"/>
              </a:ext>
            </a:extLst>
          </p:cNvPr>
          <p:cNvSpPr>
            <a:spLocks noGrp="1"/>
          </p:cNvSpPr>
          <p:nvPr>
            <p:ph type="title"/>
          </p:nvPr>
        </p:nvSpPr>
        <p:spPr>
          <a:xfrm>
            <a:off x="96328" y="218477"/>
            <a:ext cx="4441166" cy="152460"/>
          </a:xfrm>
        </p:spPr>
        <p:txBody>
          <a:bodyPr>
            <a:normAutofit fontScale="90000"/>
          </a:bodyPr>
          <a:lstStyle/>
          <a:p>
            <a:r>
              <a:rPr lang="en-IN" sz="2000" b="1" i="0" dirty="0">
                <a:solidFill>
                  <a:srgbClr val="FF0000"/>
                </a:solidFill>
                <a:effectLst/>
                <a:latin typeface="Times New Roman" panose="02020603050405020304" pitchFamily="18" charset="0"/>
                <a:cs typeface="Times New Roman" panose="02020603050405020304" pitchFamily="18" charset="0"/>
              </a:rPr>
              <a:t>Modelling - Agglomerative Clustering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BCF44F-963F-437A-6695-8D41BD830081}"/>
              </a:ext>
            </a:extLst>
          </p:cNvPr>
          <p:cNvSpPr>
            <a:spLocks noGrp="1"/>
          </p:cNvSpPr>
          <p:nvPr>
            <p:ph idx="1"/>
          </p:nvPr>
        </p:nvSpPr>
        <p:spPr>
          <a:xfrm>
            <a:off x="0" y="543466"/>
            <a:ext cx="12192000" cy="6487063"/>
          </a:xfrm>
        </p:spPr>
        <p:txBody>
          <a:bodyPr>
            <a:noAutofit/>
          </a:bodyPr>
          <a:lstStyle/>
          <a:p>
            <a:pPr marL="0" indent="0" algn="just">
              <a:buNone/>
            </a:pPr>
            <a:r>
              <a:rPr lang="en-US" sz="1400" b="1" dirty="0">
                <a:latin typeface="Times New Roman" panose="02020603050405020304" pitchFamily="18" charset="0"/>
                <a:cs typeface="Times New Roman" panose="02020603050405020304" pitchFamily="18" charset="0"/>
              </a:rPr>
              <a:t>Understanding Agglomerative Clustering:</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Agglomerative Clustering is a type of hierarchical clustering method that builds a tree of clusters by successively merging pairs of clusters. This approach starts with each team as its own cluster and then combines them step by step based on their similarities.</a:t>
            </a:r>
          </a:p>
          <a:p>
            <a:pPr marL="0" indent="0" algn="just">
              <a:buNone/>
            </a:pPr>
            <a:r>
              <a:rPr lang="en-US" sz="1400" b="1" dirty="0">
                <a:latin typeface="Times New Roman" panose="02020603050405020304" pitchFamily="18" charset="0"/>
                <a:cs typeface="Times New Roman" panose="02020603050405020304" pitchFamily="18" charset="0"/>
              </a:rPr>
              <a:t>Process of Hierarchical Clustering:</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In our analysis, we used 'ward' linkage to minimize the variance when merging clusters. This method considers the entire cluster when making decisions, ensuring a more balanced hierarchical structure.</a:t>
            </a:r>
          </a:p>
          <a:p>
            <a:pPr marL="0" indent="0" algn="just">
              <a:buNone/>
            </a:pPr>
            <a:r>
              <a:rPr lang="en-US" sz="1400" b="1" dirty="0">
                <a:latin typeface="Times New Roman" panose="02020603050405020304" pitchFamily="18" charset="0"/>
                <a:cs typeface="Times New Roman" panose="02020603050405020304" pitchFamily="18" charset="0"/>
              </a:rPr>
              <a:t>Comparing with K-Means: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Unlike K-Means, which partitions the data into non-overlapping clusters (assuming spherical shapes), Agglomerative Clustering provides a more nuanced view by building a hierarchy of clusters. This can reveal more complex relationships and structures within the data.</a:t>
            </a:r>
          </a:p>
          <a:p>
            <a:pPr marL="0" indent="0" algn="just">
              <a:buNone/>
            </a:pPr>
            <a:r>
              <a:rPr lang="en-US" sz="1400" b="1" dirty="0">
                <a:latin typeface="Times New Roman" panose="02020603050405020304" pitchFamily="18" charset="0"/>
                <a:cs typeface="Times New Roman" panose="02020603050405020304" pitchFamily="18" charset="0"/>
              </a:rPr>
              <a:t>Insights from Agglomerative Clustering:</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Our Agglomerative Clustering model segmented teams into three groups, similar to K-Means, but with a focus on both offensive and defensive metrics: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Cluster 0: High offensive performance but moderate defensive metrics, suggesting these teams are strong but could improve on defense.</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Cluster 1: Lower in both offense and defense, indicating these teams might be newer or in a rebuilding phase.</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Cluster 2: Moderate offense with stronger defense, suggesting a more balanced or defensive strategy.</a:t>
            </a:r>
          </a:p>
          <a:p>
            <a:pPr marL="0" indent="0" algn="just">
              <a:buNone/>
            </a:pPr>
            <a:r>
              <a:rPr lang="en-US" sz="1400" b="1" dirty="0">
                <a:latin typeface="Times New Roman" panose="02020603050405020304" pitchFamily="18" charset="0"/>
                <a:cs typeface="Times New Roman" panose="02020603050405020304" pitchFamily="18" charset="0"/>
              </a:rPr>
              <a:t>Silhouette Score Comparison:</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The silhouette score for Agglomerative Clustering was 0.284, slightly lower than the K-Means score of 0.305. This indicates that while the clusters are reasonably distinct, there may be more overlap or less clear boundaries between clusters in Agglomerative Clustering.</a:t>
            </a:r>
          </a:p>
          <a:p>
            <a:pPr marL="0" indent="0" algn="just">
              <a:buNone/>
            </a:pPr>
            <a:r>
              <a:rPr lang="en-US" sz="1400" b="1" dirty="0">
                <a:latin typeface="Times New Roman" panose="02020603050405020304" pitchFamily="18" charset="0"/>
                <a:cs typeface="Times New Roman" panose="02020603050405020304" pitchFamily="18" charset="0"/>
              </a:rPr>
              <a:t>Tailored Recommendations:</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For teams in Cluster 0, the focus should be on maintaining their offensive power while bolstering defense.</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Teams in Cluster 1 need a balanced development approach to enhance both offense and defense.</a:t>
            </a:r>
          </a:p>
          <a:p>
            <a:pPr marL="0" indent="0" algn="just">
              <a:buNone/>
            </a:pPr>
            <a:r>
              <a:rPr lang="en-US" sz="1400" dirty="0">
                <a:solidFill>
                  <a:srgbClr val="002060"/>
                </a:solidFill>
                <a:latin typeface="Times New Roman" panose="02020603050405020304" pitchFamily="18" charset="0"/>
                <a:cs typeface="Times New Roman" panose="02020603050405020304" pitchFamily="18" charset="0"/>
              </a:rPr>
              <a:t>Cluster 2 teams should continue refining their defensive strategies while seeking ways to increase offensive output.</a:t>
            </a:r>
          </a:p>
          <a:p>
            <a:pPr marL="0" indent="0" algn="just">
              <a:buNone/>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979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F9E4D7-E64D-6763-2D6B-85207F29E44D}"/>
              </a:ext>
            </a:extLst>
          </p:cNvPr>
          <p:cNvSpPr>
            <a:spLocks noGrp="1"/>
          </p:cNvSpPr>
          <p:nvPr>
            <p:ph idx="1"/>
          </p:nvPr>
        </p:nvSpPr>
        <p:spPr>
          <a:xfrm>
            <a:off x="0" y="0"/>
            <a:ext cx="12192000" cy="6858000"/>
          </a:xfrm>
        </p:spPr>
        <p:txBody>
          <a:bodyPr>
            <a:normAutofit/>
          </a:bodyPr>
          <a:lstStyle/>
          <a:p>
            <a:pPr marL="0" indent="0">
              <a:buNone/>
            </a:pPr>
            <a:r>
              <a:rPr lang="en-US" sz="2000" dirty="0">
                <a:solidFill>
                  <a:srgbClr val="FF0000"/>
                </a:solidFill>
                <a:latin typeface="Times New Roman" panose="02020603050405020304" pitchFamily="18" charset="0"/>
                <a:cs typeface="Times New Roman" panose="02020603050405020304" pitchFamily="18" charset="0"/>
              </a:rPr>
              <a:t>Output </a:t>
            </a:r>
            <a:r>
              <a:rPr lang="en-US" sz="20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a:t>
            </a:r>
            <a:endParaRPr lang="en-US" sz="1600"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endParaRPr>
          </a:p>
          <a:p>
            <a:pPr marL="0" indent="0">
              <a:buNone/>
            </a:pPr>
            <a:r>
              <a:rPr lang="en-US" sz="1600" dirty="0">
                <a:latin typeface="Times New Roman" panose="02020603050405020304" pitchFamily="18" charset="0"/>
                <a:cs typeface="Times New Roman" panose="02020603050405020304" pitchFamily="18" charset="0"/>
              </a:rPr>
              <a:t>Agglomerative Clustering Silhouette Score: 0.2838946455938724</a:t>
            </a:r>
          </a:p>
          <a:p>
            <a:pPr marL="0" indent="0">
              <a:buNone/>
            </a:pPr>
            <a:r>
              <a:rPr lang="en-US" sz="1600" b="1" dirty="0">
                <a:latin typeface="Times New Roman" panose="02020603050405020304" pitchFamily="18" charset="0"/>
                <a:cs typeface="Times New Roman" panose="02020603050405020304" pitchFamily="18" charset="0"/>
              </a:rPr>
              <a:t>Detailed Agglomerative Clustering Insights and Tailored Recommendations:</a:t>
            </a:r>
          </a:p>
          <a:p>
            <a:pPr marL="0" indent="0">
              <a:buNone/>
            </a:pPr>
            <a:r>
              <a:rPr lang="en-US" sz="1600" b="1" dirty="0">
                <a:latin typeface="Times New Roman" panose="02020603050405020304" pitchFamily="18" charset="0"/>
                <a:cs typeface="Times New Roman" panose="02020603050405020304" pitchFamily="18" charset="0"/>
              </a:rPr>
              <a:t>Cluster 0 Insights:</a:t>
            </a:r>
          </a:p>
          <a:p>
            <a:pPr marL="0" indent="0">
              <a:buNone/>
            </a:pPr>
            <a:r>
              <a:rPr lang="en-US" sz="1600" dirty="0">
                <a:latin typeface="Times New Roman" panose="02020603050405020304" pitchFamily="18" charset="0"/>
                <a:cs typeface="Times New Roman" panose="02020603050405020304" pitchFamily="18" charset="0"/>
              </a:rPr>
              <a:t>  - Average Receiving Yards: 3626.30</a:t>
            </a:r>
          </a:p>
          <a:p>
            <a:pPr marL="0" indent="0">
              <a:buNone/>
            </a:pPr>
            <a:r>
              <a:rPr lang="en-US" sz="1600" dirty="0">
                <a:latin typeface="Times New Roman" panose="02020603050405020304" pitchFamily="18" charset="0"/>
                <a:cs typeface="Times New Roman" panose="02020603050405020304" pitchFamily="18" charset="0"/>
              </a:rPr>
              <a:t>  - Average Defensive Yards: 188.44</a:t>
            </a:r>
          </a:p>
          <a:p>
            <a:pPr marL="0" indent="0">
              <a:buNone/>
            </a:pPr>
            <a:r>
              <a:rPr lang="en-US" sz="1600" dirty="0">
                <a:latin typeface="Times New Roman" panose="02020603050405020304" pitchFamily="18" charset="0"/>
                <a:cs typeface="Times New Roman" panose="02020603050405020304" pitchFamily="18" charset="0"/>
              </a:rPr>
              <a:t>  - Average Receiving Touchdowns: 30.66</a:t>
            </a:r>
          </a:p>
          <a:p>
            <a:pPr marL="0" indent="0">
              <a:buNone/>
            </a:pPr>
            <a:r>
              <a:rPr lang="en-US" sz="1600" dirty="0">
                <a:latin typeface="Times New Roman" panose="02020603050405020304" pitchFamily="18" charset="0"/>
                <a:cs typeface="Times New Roman" panose="02020603050405020304" pitchFamily="18" charset="0"/>
              </a:rPr>
              <a:t>  - Maintain and enhance offensive strategies.</a:t>
            </a:r>
          </a:p>
          <a:p>
            <a:pPr marL="0" indent="0">
              <a:buNone/>
            </a:pPr>
            <a:r>
              <a:rPr lang="en-US" sz="1600" b="1" dirty="0">
                <a:latin typeface="Times New Roman" panose="02020603050405020304" pitchFamily="18" charset="0"/>
                <a:cs typeface="Times New Roman" panose="02020603050405020304" pitchFamily="18" charset="0"/>
              </a:rPr>
              <a:t>Cluster 1 Insights:</a:t>
            </a:r>
          </a:p>
          <a:p>
            <a:pPr marL="0" indent="0">
              <a:buNone/>
            </a:pPr>
            <a:r>
              <a:rPr lang="en-US" sz="1600" dirty="0">
                <a:latin typeface="Times New Roman" panose="02020603050405020304" pitchFamily="18" charset="0"/>
                <a:cs typeface="Times New Roman" panose="02020603050405020304" pitchFamily="18" charset="0"/>
              </a:rPr>
              <a:t>  - Average Receiving Yards: 2414.89</a:t>
            </a:r>
          </a:p>
          <a:p>
            <a:pPr marL="0" indent="0">
              <a:buNone/>
            </a:pPr>
            <a:r>
              <a:rPr lang="en-US" sz="1600" dirty="0">
                <a:latin typeface="Times New Roman" panose="02020603050405020304" pitchFamily="18" charset="0"/>
                <a:cs typeface="Times New Roman" panose="02020603050405020304" pitchFamily="18" charset="0"/>
              </a:rPr>
              <a:t>  - Average Defensive Yards: 71.48</a:t>
            </a:r>
          </a:p>
          <a:p>
            <a:pPr marL="0" indent="0">
              <a:buNone/>
            </a:pPr>
            <a:r>
              <a:rPr lang="en-US" sz="1600" dirty="0">
                <a:latin typeface="Times New Roman" panose="02020603050405020304" pitchFamily="18" charset="0"/>
                <a:cs typeface="Times New Roman" panose="02020603050405020304" pitchFamily="18" charset="0"/>
              </a:rPr>
              <a:t>  - Average Receiving Touchdowns: 14.59</a:t>
            </a:r>
          </a:p>
          <a:p>
            <a:pPr marL="0" indent="0">
              <a:buNone/>
            </a:pPr>
            <a:r>
              <a:rPr lang="en-US" sz="1600" dirty="0">
                <a:latin typeface="Times New Roman" panose="02020603050405020304" pitchFamily="18" charset="0"/>
                <a:cs typeface="Times New Roman" panose="02020603050405020304" pitchFamily="18" charset="0"/>
              </a:rPr>
              <a:t>  - Seek balance in team development; both offense and defense require attention.</a:t>
            </a:r>
          </a:p>
          <a:p>
            <a:pPr marL="0" indent="0">
              <a:buNone/>
            </a:pPr>
            <a:r>
              <a:rPr lang="en-US" sz="1600" b="1" dirty="0">
                <a:latin typeface="Times New Roman" panose="02020603050405020304" pitchFamily="18" charset="0"/>
                <a:cs typeface="Times New Roman" panose="02020603050405020304" pitchFamily="18" charset="0"/>
              </a:rPr>
              <a:t>Cluster 2 Insights:</a:t>
            </a:r>
          </a:p>
          <a:p>
            <a:pPr marL="0" indent="0">
              <a:buNone/>
            </a:pPr>
            <a:r>
              <a:rPr lang="en-US" sz="1600" dirty="0">
                <a:latin typeface="Times New Roman" panose="02020603050405020304" pitchFamily="18" charset="0"/>
                <a:cs typeface="Times New Roman" panose="02020603050405020304" pitchFamily="18" charset="0"/>
              </a:rPr>
              <a:t>  - Average Receiving Yards: 2607.63</a:t>
            </a:r>
          </a:p>
          <a:p>
            <a:pPr marL="0" indent="0">
              <a:buNone/>
            </a:pPr>
            <a:r>
              <a:rPr lang="en-US" sz="1600" dirty="0">
                <a:latin typeface="Times New Roman" panose="02020603050405020304" pitchFamily="18" charset="0"/>
                <a:cs typeface="Times New Roman" panose="02020603050405020304" pitchFamily="18" charset="0"/>
              </a:rPr>
              <a:t>  - Average Defensive Yards: 219.95</a:t>
            </a:r>
          </a:p>
          <a:p>
            <a:pPr marL="0" indent="0">
              <a:buNone/>
            </a:pPr>
            <a:r>
              <a:rPr lang="en-US" sz="1600" dirty="0">
                <a:latin typeface="Times New Roman" panose="02020603050405020304" pitchFamily="18" charset="0"/>
                <a:cs typeface="Times New Roman" panose="02020603050405020304" pitchFamily="18" charset="0"/>
              </a:rPr>
              <a:t>  - Average Receiving Touchdowns: 16.42</a:t>
            </a:r>
          </a:p>
          <a:p>
            <a:pPr marL="0" indent="0">
              <a:buNone/>
            </a:pPr>
            <a:r>
              <a:rPr lang="en-US" sz="1600" dirty="0">
                <a:latin typeface="Times New Roman" panose="02020603050405020304" pitchFamily="18" charset="0"/>
                <a:cs typeface="Times New Roman" panose="02020603050405020304" pitchFamily="18" charset="0"/>
              </a:rPr>
              <a:t>  - Focus on defensive training and strategy improvements.</a:t>
            </a:r>
            <a:endParaRPr lang="en-IN" sz="16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14A31AC-EB9B-6431-75B6-422DD29F3B78}"/>
              </a:ext>
            </a:extLst>
          </p:cNvPr>
          <p:cNvPicPr>
            <a:picLocks noChangeAspect="1"/>
          </p:cNvPicPr>
          <p:nvPr/>
        </p:nvPicPr>
        <p:blipFill>
          <a:blip r:embed="rId2"/>
          <a:stretch>
            <a:fillRect/>
          </a:stretch>
        </p:blipFill>
        <p:spPr>
          <a:xfrm>
            <a:off x="6201080" y="1164567"/>
            <a:ext cx="5285351" cy="2902698"/>
          </a:xfrm>
          <a:prstGeom prst="rect">
            <a:avLst/>
          </a:prstGeom>
        </p:spPr>
      </p:pic>
    </p:spTree>
    <p:extLst>
      <p:ext uri="{BB962C8B-B14F-4D97-AF65-F5344CB8AC3E}">
        <p14:creationId xmlns:p14="http://schemas.microsoft.com/office/powerpoint/2010/main" val="34664604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3578</Words>
  <Application>Microsoft Office PowerPoint</Application>
  <PresentationFormat>Widescreen</PresentationFormat>
  <Paragraphs>202</Paragraphs>
  <Slides>14</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Employing Machine Learning for Performance-Based Compensation in College Football  </vt:lpstr>
      <vt:lpstr>Problem Statement</vt:lpstr>
      <vt:lpstr>Business Understanding</vt:lpstr>
      <vt:lpstr>Data Understanding</vt:lpstr>
      <vt:lpstr>Data Preparation</vt:lpstr>
      <vt:lpstr>Modelling - K-Means Clustering</vt:lpstr>
      <vt:lpstr>PowerPoint Presentation</vt:lpstr>
      <vt:lpstr>Modelling - Agglomerative Clustering</vt:lpstr>
      <vt:lpstr>PowerPoint Presentation</vt:lpstr>
      <vt:lpstr>Comparative Analysis</vt:lpstr>
      <vt:lpstr>Evaluation</vt:lpstr>
      <vt:lpstr>Deployment and Recommendations</vt:lpstr>
      <vt:lpstr>Closing Remarks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Employing Machine Learning for Performance-Based Compensation in College Football</dc:title>
  <dc:creator>Administrator X</dc:creator>
  <cp:lastModifiedBy>Vallamkondu, Sai Sudeshna</cp:lastModifiedBy>
  <cp:revision>35</cp:revision>
  <dcterms:created xsi:type="dcterms:W3CDTF">2024-03-08T08:21:43Z</dcterms:created>
  <dcterms:modified xsi:type="dcterms:W3CDTF">2024-03-08T22:04:28Z</dcterms:modified>
</cp:coreProperties>
</file>