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5050"/>
    <a:srgbClr val="9933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f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C236-4436-46D3-B38B-BF473FB20850}"/>
              </a:ext>
            </a:extLst>
          </p:cNvPr>
          <p:cNvSpPr>
            <a:spLocks noGrp="1"/>
          </p:cNvSpPr>
          <p:nvPr>
            <p:ph type="ctrTitle"/>
          </p:nvPr>
        </p:nvSpPr>
        <p:spPr>
          <a:xfrm>
            <a:off x="2104008" y="248576"/>
            <a:ext cx="8599502" cy="1154096"/>
          </a:xfrm>
        </p:spPr>
        <p:txBody>
          <a:bodyPr>
            <a:normAutofit/>
          </a:bodyPr>
          <a:lstStyle/>
          <a:p>
            <a:r>
              <a:rPr lang="en-IN" sz="3600" dirty="0">
                <a:solidFill>
                  <a:schemeClr val="accent6"/>
                </a:solidFill>
                <a:latin typeface="Times New Roman" panose="02020603050405020304" pitchFamily="18" charset="0"/>
                <a:cs typeface="Times New Roman" panose="02020603050405020304" pitchFamily="18" charset="0"/>
              </a:rPr>
              <a:t>MAJOR PROJECT </a:t>
            </a:r>
            <a:br>
              <a:rPr lang="en-IN" sz="3600" dirty="0">
                <a:solidFill>
                  <a:schemeClr val="accent6"/>
                </a:solidFill>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3357043-7DB7-4A9E-A45C-EFCC47000A97}"/>
              </a:ext>
            </a:extLst>
          </p:cNvPr>
          <p:cNvSpPr>
            <a:spLocks noGrp="1"/>
          </p:cNvSpPr>
          <p:nvPr>
            <p:ph type="subTitle" idx="1"/>
          </p:nvPr>
        </p:nvSpPr>
        <p:spPr>
          <a:xfrm>
            <a:off x="621437" y="1402672"/>
            <a:ext cx="11026066" cy="5206751"/>
          </a:xfrm>
        </p:spPr>
        <p:txBody>
          <a:bodyPr>
            <a:normAutofit/>
          </a:bodyPr>
          <a:lstStyle/>
          <a:p>
            <a:r>
              <a:rPr lang="en-IN" sz="3200" dirty="0">
                <a:solidFill>
                  <a:schemeClr val="accent6"/>
                </a:solidFill>
                <a:highlight>
                  <a:srgbClr val="000080"/>
                </a:highlight>
                <a:latin typeface="Times New Roman" panose="02020603050405020304" pitchFamily="18" charset="0"/>
                <a:cs typeface="Times New Roman" panose="02020603050405020304" pitchFamily="18" charset="0"/>
              </a:rPr>
              <a:t>NON CONTACT HAND GESTURE </a:t>
            </a:r>
          </a:p>
          <a:p>
            <a:r>
              <a:rPr lang="en-IN" sz="3200" dirty="0">
                <a:solidFill>
                  <a:schemeClr val="accent6"/>
                </a:solidFill>
                <a:highlight>
                  <a:srgbClr val="000080"/>
                </a:highlight>
                <a:latin typeface="Times New Roman" panose="02020603050405020304" pitchFamily="18" charset="0"/>
                <a:cs typeface="Times New Roman" panose="02020603050405020304" pitchFamily="18" charset="0"/>
              </a:rPr>
              <a:t>BASED WIRELESS ROBOT</a:t>
            </a:r>
          </a:p>
          <a:p>
            <a:endParaRPr lang="en-IN" sz="2400" dirty="0">
              <a:solidFill>
                <a:srgbClr val="FF6600"/>
              </a:solidFill>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									PRESENTED BY     </a:t>
            </a:r>
            <a:br>
              <a:rPr lang="en-IN" sz="2400" dirty="0">
                <a:solidFill>
                  <a:schemeClr val="tx1">
                    <a:lumMod val="95000"/>
                  </a:schemeClr>
                </a:solidFill>
                <a:latin typeface="Times New Roman" panose="02020603050405020304" pitchFamily="18" charset="0"/>
                <a:cs typeface="Times New Roman" panose="02020603050405020304" pitchFamily="18" charset="0"/>
              </a:rPr>
            </a:br>
            <a:r>
              <a:rPr lang="en-IN" sz="2400" dirty="0">
                <a:solidFill>
                  <a:schemeClr val="tx1">
                    <a:lumMod val="95000"/>
                  </a:schemeClr>
                </a:solidFill>
                <a:latin typeface="Times New Roman" panose="02020603050405020304" pitchFamily="18" charset="0"/>
                <a:cs typeface="Times New Roman" panose="02020603050405020304" pitchFamily="18" charset="0"/>
              </a:rPr>
              <a:t>								B. MOUNIKESH GOUD</a:t>
            </a:r>
          </a:p>
          <a:p>
            <a:endParaRPr lang="en-IN" dirty="0"/>
          </a:p>
        </p:txBody>
      </p:sp>
      <p:pic>
        <p:nvPicPr>
          <p:cNvPr id="6" name="Picture 5">
            <a:extLst>
              <a:ext uri="{FF2B5EF4-FFF2-40B4-BE49-F238E27FC236}">
                <a16:creationId xmlns:a16="http://schemas.microsoft.com/office/drawing/2014/main" id="{D1738653-E0C2-F154-6B34-F0DC0DD1BE4B}"/>
              </a:ext>
            </a:extLst>
          </p:cNvPr>
          <p:cNvPicPr>
            <a:picLocks noChangeAspect="1"/>
          </p:cNvPicPr>
          <p:nvPr/>
        </p:nvPicPr>
        <p:blipFill>
          <a:blip r:embed="rId2"/>
          <a:stretch>
            <a:fillRect/>
          </a:stretch>
        </p:blipFill>
        <p:spPr>
          <a:xfrm>
            <a:off x="1578708" y="3674452"/>
            <a:ext cx="4189046" cy="2228850"/>
          </a:xfrm>
          <a:prstGeom prst="rect">
            <a:avLst/>
          </a:prstGeom>
        </p:spPr>
      </p:pic>
    </p:spTree>
    <p:extLst>
      <p:ext uri="{BB962C8B-B14F-4D97-AF65-F5344CB8AC3E}">
        <p14:creationId xmlns:p14="http://schemas.microsoft.com/office/powerpoint/2010/main" val="333097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6A21-7F8B-4AD6-9568-DBFE4D2804CA}"/>
              </a:ext>
            </a:extLst>
          </p:cNvPr>
          <p:cNvSpPr>
            <a:spLocks noGrp="1"/>
          </p:cNvSpPr>
          <p:nvPr>
            <p:ph type="title"/>
          </p:nvPr>
        </p:nvSpPr>
        <p:spPr>
          <a:xfrm>
            <a:off x="913794" y="371383"/>
            <a:ext cx="10353761" cy="695417"/>
          </a:xfrm>
        </p:spPr>
        <p:txBody>
          <a:bodyPr/>
          <a:lstStyle/>
          <a:p>
            <a:r>
              <a:rPr lang="en-IN" dirty="0">
                <a:solidFill>
                  <a:schemeClr val="accent6">
                    <a:lumMod val="40000"/>
                    <a:lumOff val="60000"/>
                  </a:schemeClr>
                </a:solidFill>
              </a:rPr>
              <a:t>disadvantages</a:t>
            </a:r>
          </a:p>
        </p:txBody>
      </p:sp>
      <p:sp>
        <p:nvSpPr>
          <p:cNvPr id="3" name="Content Placeholder 2">
            <a:extLst>
              <a:ext uri="{FF2B5EF4-FFF2-40B4-BE49-F238E27FC236}">
                <a16:creationId xmlns:a16="http://schemas.microsoft.com/office/drawing/2014/main" id="{23831697-FA1B-4724-AD2B-4B175E88B947}"/>
              </a:ext>
            </a:extLst>
          </p:cNvPr>
          <p:cNvSpPr>
            <a:spLocks noGrp="1"/>
          </p:cNvSpPr>
          <p:nvPr>
            <p:ph idx="1"/>
          </p:nvPr>
        </p:nvSpPr>
        <p:spPr>
          <a:xfrm>
            <a:off x="913795" y="1154097"/>
            <a:ext cx="10353762" cy="5015884"/>
          </a:xfrm>
        </p:spPr>
        <p:txBody>
          <a:bodyPr/>
          <a:lstStyle/>
          <a:p>
            <a:r>
              <a:rPr lang="en-IN" dirty="0"/>
              <a:t>It cannot sense the hand gesture movements from long distance.</a:t>
            </a:r>
          </a:p>
          <a:p>
            <a:endParaRPr lang="en-IN" dirty="0"/>
          </a:p>
          <a:p>
            <a:pPr marL="0" indent="0">
              <a:buNone/>
            </a:pPr>
            <a:endParaRPr lang="en-IN" dirty="0"/>
          </a:p>
        </p:txBody>
      </p:sp>
    </p:spTree>
    <p:extLst>
      <p:ext uri="{BB962C8B-B14F-4D97-AF65-F5344CB8AC3E}">
        <p14:creationId xmlns:p14="http://schemas.microsoft.com/office/powerpoint/2010/main" val="416112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1CBF-6800-4750-98B3-8A67FE4A32BE}"/>
              </a:ext>
            </a:extLst>
          </p:cNvPr>
          <p:cNvSpPr>
            <a:spLocks noGrp="1"/>
          </p:cNvSpPr>
          <p:nvPr>
            <p:ph type="title"/>
          </p:nvPr>
        </p:nvSpPr>
        <p:spPr>
          <a:xfrm>
            <a:off x="913794" y="343269"/>
            <a:ext cx="10353761" cy="633275"/>
          </a:xfrm>
        </p:spPr>
        <p:txBody>
          <a:bodyPr/>
          <a:lstStyle/>
          <a:p>
            <a:r>
              <a:rPr lang="en-IN" dirty="0">
                <a:solidFill>
                  <a:schemeClr val="accent6">
                    <a:lumMod val="40000"/>
                    <a:lumOff val="60000"/>
                  </a:schemeClr>
                </a:solidFill>
              </a:rPr>
              <a:t>applications</a:t>
            </a:r>
          </a:p>
        </p:txBody>
      </p:sp>
      <p:sp>
        <p:nvSpPr>
          <p:cNvPr id="3" name="Content Placeholder 2">
            <a:extLst>
              <a:ext uri="{FF2B5EF4-FFF2-40B4-BE49-F238E27FC236}">
                <a16:creationId xmlns:a16="http://schemas.microsoft.com/office/drawing/2014/main" id="{C5BEA7AA-507F-408B-A597-DE465DBCA0F4}"/>
              </a:ext>
            </a:extLst>
          </p:cNvPr>
          <p:cNvSpPr>
            <a:spLocks noGrp="1"/>
          </p:cNvSpPr>
          <p:nvPr>
            <p:ph idx="1"/>
          </p:nvPr>
        </p:nvSpPr>
        <p:spPr>
          <a:xfrm>
            <a:off x="913795" y="976543"/>
            <a:ext cx="10353762" cy="4447713"/>
          </a:xfrm>
        </p:spPr>
        <p:txBody>
          <a:bodyPr/>
          <a:lstStyle/>
          <a:p>
            <a:r>
              <a:rPr lang="en-IN" dirty="0"/>
              <a:t>It can be used in remote rural areas, so as to carry out operations like military appliances</a:t>
            </a:r>
          </a:p>
          <a:p>
            <a:r>
              <a:rPr lang="en-IN" dirty="0"/>
              <a:t>It can also be used for laboratory, bomb disposals.</a:t>
            </a:r>
          </a:p>
          <a:p>
            <a:r>
              <a:rPr lang="en-IN" dirty="0"/>
              <a:t>We can apply it for garbage removal in lakes.</a:t>
            </a:r>
          </a:p>
        </p:txBody>
      </p:sp>
    </p:spTree>
    <p:extLst>
      <p:ext uri="{BB962C8B-B14F-4D97-AF65-F5344CB8AC3E}">
        <p14:creationId xmlns:p14="http://schemas.microsoft.com/office/powerpoint/2010/main" val="289757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C88D-411A-4496-AEEB-38ED96926508}"/>
              </a:ext>
            </a:extLst>
          </p:cNvPr>
          <p:cNvSpPr>
            <a:spLocks noGrp="1"/>
          </p:cNvSpPr>
          <p:nvPr>
            <p:ph type="title"/>
          </p:nvPr>
        </p:nvSpPr>
        <p:spPr>
          <a:xfrm>
            <a:off x="913795" y="609600"/>
            <a:ext cx="10353761" cy="5649798"/>
          </a:xfrm>
        </p:spPr>
        <p:txBody>
          <a:bodyPr>
            <a:normAutofit/>
          </a:bodyPr>
          <a:lstStyle/>
          <a:p>
            <a:r>
              <a:rPr lang="en-IN" sz="6600" dirty="0"/>
              <a:t>THANK YOU</a:t>
            </a:r>
          </a:p>
        </p:txBody>
      </p:sp>
    </p:spTree>
    <p:extLst>
      <p:ext uri="{BB962C8B-B14F-4D97-AF65-F5344CB8AC3E}">
        <p14:creationId xmlns:p14="http://schemas.microsoft.com/office/powerpoint/2010/main" val="10897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4E42-00DC-4E68-BC87-33770E089163}"/>
              </a:ext>
            </a:extLst>
          </p:cNvPr>
          <p:cNvSpPr>
            <a:spLocks noGrp="1"/>
          </p:cNvSpPr>
          <p:nvPr>
            <p:ph type="title"/>
          </p:nvPr>
        </p:nvSpPr>
        <p:spPr>
          <a:xfrm>
            <a:off x="1162975" y="487679"/>
            <a:ext cx="6060785" cy="826215"/>
          </a:xfrm>
        </p:spPr>
        <p:txBody>
          <a:bodyPr>
            <a:normAutofit/>
          </a:bodyPr>
          <a:lstStyle/>
          <a:p>
            <a:pPr algn="l"/>
            <a:r>
              <a:rPr lang="en-IN" dirty="0">
                <a:solidFill>
                  <a:schemeClr val="accent6">
                    <a:lumMod val="40000"/>
                    <a:lumOff val="60000"/>
                  </a:schemeClr>
                </a:solidFill>
              </a:rPr>
              <a:t>contents</a:t>
            </a:r>
          </a:p>
        </p:txBody>
      </p:sp>
      <p:sp>
        <p:nvSpPr>
          <p:cNvPr id="3" name="Content Placeholder 2">
            <a:extLst>
              <a:ext uri="{FF2B5EF4-FFF2-40B4-BE49-F238E27FC236}">
                <a16:creationId xmlns:a16="http://schemas.microsoft.com/office/drawing/2014/main" id="{9376FBAD-1410-48B7-AB3A-4BD7C2EA9ADC}"/>
              </a:ext>
            </a:extLst>
          </p:cNvPr>
          <p:cNvSpPr>
            <a:spLocks noGrp="1"/>
          </p:cNvSpPr>
          <p:nvPr>
            <p:ph idx="1"/>
          </p:nvPr>
        </p:nvSpPr>
        <p:spPr>
          <a:xfrm>
            <a:off x="1034529" y="958788"/>
            <a:ext cx="10353762" cy="5411532"/>
          </a:xfrm>
        </p:spPr>
        <p:txBody>
          <a:bodyPr>
            <a:normAutofit fontScale="92500" lnSpcReduction="10000"/>
          </a:bodyPr>
          <a:lstStyle/>
          <a:p>
            <a:pPr marL="0" indent="0">
              <a:buNone/>
            </a:pPr>
            <a:endParaRPr lang="en-IN" dirty="0"/>
          </a:p>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EXISTING SYSTEM</a:t>
            </a:r>
          </a:p>
          <a:p>
            <a:r>
              <a:rPr lang="en-IN" sz="2400" dirty="0">
                <a:latin typeface="Times New Roman" panose="02020603050405020304" pitchFamily="18" charset="0"/>
                <a:cs typeface="Times New Roman" panose="02020603050405020304" pitchFamily="18" charset="0"/>
              </a:rPr>
              <a:t>PROPOSED SYSTEM</a:t>
            </a:r>
          </a:p>
          <a:p>
            <a:r>
              <a:rPr lang="en-IN" sz="2400" dirty="0">
                <a:latin typeface="Times New Roman" panose="02020603050405020304" pitchFamily="18" charset="0"/>
                <a:cs typeface="Times New Roman" panose="02020603050405020304" pitchFamily="18" charset="0"/>
              </a:rPr>
              <a:t>COMPONENTS AND TOOLS</a:t>
            </a:r>
            <a:endParaRPr lang="en-GB"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BLOCK DIAGRAM</a:t>
            </a:r>
          </a:p>
          <a:p>
            <a:r>
              <a:rPr lang="en-IN" sz="2400" dirty="0">
                <a:latin typeface="Times New Roman" panose="02020603050405020304" pitchFamily="18" charset="0"/>
                <a:cs typeface="Times New Roman" panose="02020603050405020304" pitchFamily="18" charset="0"/>
              </a:rPr>
              <a:t>WORKING PRINCIPLE</a:t>
            </a:r>
          </a:p>
          <a:p>
            <a:r>
              <a:rPr lang="en-IN" sz="2400" dirty="0">
                <a:latin typeface="Times New Roman" panose="02020603050405020304" pitchFamily="18" charset="0"/>
                <a:cs typeface="Times New Roman" panose="02020603050405020304" pitchFamily="18" charset="0"/>
              </a:rPr>
              <a:t>ADVANTAGES</a:t>
            </a:r>
          </a:p>
          <a:p>
            <a:r>
              <a:rPr lang="en-IN" sz="2400" dirty="0">
                <a:latin typeface="Times New Roman" panose="02020603050405020304" pitchFamily="18" charset="0"/>
                <a:cs typeface="Times New Roman" panose="02020603050405020304" pitchFamily="18" charset="0"/>
              </a:rPr>
              <a:t>DISADVANTAGES</a:t>
            </a:r>
          </a:p>
          <a:p>
            <a:r>
              <a:rPr lang="en-IN" sz="2400" dirty="0">
                <a:latin typeface="Times New Roman" panose="02020603050405020304" pitchFamily="18" charset="0"/>
                <a:cs typeface="Times New Roman" panose="02020603050405020304" pitchFamily="18" charset="0"/>
              </a:rPr>
              <a:t>APPLICATIONS</a:t>
            </a:r>
          </a:p>
          <a:p>
            <a:r>
              <a:rPr lang="en-IN" sz="2400" dirty="0">
                <a:latin typeface="Times New Roman" panose="02020603050405020304" pitchFamily="18" charset="0"/>
                <a:cs typeface="Times New Roman" panose="02020603050405020304" pitchFamily="18" charset="0"/>
              </a:rPr>
              <a:t>FUTURE SCOPE</a:t>
            </a:r>
          </a:p>
          <a:p>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5405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A534-0483-4A6D-BADE-AEB16A685374}"/>
              </a:ext>
            </a:extLst>
          </p:cNvPr>
          <p:cNvSpPr>
            <a:spLocks noGrp="1"/>
          </p:cNvSpPr>
          <p:nvPr>
            <p:ph type="title"/>
          </p:nvPr>
        </p:nvSpPr>
        <p:spPr>
          <a:xfrm>
            <a:off x="913795" y="247688"/>
            <a:ext cx="10353761" cy="649224"/>
          </a:xfrm>
        </p:spPr>
        <p:txBody>
          <a:bodyPr/>
          <a:lstStyle/>
          <a:p>
            <a:r>
              <a:rPr lang="en-IN" dirty="0">
                <a:solidFill>
                  <a:schemeClr val="accent6">
                    <a:lumMod val="40000"/>
                    <a:lumOff val="60000"/>
                  </a:schemeClr>
                </a:solidFill>
              </a:rPr>
              <a:t>INTRODUCTION</a:t>
            </a:r>
          </a:p>
        </p:txBody>
      </p:sp>
      <p:sp>
        <p:nvSpPr>
          <p:cNvPr id="3" name="Content Placeholder 2">
            <a:extLst>
              <a:ext uri="{FF2B5EF4-FFF2-40B4-BE49-F238E27FC236}">
                <a16:creationId xmlns:a16="http://schemas.microsoft.com/office/drawing/2014/main" id="{C1D2F251-B426-4BBA-A467-33D85C6240D2}"/>
              </a:ext>
            </a:extLst>
          </p:cNvPr>
          <p:cNvSpPr>
            <a:spLocks noGrp="1"/>
          </p:cNvSpPr>
          <p:nvPr>
            <p:ph idx="1"/>
          </p:nvPr>
        </p:nvSpPr>
        <p:spPr>
          <a:xfrm>
            <a:off x="913795" y="1051560"/>
            <a:ext cx="10353762" cy="5120640"/>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Gestures have been one of the oldest way of communication. Hand gestures have been developed as part of languages which are used to communicate with disabled people. Gestures are usually classified into two categories namely static and dynamic.</a:t>
            </a:r>
          </a:p>
          <a:p>
            <a:pPr algn="just">
              <a:lnSpc>
                <a:spcPct val="150000"/>
              </a:lnSpc>
            </a:pPr>
            <a:r>
              <a:rPr lang="en-US" dirty="0">
                <a:latin typeface="Times New Roman" panose="02020603050405020304" pitchFamily="18" charset="0"/>
                <a:cs typeface="Times New Roman" panose="02020603050405020304" pitchFamily="18" charset="0"/>
              </a:rPr>
              <a:t> Static gestures are easier to handle than dynamic gestures. Static gesture basically involves a certain pose for indicating a certain instruction whereas dynamic gesture involves analyzing movement for certain amount of time. Allowing users to use gesture to control devices makes computer human interaction more natural.</a:t>
            </a:r>
          </a:p>
        </p:txBody>
      </p:sp>
    </p:spTree>
    <p:extLst>
      <p:ext uri="{BB962C8B-B14F-4D97-AF65-F5344CB8AC3E}">
        <p14:creationId xmlns:p14="http://schemas.microsoft.com/office/powerpoint/2010/main" val="1888412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6510-8C95-4127-A60D-04080F1D09FC}"/>
              </a:ext>
            </a:extLst>
          </p:cNvPr>
          <p:cNvSpPr>
            <a:spLocks noGrp="1"/>
          </p:cNvSpPr>
          <p:nvPr>
            <p:ph type="title"/>
          </p:nvPr>
        </p:nvSpPr>
        <p:spPr>
          <a:xfrm>
            <a:off x="913795" y="374904"/>
            <a:ext cx="10353761" cy="691897"/>
          </a:xfrm>
        </p:spPr>
        <p:txBody>
          <a:bodyPr>
            <a:normAutofit/>
          </a:bodyPr>
          <a:lstStyle/>
          <a:p>
            <a:r>
              <a:rPr lang="en-IN" dirty="0">
                <a:solidFill>
                  <a:schemeClr val="accent6">
                    <a:lumMod val="40000"/>
                    <a:lumOff val="60000"/>
                  </a:schemeClr>
                </a:solidFill>
              </a:rPr>
              <a:t>EXISTING SYSTEM</a:t>
            </a:r>
          </a:p>
        </p:txBody>
      </p:sp>
      <p:sp>
        <p:nvSpPr>
          <p:cNvPr id="3" name="Content Placeholder 2">
            <a:extLst>
              <a:ext uri="{FF2B5EF4-FFF2-40B4-BE49-F238E27FC236}">
                <a16:creationId xmlns:a16="http://schemas.microsoft.com/office/drawing/2014/main" id="{5A38DE47-842A-4887-8F8A-CDBE86347AD3}"/>
              </a:ext>
            </a:extLst>
          </p:cNvPr>
          <p:cNvSpPr>
            <a:spLocks noGrp="1"/>
          </p:cNvSpPr>
          <p:nvPr>
            <p:ph idx="1"/>
          </p:nvPr>
        </p:nvSpPr>
        <p:spPr>
          <a:xfrm>
            <a:off x="913795" y="1261872"/>
            <a:ext cx="10353762" cy="522122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Existing System which the project using in that robot is having the same transmitter and the receiver section but the only difference is that it require controller to control the robot. In that case the Robot can only be controlled using the buttons or joystick.</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B9D6E41-11D4-4D37-820D-270906BCEE51}"/>
              </a:ext>
            </a:extLst>
          </p:cNvPr>
          <p:cNvPicPr>
            <a:picLocks noChangeAspect="1"/>
          </p:cNvPicPr>
          <p:nvPr/>
        </p:nvPicPr>
        <p:blipFill>
          <a:blip r:embed="rId2"/>
          <a:stretch>
            <a:fillRect/>
          </a:stretch>
        </p:blipFill>
        <p:spPr>
          <a:xfrm>
            <a:off x="3311371" y="3872484"/>
            <a:ext cx="4758431" cy="2359640"/>
          </a:xfrm>
          <a:prstGeom prst="rect">
            <a:avLst/>
          </a:prstGeom>
        </p:spPr>
      </p:pic>
    </p:spTree>
    <p:extLst>
      <p:ext uri="{BB962C8B-B14F-4D97-AF65-F5344CB8AC3E}">
        <p14:creationId xmlns:p14="http://schemas.microsoft.com/office/powerpoint/2010/main" val="29234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1502D-4FB5-4D89-A259-E09737DB5DEF}"/>
              </a:ext>
            </a:extLst>
          </p:cNvPr>
          <p:cNvSpPr>
            <a:spLocks noGrp="1"/>
          </p:cNvSpPr>
          <p:nvPr>
            <p:ph type="title"/>
          </p:nvPr>
        </p:nvSpPr>
        <p:spPr>
          <a:xfrm>
            <a:off x="913795" y="275208"/>
            <a:ext cx="10353761" cy="603681"/>
          </a:xfrm>
        </p:spPr>
        <p:txBody>
          <a:bodyPr/>
          <a:lstStyle/>
          <a:p>
            <a:r>
              <a:rPr lang="en-IN" dirty="0">
                <a:solidFill>
                  <a:schemeClr val="accent6">
                    <a:lumMod val="40000"/>
                    <a:lumOff val="60000"/>
                  </a:schemeClr>
                </a:solidFill>
              </a:rPr>
              <a:t>PROPOSED SYSTEM</a:t>
            </a:r>
          </a:p>
        </p:txBody>
      </p:sp>
      <p:sp>
        <p:nvSpPr>
          <p:cNvPr id="3" name="Content Placeholder 2">
            <a:extLst>
              <a:ext uri="{FF2B5EF4-FFF2-40B4-BE49-F238E27FC236}">
                <a16:creationId xmlns:a16="http://schemas.microsoft.com/office/drawing/2014/main" id="{76F48E63-2BA6-4C49-915E-B436FB18C722}"/>
              </a:ext>
            </a:extLst>
          </p:cNvPr>
          <p:cNvSpPr>
            <a:spLocks noGrp="1"/>
          </p:cNvSpPr>
          <p:nvPr>
            <p:ph idx="1"/>
          </p:nvPr>
        </p:nvSpPr>
        <p:spPr>
          <a:xfrm>
            <a:off x="913795" y="878888"/>
            <a:ext cx="10353762" cy="5857191"/>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We propose a system named Hand Gesture Controlled Robot. The principal objective is to produce reliable and a more convenient technique for the user to move a wireless robot within the environment using gestures. </a:t>
            </a:r>
          </a:p>
          <a:p>
            <a:pPr algn="just">
              <a:lnSpc>
                <a:spcPct val="150000"/>
              </a:lnSpc>
            </a:pPr>
            <a:r>
              <a:rPr lang="en-US" sz="1800" dirty="0">
                <a:latin typeface="Times New Roman" panose="02020603050405020304" pitchFamily="18" charset="0"/>
                <a:cs typeface="Times New Roman" panose="02020603050405020304" pitchFamily="18" charset="0"/>
              </a:rPr>
              <a:t>Gesture controlled robot uses hand gestures to regulate the motion of the robot, rather than employing a device with buttons or a joystick.</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46E3CDE-CC9F-4F9F-BE0D-E309C74882BA}"/>
              </a:ext>
            </a:extLst>
          </p:cNvPr>
          <p:cNvPicPr/>
          <p:nvPr/>
        </p:nvPicPr>
        <p:blipFill rotWithShape="1">
          <a:blip r:embed="rId2"/>
          <a:srcRect t="-1" b="392"/>
          <a:stretch/>
        </p:blipFill>
        <p:spPr>
          <a:xfrm>
            <a:off x="1635612" y="3477561"/>
            <a:ext cx="1571347" cy="2514807"/>
          </a:xfrm>
          <a:prstGeom prst="rect">
            <a:avLst/>
          </a:prstGeom>
        </p:spPr>
      </p:pic>
      <p:pic>
        <p:nvPicPr>
          <p:cNvPr id="5" name="Picture 4">
            <a:extLst>
              <a:ext uri="{FF2B5EF4-FFF2-40B4-BE49-F238E27FC236}">
                <a16:creationId xmlns:a16="http://schemas.microsoft.com/office/drawing/2014/main" id="{B3533423-8602-4E62-A4BD-B91C7119FEBF}"/>
              </a:ext>
            </a:extLst>
          </p:cNvPr>
          <p:cNvPicPr/>
          <p:nvPr/>
        </p:nvPicPr>
        <p:blipFill>
          <a:blip r:embed="rId3"/>
          <a:stretch>
            <a:fillRect/>
          </a:stretch>
        </p:blipFill>
        <p:spPr>
          <a:xfrm>
            <a:off x="4031054" y="3477561"/>
            <a:ext cx="1384916" cy="2470477"/>
          </a:xfrm>
          <a:prstGeom prst="rect">
            <a:avLst/>
          </a:prstGeom>
        </p:spPr>
      </p:pic>
      <p:sp>
        <p:nvSpPr>
          <p:cNvPr id="6" name="Rectangle 5">
            <a:extLst>
              <a:ext uri="{FF2B5EF4-FFF2-40B4-BE49-F238E27FC236}">
                <a16:creationId xmlns:a16="http://schemas.microsoft.com/office/drawing/2014/main" id="{64112A3D-6932-4B14-95D7-2CDBDAC3A716}"/>
              </a:ext>
            </a:extLst>
          </p:cNvPr>
          <p:cNvSpPr/>
          <p:nvPr/>
        </p:nvSpPr>
        <p:spPr>
          <a:xfrm>
            <a:off x="1771835" y="4452535"/>
            <a:ext cx="462280" cy="16764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02A0FC5-0D54-460C-B016-C3C06E19DD48}"/>
              </a:ext>
            </a:extLst>
          </p:cNvPr>
          <p:cNvSpPr/>
          <p:nvPr/>
        </p:nvSpPr>
        <p:spPr>
          <a:xfrm>
            <a:off x="1841549" y="5826000"/>
            <a:ext cx="512064" cy="122038"/>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1FFC624C-E141-4977-BFAA-FB1897D44DDD}"/>
              </a:ext>
            </a:extLst>
          </p:cNvPr>
          <p:cNvSpPr/>
          <p:nvPr/>
        </p:nvSpPr>
        <p:spPr>
          <a:xfrm>
            <a:off x="4116831" y="4400321"/>
            <a:ext cx="402336" cy="16764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9D32607-C483-4924-B805-EC0BAF126C21}"/>
              </a:ext>
            </a:extLst>
          </p:cNvPr>
          <p:cNvSpPr/>
          <p:nvPr/>
        </p:nvSpPr>
        <p:spPr>
          <a:xfrm flipH="1" flipV="1">
            <a:off x="4144264" y="5826000"/>
            <a:ext cx="347471" cy="731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160CA1B-DEBC-4874-96E3-DF243884898A}"/>
              </a:ext>
            </a:extLst>
          </p:cNvPr>
          <p:cNvSpPr/>
          <p:nvPr/>
        </p:nvSpPr>
        <p:spPr>
          <a:xfrm>
            <a:off x="4215670" y="5902007"/>
            <a:ext cx="137160" cy="45719"/>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1A6914F5-67C8-4863-8544-46EBE0CF3176}"/>
              </a:ext>
            </a:extLst>
          </p:cNvPr>
          <p:cNvPicPr>
            <a:picLocks noChangeAspect="1"/>
          </p:cNvPicPr>
          <p:nvPr/>
        </p:nvPicPr>
        <p:blipFill>
          <a:blip r:embed="rId4"/>
          <a:stretch>
            <a:fillRect/>
          </a:stretch>
        </p:blipFill>
        <p:spPr>
          <a:xfrm>
            <a:off x="6695006" y="3477561"/>
            <a:ext cx="3725159" cy="2421591"/>
          </a:xfrm>
          <a:prstGeom prst="rect">
            <a:avLst/>
          </a:prstGeom>
        </p:spPr>
      </p:pic>
    </p:spTree>
    <p:extLst>
      <p:ext uri="{BB962C8B-B14F-4D97-AF65-F5344CB8AC3E}">
        <p14:creationId xmlns:p14="http://schemas.microsoft.com/office/powerpoint/2010/main" val="154931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32A3-D0BD-4490-9A2E-5E2D46D2D807}"/>
              </a:ext>
            </a:extLst>
          </p:cNvPr>
          <p:cNvSpPr>
            <a:spLocks noGrp="1"/>
          </p:cNvSpPr>
          <p:nvPr>
            <p:ph type="title"/>
          </p:nvPr>
        </p:nvSpPr>
        <p:spPr>
          <a:xfrm>
            <a:off x="913795" y="122550"/>
            <a:ext cx="10353761" cy="593888"/>
          </a:xfrm>
        </p:spPr>
        <p:txBody>
          <a:bodyPr/>
          <a:lstStyle/>
          <a:p>
            <a:r>
              <a:rPr lang="en-IN" dirty="0">
                <a:solidFill>
                  <a:schemeClr val="accent6">
                    <a:lumMod val="40000"/>
                    <a:lumOff val="60000"/>
                  </a:schemeClr>
                </a:solidFill>
              </a:rPr>
              <a:t>COMPONENTS AND TOOLS</a:t>
            </a:r>
          </a:p>
        </p:txBody>
      </p:sp>
      <p:sp>
        <p:nvSpPr>
          <p:cNvPr id="3" name="Content Placeholder 2">
            <a:extLst>
              <a:ext uri="{FF2B5EF4-FFF2-40B4-BE49-F238E27FC236}">
                <a16:creationId xmlns:a16="http://schemas.microsoft.com/office/drawing/2014/main" id="{2581A772-3A6F-4A04-A67B-7F76B119133D}"/>
              </a:ext>
            </a:extLst>
          </p:cNvPr>
          <p:cNvSpPr>
            <a:spLocks noGrp="1"/>
          </p:cNvSpPr>
          <p:nvPr>
            <p:ph idx="1"/>
          </p:nvPr>
        </p:nvSpPr>
        <p:spPr>
          <a:xfrm>
            <a:off x="913795" y="895546"/>
            <a:ext cx="10353762" cy="5222450"/>
          </a:xfrm>
        </p:spPr>
        <p:txBody>
          <a:bodyPr>
            <a:normAutofit fontScale="92500" lnSpcReduction="20000"/>
          </a:bodyPr>
          <a:lstStyle/>
          <a:p>
            <a:r>
              <a:rPr lang="en-IN" dirty="0">
                <a:solidFill>
                  <a:schemeClr val="accent6">
                    <a:lumMod val="40000"/>
                    <a:lumOff val="60000"/>
                  </a:schemeClr>
                </a:solidFill>
                <a:latin typeface="Times New Roman" panose="02020603050405020304" pitchFamily="18" charset="0"/>
                <a:cs typeface="Times New Roman" panose="02020603050405020304" pitchFamily="18" charset="0"/>
              </a:rPr>
              <a:t>HARDWARE COMPONENTS</a:t>
            </a:r>
          </a:p>
          <a:p>
            <a:r>
              <a:rPr lang="en-IN" dirty="0">
                <a:latin typeface="Times New Roman" panose="02020603050405020304" pitchFamily="18" charset="0"/>
                <a:cs typeface="Times New Roman" panose="02020603050405020304" pitchFamily="18" charset="0"/>
              </a:rPr>
              <a:t>Flex sensors</a:t>
            </a:r>
          </a:p>
          <a:p>
            <a:r>
              <a:rPr lang="en-IN" dirty="0">
                <a:latin typeface="Times New Roman" panose="02020603050405020304" pitchFamily="18" charset="0"/>
                <a:cs typeface="Times New Roman" panose="02020603050405020304" pitchFamily="18" charset="0"/>
              </a:rPr>
              <a:t>Arduino nano</a:t>
            </a:r>
          </a:p>
          <a:p>
            <a:r>
              <a:rPr lang="en-IN" dirty="0">
                <a:latin typeface="Times New Roman" panose="02020603050405020304" pitchFamily="18" charset="0"/>
                <a:cs typeface="Times New Roman" panose="02020603050405020304" pitchFamily="18" charset="0"/>
              </a:rPr>
              <a:t>Arduino </a:t>
            </a:r>
            <a:r>
              <a:rPr lang="en-IN" dirty="0" err="1">
                <a:latin typeface="Times New Roman" panose="02020603050405020304" pitchFamily="18" charset="0"/>
                <a:cs typeface="Times New Roman" panose="02020603050405020304" pitchFamily="18" charset="0"/>
              </a:rPr>
              <a:t>atmega</a:t>
            </a:r>
            <a:r>
              <a:rPr lang="en-IN" dirty="0">
                <a:latin typeface="Times New Roman" panose="02020603050405020304" pitchFamily="18" charset="0"/>
                <a:cs typeface="Times New Roman" panose="02020603050405020304" pitchFamily="18" charset="0"/>
              </a:rPr>
              <a:t> 2560</a:t>
            </a:r>
          </a:p>
          <a:p>
            <a:r>
              <a:rPr lang="en-IN" dirty="0">
                <a:latin typeface="Times New Roman" panose="02020603050405020304" pitchFamily="18" charset="0"/>
                <a:cs typeface="Times New Roman" panose="02020603050405020304" pitchFamily="18" charset="0"/>
              </a:rPr>
              <a:t>MEMS sensors</a:t>
            </a:r>
          </a:p>
          <a:p>
            <a:r>
              <a:rPr lang="en-IN" dirty="0">
                <a:latin typeface="Times New Roman" panose="02020603050405020304" pitchFamily="18" charset="0"/>
                <a:cs typeface="Times New Roman" panose="02020603050405020304" pitchFamily="18" charset="0"/>
              </a:rPr>
              <a:t>Zigbee module</a:t>
            </a:r>
          </a:p>
          <a:p>
            <a:r>
              <a:rPr lang="en-IN" dirty="0">
                <a:latin typeface="Times New Roman" panose="02020603050405020304" pitchFamily="18" charset="0"/>
                <a:cs typeface="Times New Roman" panose="02020603050405020304" pitchFamily="18" charset="0"/>
              </a:rPr>
              <a:t>Batteries </a:t>
            </a:r>
          </a:p>
          <a:p>
            <a:r>
              <a:rPr lang="en-IN" dirty="0">
                <a:latin typeface="Times New Roman" panose="02020603050405020304" pitchFamily="18" charset="0"/>
                <a:cs typeface="Times New Roman" panose="02020603050405020304" pitchFamily="18" charset="0"/>
              </a:rPr>
              <a:t>LM293D driver</a:t>
            </a:r>
          </a:p>
          <a:p>
            <a:r>
              <a:rPr lang="en-IN" dirty="0">
                <a:latin typeface="Times New Roman" panose="02020603050405020304" pitchFamily="18" charset="0"/>
                <a:cs typeface="Times New Roman" panose="02020603050405020304" pitchFamily="18" charset="0"/>
              </a:rPr>
              <a:t>Motors</a:t>
            </a:r>
          </a:p>
          <a:p>
            <a:r>
              <a:rPr lang="en-IN" dirty="0">
                <a:latin typeface="Times New Roman" panose="02020603050405020304" pitchFamily="18" charset="0"/>
                <a:cs typeface="Times New Roman" panose="02020603050405020304" pitchFamily="18" charset="0"/>
              </a:rPr>
              <a:t>Servo motors</a:t>
            </a:r>
          </a:p>
          <a:p>
            <a:r>
              <a:rPr lang="en-IN" dirty="0">
                <a:solidFill>
                  <a:schemeClr val="accent6">
                    <a:lumMod val="40000"/>
                    <a:lumOff val="60000"/>
                  </a:schemeClr>
                </a:solidFill>
                <a:latin typeface="Times New Roman" panose="02020603050405020304" pitchFamily="18" charset="0"/>
                <a:cs typeface="Times New Roman" panose="02020603050405020304" pitchFamily="18" charset="0"/>
              </a:rPr>
              <a:t>SOFTWARE COMPONENTS</a:t>
            </a:r>
          </a:p>
          <a:p>
            <a:r>
              <a:rPr lang="en-IN" dirty="0">
                <a:latin typeface="Times New Roman" panose="02020603050405020304" pitchFamily="18" charset="0"/>
                <a:cs typeface="Times New Roman" panose="02020603050405020304" pitchFamily="18" charset="0"/>
              </a:rPr>
              <a:t>Arduino ide, C++</a:t>
            </a:r>
          </a:p>
          <a:p>
            <a:endParaRPr lang="en-IN" dirty="0">
              <a:solidFill>
                <a:schemeClr val="accent6">
                  <a:lumMod val="40000"/>
                  <a:lumOff val="60000"/>
                </a:schemeClr>
              </a:solidFill>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85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ECDC-D13F-4E38-87C2-F9BC41AEBDE0}"/>
              </a:ext>
            </a:extLst>
          </p:cNvPr>
          <p:cNvSpPr>
            <a:spLocks noGrp="1"/>
          </p:cNvSpPr>
          <p:nvPr>
            <p:ph type="title"/>
          </p:nvPr>
        </p:nvSpPr>
        <p:spPr>
          <a:xfrm>
            <a:off x="913795" y="506027"/>
            <a:ext cx="10353761" cy="560774"/>
          </a:xfrm>
        </p:spPr>
        <p:txBody>
          <a:bodyPr>
            <a:normAutofit/>
          </a:bodyPr>
          <a:lstStyle/>
          <a:p>
            <a:r>
              <a:rPr lang="en-IN" dirty="0">
                <a:solidFill>
                  <a:schemeClr val="accent6">
                    <a:lumMod val="40000"/>
                    <a:lumOff val="60000"/>
                  </a:schemeClr>
                </a:solidFill>
              </a:rPr>
              <a:t>BLOCK DIAGRAM</a:t>
            </a:r>
          </a:p>
        </p:txBody>
      </p:sp>
      <p:sp>
        <p:nvSpPr>
          <p:cNvPr id="3" name="Content Placeholder 2">
            <a:extLst>
              <a:ext uri="{FF2B5EF4-FFF2-40B4-BE49-F238E27FC236}">
                <a16:creationId xmlns:a16="http://schemas.microsoft.com/office/drawing/2014/main" id="{79BD6C33-09F0-417B-84EF-4A3C6FD98357}"/>
              </a:ext>
            </a:extLst>
          </p:cNvPr>
          <p:cNvSpPr>
            <a:spLocks noGrp="1"/>
          </p:cNvSpPr>
          <p:nvPr>
            <p:ph idx="1"/>
          </p:nvPr>
        </p:nvSpPr>
        <p:spPr>
          <a:xfrm>
            <a:off x="538480" y="1066801"/>
            <a:ext cx="11358880" cy="5206754"/>
          </a:xfrm>
        </p:spPr>
        <p:txBody>
          <a:bodyPr>
            <a:normAutofit/>
          </a:bodyPr>
          <a:lstStyle/>
          <a:p>
            <a:pPr marL="1371600" lvl="3" indent="0">
              <a:buNone/>
            </a:pPr>
            <a:r>
              <a:rPr lang="en-IN" sz="2800" dirty="0">
                <a:solidFill>
                  <a:schemeClr val="accent6"/>
                </a:solidFill>
                <a:latin typeface="Times New Roman" panose="02020603050405020304" pitchFamily="18" charset="0"/>
                <a:cs typeface="Times New Roman" panose="02020603050405020304" pitchFamily="18" charset="0"/>
              </a:rPr>
              <a:t>      </a:t>
            </a:r>
            <a:r>
              <a:rPr lang="en-IN" sz="2800" dirty="0">
                <a:solidFill>
                  <a:schemeClr val="accent5">
                    <a:lumMod val="40000"/>
                    <a:lumOff val="60000"/>
                  </a:schemeClr>
                </a:solidFill>
                <a:latin typeface="Times New Roman" panose="02020603050405020304" pitchFamily="18" charset="0"/>
                <a:cs typeface="Times New Roman" panose="02020603050405020304" pitchFamily="18" charset="0"/>
              </a:rPr>
              <a:t>Transmitter					       Receiver</a:t>
            </a:r>
          </a:p>
        </p:txBody>
      </p:sp>
      <p:sp>
        <p:nvSpPr>
          <p:cNvPr id="292" name="Rectangle: Rounded Corners 291">
            <a:extLst>
              <a:ext uri="{FF2B5EF4-FFF2-40B4-BE49-F238E27FC236}">
                <a16:creationId xmlns:a16="http://schemas.microsoft.com/office/drawing/2014/main" id="{9CF38D18-73DB-4DE0-ACBF-47B8C2AD6F44}"/>
              </a:ext>
            </a:extLst>
          </p:cNvPr>
          <p:cNvSpPr/>
          <p:nvPr/>
        </p:nvSpPr>
        <p:spPr>
          <a:xfrm>
            <a:off x="2621161" y="1691891"/>
            <a:ext cx="1499519" cy="51928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Battery(9v)</a:t>
            </a:r>
          </a:p>
        </p:txBody>
      </p:sp>
      <p:sp>
        <p:nvSpPr>
          <p:cNvPr id="293" name="Rectangle: Rounded Corners 292">
            <a:extLst>
              <a:ext uri="{FF2B5EF4-FFF2-40B4-BE49-F238E27FC236}">
                <a16:creationId xmlns:a16="http://schemas.microsoft.com/office/drawing/2014/main" id="{5E06210B-362E-4591-9E7A-7F749662CFE5}"/>
              </a:ext>
            </a:extLst>
          </p:cNvPr>
          <p:cNvSpPr/>
          <p:nvPr/>
        </p:nvSpPr>
        <p:spPr>
          <a:xfrm>
            <a:off x="2690201" y="2775654"/>
            <a:ext cx="1361440" cy="31699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b="1" dirty="0">
                <a:cs typeface="Times New Roman" panose="02020603050405020304" pitchFamily="18" charset="0"/>
              </a:rPr>
              <a:t>ARDUINO NANO</a:t>
            </a:r>
          </a:p>
          <a:p>
            <a:pPr algn="ctr"/>
            <a:r>
              <a:rPr lang="en-IN" sz="1600" b="1" dirty="0" err="1">
                <a:cs typeface="Times New Roman" panose="02020603050405020304" pitchFamily="18" charset="0"/>
              </a:rPr>
              <a:t>Atmega</a:t>
            </a:r>
            <a:endParaRPr lang="en-IN" sz="1600" b="1" dirty="0">
              <a:cs typeface="Times New Roman" panose="02020603050405020304" pitchFamily="18" charset="0"/>
            </a:endParaRPr>
          </a:p>
          <a:p>
            <a:pPr algn="ctr"/>
            <a:r>
              <a:rPr lang="en-IN" sz="1600" b="1" dirty="0">
                <a:cs typeface="Times New Roman" panose="02020603050405020304" pitchFamily="18" charset="0"/>
              </a:rPr>
              <a:t>328 </a:t>
            </a:r>
          </a:p>
        </p:txBody>
      </p:sp>
      <p:sp>
        <p:nvSpPr>
          <p:cNvPr id="294" name="Rectangle: Rounded Corners 293">
            <a:extLst>
              <a:ext uri="{FF2B5EF4-FFF2-40B4-BE49-F238E27FC236}">
                <a16:creationId xmlns:a16="http://schemas.microsoft.com/office/drawing/2014/main" id="{5D637BDE-0959-45E3-99DC-2A5F093699DD}"/>
              </a:ext>
            </a:extLst>
          </p:cNvPr>
          <p:cNvSpPr/>
          <p:nvPr/>
        </p:nvSpPr>
        <p:spPr>
          <a:xfrm>
            <a:off x="740773" y="3010465"/>
            <a:ext cx="1361441" cy="558800"/>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MEMS sensor</a:t>
            </a:r>
          </a:p>
        </p:txBody>
      </p:sp>
      <p:sp>
        <p:nvSpPr>
          <p:cNvPr id="295" name="Rectangle: Rounded Corners 294">
            <a:extLst>
              <a:ext uri="{FF2B5EF4-FFF2-40B4-BE49-F238E27FC236}">
                <a16:creationId xmlns:a16="http://schemas.microsoft.com/office/drawing/2014/main" id="{14F506C7-7F0D-4021-98B6-281D1ECB6F90}"/>
              </a:ext>
            </a:extLst>
          </p:cNvPr>
          <p:cNvSpPr/>
          <p:nvPr/>
        </p:nvSpPr>
        <p:spPr>
          <a:xfrm>
            <a:off x="729707" y="4010605"/>
            <a:ext cx="1361441" cy="635988"/>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Flex sensor1</a:t>
            </a:r>
          </a:p>
        </p:txBody>
      </p:sp>
      <p:sp>
        <p:nvSpPr>
          <p:cNvPr id="296" name="Rectangle: Rounded Corners 295">
            <a:extLst>
              <a:ext uri="{FF2B5EF4-FFF2-40B4-BE49-F238E27FC236}">
                <a16:creationId xmlns:a16="http://schemas.microsoft.com/office/drawing/2014/main" id="{4A6E1A90-F166-457E-A150-A29AC6577100}"/>
              </a:ext>
            </a:extLst>
          </p:cNvPr>
          <p:cNvSpPr/>
          <p:nvPr/>
        </p:nvSpPr>
        <p:spPr>
          <a:xfrm>
            <a:off x="740773" y="5018421"/>
            <a:ext cx="1361441" cy="635988"/>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Flex sensor 2</a:t>
            </a:r>
          </a:p>
        </p:txBody>
      </p:sp>
      <p:sp>
        <p:nvSpPr>
          <p:cNvPr id="297" name="Rectangle: Rounded Corners 296">
            <a:extLst>
              <a:ext uri="{FF2B5EF4-FFF2-40B4-BE49-F238E27FC236}">
                <a16:creationId xmlns:a16="http://schemas.microsoft.com/office/drawing/2014/main" id="{2C54B936-AFA2-4BE7-912C-DE8822E3F7F4}"/>
              </a:ext>
            </a:extLst>
          </p:cNvPr>
          <p:cNvSpPr/>
          <p:nvPr/>
        </p:nvSpPr>
        <p:spPr>
          <a:xfrm>
            <a:off x="4673601" y="5018421"/>
            <a:ext cx="1097280" cy="635988"/>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Zigbee </a:t>
            </a:r>
          </a:p>
        </p:txBody>
      </p:sp>
      <p:sp>
        <p:nvSpPr>
          <p:cNvPr id="298" name="Arrow: Right 297">
            <a:extLst>
              <a:ext uri="{FF2B5EF4-FFF2-40B4-BE49-F238E27FC236}">
                <a16:creationId xmlns:a16="http://schemas.microsoft.com/office/drawing/2014/main" id="{24A0EF4F-DA3A-4010-A927-65417B1292C3}"/>
              </a:ext>
            </a:extLst>
          </p:cNvPr>
          <p:cNvSpPr/>
          <p:nvPr/>
        </p:nvSpPr>
        <p:spPr>
          <a:xfrm>
            <a:off x="2102214" y="3149601"/>
            <a:ext cx="559705" cy="299350"/>
          </a:xfrm>
          <a:prstGeom prst="right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0" name="Arrow: Right 299">
            <a:extLst>
              <a:ext uri="{FF2B5EF4-FFF2-40B4-BE49-F238E27FC236}">
                <a16:creationId xmlns:a16="http://schemas.microsoft.com/office/drawing/2014/main" id="{C9C8F50F-7A33-4E1E-9D92-40247E40C575}"/>
              </a:ext>
            </a:extLst>
          </p:cNvPr>
          <p:cNvSpPr/>
          <p:nvPr/>
        </p:nvSpPr>
        <p:spPr>
          <a:xfrm>
            <a:off x="2102214" y="4178924"/>
            <a:ext cx="559705" cy="299350"/>
          </a:xfrm>
          <a:prstGeom prst="right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1" name="Arrow: Right 300">
            <a:extLst>
              <a:ext uri="{FF2B5EF4-FFF2-40B4-BE49-F238E27FC236}">
                <a16:creationId xmlns:a16="http://schemas.microsoft.com/office/drawing/2014/main" id="{EFCC5A3F-24F5-4B62-9713-A2CD84C7DC8B}"/>
              </a:ext>
            </a:extLst>
          </p:cNvPr>
          <p:cNvSpPr/>
          <p:nvPr/>
        </p:nvSpPr>
        <p:spPr>
          <a:xfrm>
            <a:off x="2102214" y="5242560"/>
            <a:ext cx="570772" cy="270369"/>
          </a:xfrm>
          <a:prstGeom prst="right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2" name="Arrow: Right 301">
            <a:extLst>
              <a:ext uri="{FF2B5EF4-FFF2-40B4-BE49-F238E27FC236}">
                <a16:creationId xmlns:a16="http://schemas.microsoft.com/office/drawing/2014/main" id="{3325B860-1309-452B-9C38-36CC383B7AE1}"/>
              </a:ext>
            </a:extLst>
          </p:cNvPr>
          <p:cNvSpPr/>
          <p:nvPr/>
        </p:nvSpPr>
        <p:spPr>
          <a:xfrm>
            <a:off x="4023360" y="5242560"/>
            <a:ext cx="650241" cy="270369"/>
          </a:xfrm>
          <a:prstGeom prst="right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3" name="Arrow: Down 302">
            <a:extLst>
              <a:ext uri="{FF2B5EF4-FFF2-40B4-BE49-F238E27FC236}">
                <a16:creationId xmlns:a16="http://schemas.microsoft.com/office/drawing/2014/main" id="{23AACB1B-A77B-41B6-A619-B0841E2AB078}"/>
              </a:ext>
            </a:extLst>
          </p:cNvPr>
          <p:cNvSpPr/>
          <p:nvPr/>
        </p:nvSpPr>
        <p:spPr>
          <a:xfrm>
            <a:off x="3241040" y="2209800"/>
            <a:ext cx="223520" cy="560774"/>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05" name="Straight Arrow Connector 304">
            <a:extLst>
              <a:ext uri="{FF2B5EF4-FFF2-40B4-BE49-F238E27FC236}">
                <a16:creationId xmlns:a16="http://schemas.microsoft.com/office/drawing/2014/main" id="{0C42BAB8-9FB2-4508-826B-ED215B0AE6D8}"/>
              </a:ext>
            </a:extLst>
          </p:cNvPr>
          <p:cNvCxnSpPr>
            <a:stCxn id="297" idx="0"/>
          </p:cNvCxnSpPr>
          <p:nvPr/>
        </p:nvCxnSpPr>
        <p:spPr>
          <a:xfrm flipV="1">
            <a:off x="5222241" y="4646593"/>
            <a:ext cx="0" cy="3718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06" name="Chord 305">
            <a:extLst>
              <a:ext uri="{FF2B5EF4-FFF2-40B4-BE49-F238E27FC236}">
                <a16:creationId xmlns:a16="http://schemas.microsoft.com/office/drawing/2014/main" id="{96908808-DC45-4A9F-849C-16C4F94BCAAA}"/>
              </a:ext>
            </a:extLst>
          </p:cNvPr>
          <p:cNvSpPr/>
          <p:nvPr/>
        </p:nvSpPr>
        <p:spPr>
          <a:xfrm rot="19951185">
            <a:off x="5106210" y="4204167"/>
            <a:ext cx="820815" cy="425615"/>
          </a:xfrm>
          <a:prstGeom prst="chord">
            <a:avLst>
              <a:gd name="adj1" fmla="val 5934470"/>
              <a:gd name="adj2" fmla="val 13191561"/>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9" name="Rectangle: Rounded Corners 308">
            <a:extLst>
              <a:ext uri="{FF2B5EF4-FFF2-40B4-BE49-F238E27FC236}">
                <a16:creationId xmlns:a16="http://schemas.microsoft.com/office/drawing/2014/main" id="{E080DEEA-98FF-4EB9-8321-7C952F8CE16E}"/>
              </a:ext>
            </a:extLst>
          </p:cNvPr>
          <p:cNvSpPr/>
          <p:nvPr/>
        </p:nvSpPr>
        <p:spPr>
          <a:xfrm>
            <a:off x="8463281" y="2770574"/>
            <a:ext cx="1341120" cy="3030786"/>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b="1" dirty="0">
                <a:solidFill>
                  <a:schemeClr val="bg1"/>
                </a:solidFill>
              </a:rPr>
              <a:t>ARDUINO </a:t>
            </a:r>
            <a:r>
              <a:rPr lang="en-IN" sz="1600" b="1" dirty="0" err="1">
                <a:solidFill>
                  <a:schemeClr val="bg1"/>
                </a:solidFill>
              </a:rPr>
              <a:t>Atmega</a:t>
            </a:r>
            <a:endParaRPr lang="en-IN" sz="1600" b="1" dirty="0">
              <a:solidFill>
                <a:schemeClr val="bg1"/>
              </a:solidFill>
            </a:endParaRPr>
          </a:p>
          <a:p>
            <a:pPr algn="ctr"/>
            <a:r>
              <a:rPr lang="en-IN" sz="1600" b="1" dirty="0">
                <a:solidFill>
                  <a:schemeClr val="bg1"/>
                </a:solidFill>
              </a:rPr>
              <a:t>2560</a:t>
            </a:r>
          </a:p>
        </p:txBody>
      </p:sp>
      <p:sp>
        <p:nvSpPr>
          <p:cNvPr id="310" name="Rectangle: Rounded Corners 309">
            <a:extLst>
              <a:ext uri="{FF2B5EF4-FFF2-40B4-BE49-F238E27FC236}">
                <a16:creationId xmlns:a16="http://schemas.microsoft.com/office/drawing/2014/main" id="{038F9A82-C902-4ECB-99E0-A552A4CCEA22}"/>
              </a:ext>
            </a:extLst>
          </p:cNvPr>
          <p:cNvSpPr/>
          <p:nvPr/>
        </p:nvSpPr>
        <p:spPr>
          <a:xfrm>
            <a:off x="8425702" y="1671656"/>
            <a:ext cx="1579432" cy="494062"/>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Battery(12v)</a:t>
            </a:r>
          </a:p>
        </p:txBody>
      </p:sp>
      <p:sp>
        <p:nvSpPr>
          <p:cNvPr id="311" name="Rectangle: Rounded Corners 310">
            <a:extLst>
              <a:ext uri="{FF2B5EF4-FFF2-40B4-BE49-F238E27FC236}">
                <a16:creationId xmlns:a16="http://schemas.microsoft.com/office/drawing/2014/main" id="{A72D2ACB-1DA9-4448-87C8-DBAD8F9B4839}"/>
              </a:ext>
            </a:extLst>
          </p:cNvPr>
          <p:cNvSpPr/>
          <p:nvPr/>
        </p:nvSpPr>
        <p:spPr>
          <a:xfrm>
            <a:off x="6370322" y="2908273"/>
            <a:ext cx="1657287" cy="492814"/>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Zigbee</a:t>
            </a:r>
          </a:p>
        </p:txBody>
      </p:sp>
      <p:sp>
        <p:nvSpPr>
          <p:cNvPr id="312" name="Rectangle: Rounded Corners 311">
            <a:extLst>
              <a:ext uri="{FF2B5EF4-FFF2-40B4-BE49-F238E27FC236}">
                <a16:creationId xmlns:a16="http://schemas.microsoft.com/office/drawing/2014/main" id="{57541B22-D06B-4A83-AB43-E55C98F2101D}"/>
              </a:ext>
            </a:extLst>
          </p:cNvPr>
          <p:cNvSpPr/>
          <p:nvPr/>
        </p:nvSpPr>
        <p:spPr>
          <a:xfrm>
            <a:off x="6414590" y="4519327"/>
            <a:ext cx="1613019" cy="635988"/>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Servo</a:t>
            </a:r>
            <a:r>
              <a:rPr lang="en-IN" dirty="0"/>
              <a:t> </a:t>
            </a:r>
            <a:r>
              <a:rPr lang="en-IN" dirty="0">
                <a:solidFill>
                  <a:schemeClr val="bg1"/>
                </a:solidFill>
              </a:rPr>
              <a:t>Driver</a:t>
            </a:r>
          </a:p>
        </p:txBody>
      </p:sp>
      <p:cxnSp>
        <p:nvCxnSpPr>
          <p:cNvPr id="314" name="Straight Arrow Connector 313">
            <a:extLst>
              <a:ext uri="{FF2B5EF4-FFF2-40B4-BE49-F238E27FC236}">
                <a16:creationId xmlns:a16="http://schemas.microsoft.com/office/drawing/2014/main" id="{A001A996-095F-4F23-83D0-9963F7793678}"/>
              </a:ext>
            </a:extLst>
          </p:cNvPr>
          <p:cNvCxnSpPr>
            <a:cxnSpLocks/>
          </p:cNvCxnSpPr>
          <p:nvPr/>
        </p:nvCxnSpPr>
        <p:spPr>
          <a:xfrm flipV="1">
            <a:off x="7198601" y="2490187"/>
            <a:ext cx="0" cy="418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5" name="Chord 314">
            <a:extLst>
              <a:ext uri="{FF2B5EF4-FFF2-40B4-BE49-F238E27FC236}">
                <a16:creationId xmlns:a16="http://schemas.microsoft.com/office/drawing/2014/main" id="{1AE9C83A-9001-445C-9A0C-2BF873F19DA4}"/>
              </a:ext>
            </a:extLst>
          </p:cNvPr>
          <p:cNvSpPr/>
          <p:nvPr/>
        </p:nvSpPr>
        <p:spPr>
          <a:xfrm rot="17113494">
            <a:off x="6811985" y="1825114"/>
            <a:ext cx="773231" cy="561756"/>
          </a:xfrm>
          <a:prstGeom prst="chord">
            <a:avLst>
              <a:gd name="adj1" fmla="val 3976541"/>
              <a:gd name="adj2" fmla="val 12761432"/>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2" name="Rectangle: Rounded Corners 321">
            <a:extLst>
              <a:ext uri="{FF2B5EF4-FFF2-40B4-BE49-F238E27FC236}">
                <a16:creationId xmlns:a16="http://schemas.microsoft.com/office/drawing/2014/main" id="{E25464B1-36A1-44CC-95B6-5D5269D204FA}"/>
              </a:ext>
            </a:extLst>
          </p:cNvPr>
          <p:cNvSpPr/>
          <p:nvPr/>
        </p:nvSpPr>
        <p:spPr>
          <a:xfrm>
            <a:off x="6573519" y="3725143"/>
            <a:ext cx="1307979" cy="440044"/>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Servo 1</a:t>
            </a:r>
          </a:p>
        </p:txBody>
      </p:sp>
      <p:sp>
        <p:nvSpPr>
          <p:cNvPr id="323" name="Rectangle: Rounded Corners 322">
            <a:extLst>
              <a:ext uri="{FF2B5EF4-FFF2-40B4-BE49-F238E27FC236}">
                <a16:creationId xmlns:a16="http://schemas.microsoft.com/office/drawing/2014/main" id="{080F13B1-FD74-4A72-8DAD-D9D6EA1BCBEC}"/>
              </a:ext>
            </a:extLst>
          </p:cNvPr>
          <p:cNvSpPr/>
          <p:nvPr/>
        </p:nvSpPr>
        <p:spPr>
          <a:xfrm>
            <a:off x="6573519" y="5580352"/>
            <a:ext cx="1328300" cy="479077"/>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Servo 2</a:t>
            </a:r>
          </a:p>
        </p:txBody>
      </p:sp>
      <p:cxnSp>
        <p:nvCxnSpPr>
          <p:cNvPr id="325" name="Straight Arrow Connector 324">
            <a:extLst>
              <a:ext uri="{FF2B5EF4-FFF2-40B4-BE49-F238E27FC236}">
                <a16:creationId xmlns:a16="http://schemas.microsoft.com/office/drawing/2014/main" id="{B2C7A355-9309-4E52-AABA-C107AA41316E}"/>
              </a:ext>
            </a:extLst>
          </p:cNvPr>
          <p:cNvCxnSpPr>
            <a:stCxn id="312" idx="0"/>
            <a:endCxn id="322" idx="2"/>
          </p:cNvCxnSpPr>
          <p:nvPr/>
        </p:nvCxnSpPr>
        <p:spPr>
          <a:xfrm flipV="1">
            <a:off x="7221100" y="4165187"/>
            <a:ext cx="6409" cy="35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7B063774-B688-4E31-9466-8EECCCB19278}"/>
              </a:ext>
            </a:extLst>
          </p:cNvPr>
          <p:cNvCxnSpPr>
            <a:cxnSpLocks/>
            <a:endCxn id="323" idx="0"/>
          </p:cNvCxnSpPr>
          <p:nvPr/>
        </p:nvCxnSpPr>
        <p:spPr>
          <a:xfrm>
            <a:off x="7221100" y="5155315"/>
            <a:ext cx="16569" cy="4250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9" name="Arrow: Right 328">
            <a:extLst>
              <a:ext uri="{FF2B5EF4-FFF2-40B4-BE49-F238E27FC236}">
                <a16:creationId xmlns:a16="http://schemas.microsoft.com/office/drawing/2014/main" id="{BC22CC52-93D8-44C4-9F45-D14F5DD1C3C5}"/>
              </a:ext>
            </a:extLst>
          </p:cNvPr>
          <p:cNvSpPr/>
          <p:nvPr/>
        </p:nvSpPr>
        <p:spPr>
          <a:xfrm>
            <a:off x="8027609" y="3012103"/>
            <a:ext cx="435672" cy="287173"/>
          </a:xfrm>
          <a:prstGeom prst="right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32" name="Arrow: Right 331">
            <a:extLst>
              <a:ext uri="{FF2B5EF4-FFF2-40B4-BE49-F238E27FC236}">
                <a16:creationId xmlns:a16="http://schemas.microsoft.com/office/drawing/2014/main" id="{47D680EC-CA8A-4C41-9696-91543482848B}"/>
              </a:ext>
            </a:extLst>
          </p:cNvPr>
          <p:cNvSpPr/>
          <p:nvPr/>
        </p:nvSpPr>
        <p:spPr>
          <a:xfrm rot="10800000">
            <a:off x="8027609" y="4707184"/>
            <a:ext cx="435672" cy="287173"/>
          </a:xfrm>
          <a:prstGeom prst="right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33" name="Rectangle: Rounded Corners 332">
            <a:extLst>
              <a:ext uri="{FF2B5EF4-FFF2-40B4-BE49-F238E27FC236}">
                <a16:creationId xmlns:a16="http://schemas.microsoft.com/office/drawing/2014/main" id="{6FE1DF34-D502-450B-A2CE-79D8ADD2BBDF}"/>
              </a:ext>
            </a:extLst>
          </p:cNvPr>
          <p:cNvSpPr/>
          <p:nvPr/>
        </p:nvSpPr>
        <p:spPr>
          <a:xfrm>
            <a:off x="10435985" y="2934564"/>
            <a:ext cx="1181642" cy="455225"/>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Motor 1</a:t>
            </a:r>
          </a:p>
        </p:txBody>
      </p:sp>
      <p:sp>
        <p:nvSpPr>
          <p:cNvPr id="334" name="Rectangle: Rounded Corners 333">
            <a:extLst>
              <a:ext uri="{FF2B5EF4-FFF2-40B4-BE49-F238E27FC236}">
                <a16:creationId xmlns:a16="http://schemas.microsoft.com/office/drawing/2014/main" id="{C0449020-2E80-4AFB-80B4-0487F60C94C8}"/>
              </a:ext>
            </a:extLst>
          </p:cNvPr>
          <p:cNvSpPr/>
          <p:nvPr/>
        </p:nvSpPr>
        <p:spPr>
          <a:xfrm>
            <a:off x="10386183" y="3789386"/>
            <a:ext cx="1281247" cy="935259"/>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LM293 Motor Driver</a:t>
            </a:r>
          </a:p>
        </p:txBody>
      </p:sp>
      <p:sp>
        <p:nvSpPr>
          <p:cNvPr id="335" name="Rectangle: Rounded Corners 334">
            <a:extLst>
              <a:ext uri="{FF2B5EF4-FFF2-40B4-BE49-F238E27FC236}">
                <a16:creationId xmlns:a16="http://schemas.microsoft.com/office/drawing/2014/main" id="{E5DE8836-5117-4FF5-92C8-CA02D1FD3C6F}"/>
              </a:ext>
            </a:extLst>
          </p:cNvPr>
          <p:cNvSpPr/>
          <p:nvPr/>
        </p:nvSpPr>
        <p:spPr>
          <a:xfrm>
            <a:off x="10485573" y="5141331"/>
            <a:ext cx="1127760" cy="513078"/>
          </a:xfrm>
          <a:prstGeom prst="round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bg1"/>
                </a:solidFill>
              </a:rPr>
              <a:t>Motor 2</a:t>
            </a:r>
          </a:p>
        </p:txBody>
      </p:sp>
      <p:sp>
        <p:nvSpPr>
          <p:cNvPr id="336" name="Arrow: Right 335">
            <a:extLst>
              <a:ext uri="{FF2B5EF4-FFF2-40B4-BE49-F238E27FC236}">
                <a16:creationId xmlns:a16="http://schemas.microsoft.com/office/drawing/2014/main" id="{4855BC74-8A69-4D49-93CE-2FC47992265C}"/>
              </a:ext>
            </a:extLst>
          </p:cNvPr>
          <p:cNvSpPr/>
          <p:nvPr/>
        </p:nvSpPr>
        <p:spPr>
          <a:xfrm>
            <a:off x="9832408" y="4060085"/>
            <a:ext cx="553775" cy="313953"/>
          </a:xfrm>
          <a:prstGeom prst="right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38" name="Straight Arrow Connector 337">
            <a:extLst>
              <a:ext uri="{FF2B5EF4-FFF2-40B4-BE49-F238E27FC236}">
                <a16:creationId xmlns:a16="http://schemas.microsoft.com/office/drawing/2014/main" id="{FCCD0863-068C-48FF-9C06-46B1AF5415AB}"/>
              </a:ext>
            </a:extLst>
          </p:cNvPr>
          <p:cNvCxnSpPr>
            <a:stCxn id="334" idx="0"/>
            <a:endCxn id="333" idx="2"/>
          </p:cNvCxnSpPr>
          <p:nvPr/>
        </p:nvCxnSpPr>
        <p:spPr>
          <a:xfrm flipH="1" flipV="1">
            <a:off x="11026806" y="3389789"/>
            <a:ext cx="1" cy="399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C3E70A3-3449-4C3A-A3AF-DFAEFEF1CFE7}"/>
              </a:ext>
            </a:extLst>
          </p:cNvPr>
          <p:cNvCxnSpPr>
            <a:cxnSpLocks/>
            <a:stCxn id="334" idx="2"/>
          </p:cNvCxnSpPr>
          <p:nvPr/>
        </p:nvCxnSpPr>
        <p:spPr>
          <a:xfrm flipH="1">
            <a:off x="11026806" y="4724645"/>
            <a:ext cx="1" cy="430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5" name="Arrow: Down 344">
            <a:extLst>
              <a:ext uri="{FF2B5EF4-FFF2-40B4-BE49-F238E27FC236}">
                <a16:creationId xmlns:a16="http://schemas.microsoft.com/office/drawing/2014/main" id="{88DEA17D-7F82-4663-9A8F-FCCDB140D0B5}"/>
              </a:ext>
            </a:extLst>
          </p:cNvPr>
          <p:cNvSpPr/>
          <p:nvPr/>
        </p:nvSpPr>
        <p:spPr>
          <a:xfrm>
            <a:off x="9059159" y="2185953"/>
            <a:ext cx="254520" cy="584621"/>
          </a:xfrm>
          <a:prstGeom prst="downArrow">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48" name="Straight Connector 347">
            <a:extLst>
              <a:ext uri="{FF2B5EF4-FFF2-40B4-BE49-F238E27FC236}">
                <a16:creationId xmlns:a16="http://schemas.microsoft.com/office/drawing/2014/main" id="{10498EA2-FB40-4072-B720-BA46C8665B8D}"/>
              </a:ext>
            </a:extLst>
          </p:cNvPr>
          <p:cNvCxnSpPr>
            <a:cxnSpLocks/>
          </p:cNvCxnSpPr>
          <p:nvPr/>
        </p:nvCxnSpPr>
        <p:spPr>
          <a:xfrm>
            <a:off x="6057661" y="1066801"/>
            <a:ext cx="0" cy="520675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154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4B6E-B828-48D1-A9DB-821FF8546005}"/>
              </a:ext>
            </a:extLst>
          </p:cNvPr>
          <p:cNvSpPr>
            <a:spLocks noGrp="1"/>
          </p:cNvSpPr>
          <p:nvPr>
            <p:ph type="title"/>
          </p:nvPr>
        </p:nvSpPr>
        <p:spPr>
          <a:xfrm>
            <a:off x="913795" y="301841"/>
            <a:ext cx="10353761" cy="603681"/>
          </a:xfrm>
        </p:spPr>
        <p:txBody>
          <a:bodyPr>
            <a:normAutofit/>
          </a:bodyPr>
          <a:lstStyle/>
          <a:p>
            <a:r>
              <a:rPr lang="en-IN" dirty="0">
                <a:solidFill>
                  <a:schemeClr val="accent6">
                    <a:lumMod val="40000"/>
                    <a:lumOff val="60000"/>
                  </a:schemeClr>
                </a:solidFill>
              </a:rPr>
              <a:t>WORKING PRINCIPLE</a:t>
            </a:r>
          </a:p>
        </p:txBody>
      </p:sp>
      <p:sp>
        <p:nvSpPr>
          <p:cNvPr id="3" name="Content Placeholder 2">
            <a:extLst>
              <a:ext uri="{FF2B5EF4-FFF2-40B4-BE49-F238E27FC236}">
                <a16:creationId xmlns:a16="http://schemas.microsoft.com/office/drawing/2014/main" id="{55233FE0-B673-4786-BDA8-75C53973EF62}"/>
              </a:ext>
            </a:extLst>
          </p:cNvPr>
          <p:cNvSpPr>
            <a:spLocks noGrp="1"/>
          </p:cNvSpPr>
          <p:nvPr>
            <p:ph idx="1"/>
          </p:nvPr>
        </p:nvSpPr>
        <p:spPr>
          <a:xfrm>
            <a:off x="913795" y="905521"/>
            <a:ext cx="10353762" cy="5406501"/>
          </a:xfrm>
        </p:spPr>
        <p:txBody>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Accelerometer based gesture controlled robot moves according to the movement of hand as we place the accelerometer on your hand. When we tilt hand with an accelerometer in front of the robot, then the robot starts moving forward until the next movement is given. When we tilt hand in backward direction, then the robot changes its direction and state. Then it starts moving in backward direction until the next signal is given. When we tilt hand on left side, then the robot moves into left side until the next signal is given. In the same way, when we tilt hand in right side, then the robot moves right side.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BE06C0-9ABF-4C88-B17F-50B52109049C}"/>
              </a:ext>
            </a:extLst>
          </p:cNvPr>
          <p:cNvPicPr>
            <a:picLocks noChangeAspect="1"/>
          </p:cNvPicPr>
          <p:nvPr/>
        </p:nvPicPr>
        <p:blipFill>
          <a:blip r:embed="rId2"/>
          <a:stretch>
            <a:fillRect/>
          </a:stretch>
        </p:blipFill>
        <p:spPr>
          <a:xfrm>
            <a:off x="4128023" y="4189960"/>
            <a:ext cx="3925304" cy="2122062"/>
          </a:xfrm>
          <a:prstGeom prst="rect">
            <a:avLst/>
          </a:prstGeom>
        </p:spPr>
      </p:pic>
    </p:spTree>
    <p:extLst>
      <p:ext uri="{BB962C8B-B14F-4D97-AF65-F5344CB8AC3E}">
        <p14:creationId xmlns:p14="http://schemas.microsoft.com/office/powerpoint/2010/main" val="4153099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B5CE-9685-4243-BAF7-29132537F143}"/>
              </a:ext>
            </a:extLst>
          </p:cNvPr>
          <p:cNvSpPr>
            <a:spLocks noGrp="1"/>
          </p:cNvSpPr>
          <p:nvPr>
            <p:ph type="title"/>
          </p:nvPr>
        </p:nvSpPr>
        <p:spPr>
          <a:xfrm>
            <a:off x="913794" y="398016"/>
            <a:ext cx="10353761" cy="543017"/>
          </a:xfrm>
        </p:spPr>
        <p:txBody>
          <a:bodyPr>
            <a:normAutofit fontScale="90000"/>
          </a:bodyPr>
          <a:lstStyle/>
          <a:p>
            <a:r>
              <a:rPr lang="en-IN" dirty="0">
                <a:solidFill>
                  <a:schemeClr val="accent6">
                    <a:lumMod val="40000"/>
                    <a:lumOff val="60000"/>
                  </a:schemeClr>
                </a:solidFill>
              </a:rPr>
              <a:t>advantages</a:t>
            </a:r>
          </a:p>
        </p:txBody>
      </p:sp>
      <p:sp>
        <p:nvSpPr>
          <p:cNvPr id="3" name="Content Placeholder 2">
            <a:extLst>
              <a:ext uri="{FF2B5EF4-FFF2-40B4-BE49-F238E27FC236}">
                <a16:creationId xmlns:a16="http://schemas.microsoft.com/office/drawing/2014/main" id="{6CFAA3F9-8553-4497-BEC8-6F885C3886ED}"/>
              </a:ext>
            </a:extLst>
          </p:cNvPr>
          <p:cNvSpPr>
            <a:spLocks noGrp="1"/>
          </p:cNvSpPr>
          <p:nvPr>
            <p:ph idx="1"/>
          </p:nvPr>
        </p:nvSpPr>
        <p:spPr>
          <a:xfrm>
            <a:off x="913795" y="1154097"/>
            <a:ext cx="10353762" cy="3524435"/>
          </a:xfrm>
        </p:spPr>
        <p:txBody>
          <a:bodyPr/>
          <a:lstStyle/>
          <a:p>
            <a:r>
              <a:rPr lang="en-IN" dirty="0"/>
              <a:t>Due to wireless communications data rate is faster.</a:t>
            </a:r>
          </a:p>
          <a:p>
            <a:r>
              <a:rPr lang="en-IN" dirty="0"/>
              <a:t>It is easy to design and manufacture as all the components are easily available.</a:t>
            </a:r>
          </a:p>
          <a:p>
            <a:r>
              <a:rPr lang="en-IN" dirty="0"/>
              <a:t>Power consumption is less.</a:t>
            </a:r>
          </a:p>
          <a:p>
            <a:r>
              <a:rPr lang="en-IN" dirty="0"/>
              <a:t>It is low cost of manufacturing.</a:t>
            </a:r>
          </a:p>
        </p:txBody>
      </p:sp>
    </p:spTree>
    <p:extLst>
      <p:ext uri="{BB962C8B-B14F-4D97-AF65-F5344CB8AC3E}">
        <p14:creationId xmlns:p14="http://schemas.microsoft.com/office/powerpoint/2010/main" val="1719820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361</TotalTime>
  <Words>547</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Rockwell</vt:lpstr>
      <vt:lpstr>Times New Roman</vt:lpstr>
      <vt:lpstr>Damask</vt:lpstr>
      <vt:lpstr>MAJOR PROJECT  </vt:lpstr>
      <vt:lpstr>contents</vt:lpstr>
      <vt:lpstr>INTRODUCTION</vt:lpstr>
      <vt:lpstr>EXISTING SYSTEM</vt:lpstr>
      <vt:lpstr>PROPOSED SYSTEM</vt:lpstr>
      <vt:lpstr>COMPONENTS AND TOOLS</vt:lpstr>
      <vt:lpstr>BLOCK DIAGRAM</vt:lpstr>
      <vt:lpstr>WORKING PRINCIPLE</vt:lpstr>
      <vt:lpstr>advantages</vt:lpstr>
      <vt:lpstr>disadvantages</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Mary's engineering college department of ece</dc:title>
  <dc:creator>Mounikesh Goud</dc:creator>
  <cp:lastModifiedBy>Mounikesh Goud</cp:lastModifiedBy>
  <cp:revision>14</cp:revision>
  <dcterms:created xsi:type="dcterms:W3CDTF">2022-01-24T07:48:27Z</dcterms:created>
  <dcterms:modified xsi:type="dcterms:W3CDTF">2025-05-02T18:29:36Z</dcterms:modified>
</cp:coreProperties>
</file>