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1018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7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3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83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8509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51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937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11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80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17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80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68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43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65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26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7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95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80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424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297355"/>
            <a:ext cx="6620968" cy="1523999"/>
          </a:xfrm>
        </p:spPr>
        <p:txBody>
          <a:bodyPr>
            <a:normAutofit fontScale="90000"/>
          </a:bodyPr>
          <a:lstStyle/>
          <a:p>
            <a:r>
              <a:rPr sz="3600" dirty="0"/>
              <a:t>RAG Search Engine: Intelligent Document Querying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3274646"/>
            <a:ext cx="6620968" cy="2364154"/>
          </a:xfrm>
        </p:spPr>
        <p:txBody>
          <a:bodyPr>
            <a:normAutofit/>
          </a:bodyPr>
          <a:lstStyle/>
          <a:p>
            <a:r>
              <a:rPr dirty="0">
                <a:solidFill>
                  <a:srgbClr val="FFFF00"/>
                </a:solidFill>
              </a:rPr>
              <a:t>Leveraging </a:t>
            </a:r>
            <a:r>
              <a:rPr dirty="0" err="1">
                <a:solidFill>
                  <a:srgbClr val="FFFF00"/>
                </a:solidFill>
              </a:rPr>
              <a:t>LangChain</a:t>
            </a:r>
            <a:r>
              <a:rPr dirty="0">
                <a:solidFill>
                  <a:srgbClr val="FFFF00"/>
                </a:solidFill>
              </a:rPr>
              <a:t> and AWS Bedrock for Enhanced Information Retrieval</a:t>
            </a:r>
          </a:p>
          <a:p>
            <a:endParaRPr dirty="0"/>
          </a:p>
          <a:p>
            <a:r>
              <a:rPr dirty="0"/>
              <a:t>Presenter: </a:t>
            </a:r>
            <a:r>
              <a:rPr lang="en-IN" dirty="0"/>
              <a:t>Mounikesh Goud </a:t>
            </a:r>
            <a:r>
              <a:rPr lang="en-IN" dirty="0" err="1"/>
              <a:t>Bairagoni</a:t>
            </a:r>
            <a:endParaRPr dirty="0"/>
          </a:p>
          <a:p>
            <a:r>
              <a:rPr dirty="0"/>
              <a:t>Date: </a:t>
            </a:r>
            <a:r>
              <a:rPr lang="en-IN" dirty="0"/>
              <a:t>May</a:t>
            </a:r>
            <a:r>
              <a:rPr dirty="0"/>
              <a:t> 7, 2025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 the Hood: Key Code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algn="l">
              <a:defRPr sz="1800"/>
            </a:pPr>
            <a:r>
              <a:rPr dirty="0"/>
              <a:t>requirements.txt dependencies overview</a:t>
            </a:r>
          </a:p>
          <a:p>
            <a:pPr algn="l">
              <a:defRPr sz="1800"/>
            </a:pPr>
            <a:r>
              <a:rPr dirty="0" err="1"/>
              <a:t>data_ingestion</a:t>
            </a:r>
            <a:r>
              <a:rPr dirty="0"/>
              <a:t>() function: PDF loading &amp; splitting</a:t>
            </a:r>
          </a:p>
          <a:p>
            <a:pPr algn="l">
              <a:defRPr sz="1800"/>
            </a:pPr>
            <a:r>
              <a:rPr dirty="0" err="1"/>
              <a:t>get_vector_store</a:t>
            </a:r>
            <a:r>
              <a:rPr dirty="0"/>
              <a:t>(): FAISS vector store creation</a:t>
            </a:r>
          </a:p>
          <a:p>
            <a:pPr algn="l">
              <a:defRPr sz="1800"/>
            </a:pPr>
            <a:r>
              <a:rPr dirty="0" err="1"/>
              <a:t>get_claude_llm</a:t>
            </a:r>
            <a:r>
              <a:rPr dirty="0"/>
              <a:t>() / get_llama2_llm(): Bedrock LLM integration</a:t>
            </a:r>
          </a:p>
          <a:p>
            <a:pPr algn="l">
              <a:defRPr sz="1800"/>
            </a:pPr>
            <a:r>
              <a:rPr dirty="0"/>
              <a:t>PROMPT template structure for LLM prompt engineering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Live Demo &amp; Impressive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3297702" cy="4069080"/>
          </a:xfrm>
        </p:spPr>
        <p:txBody>
          <a:bodyPr>
            <a:normAutofit/>
          </a:bodyPr>
          <a:lstStyle/>
          <a:p>
            <a:endParaRPr dirty="0"/>
          </a:p>
          <a:p>
            <a:pPr algn="l">
              <a:defRPr sz="1800"/>
            </a:pPr>
            <a:r>
              <a:rPr dirty="0"/>
              <a:t>Recap problem and solution</a:t>
            </a:r>
          </a:p>
          <a:p>
            <a:pPr algn="l">
              <a:defRPr sz="1800"/>
            </a:pPr>
            <a:r>
              <a:rPr dirty="0"/>
              <a:t>Sample query: "How to manage Generative AI projects with cloud?"</a:t>
            </a:r>
          </a:p>
          <a:p>
            <a:pPr algn="l">
              <a:defRPr sz="1800"/>
            </a:pPr>
            <a:r>
              <a:rPr dirty="0"/>
              <a:t>Show detailed, accurate answer generated from documents</a:t>
            </a:r>
          </a:p>
          <a:p>
            <a:pPr algn="l">
              <a:defRPr sz="1800"/>
            </a:pPr>
            <a:r>
              <a:rPr dirty="0"/>
              <a:t>Highlight effectiveness and quality of response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C44FCF-F2BD-60E3-D92B-69C905C17A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404"/>
          <a:stretch>
            <a:fillRect/>
          </a:stretch>
        </p:blipFill>
        <p:spPr>
          <a:xfrm>
            <a:off x="3954583" y="2469662"/>
            <a:ext cx="4814277" cy="379397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Roadmap &amp; Scalability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algn="l">
              <a:defRPr sz="1800"/>
            </a:pPr>
            <a:r>
              <a:rPr dirty="0"/>
              <a:t>Support additional document formats (Word, webpages, databases)</a:t>
            </a:r>
          </a:p>
          <a:p>
            <a:pPr algn="l">
              <a:defRPr sz="1800"/>
            </a:pPr>
            <a:r>
              <a:rPr dirty="0"/>
              <a:t>Implement hybrid search &amp; re-ranking methods</a:t>
            </a:r>
          </a:p>
          <a:p>
            <a:pPr algn="l">
              <a:defRPr sz="1800"/>
            </a:pPr>
            <a:r>
              <a:rPr dirty="0"/>
              <a:t>Add user management &amp; authentication</a:t>
            </a:r>
          </a:p>
          <a:p>
            <a:pPr algn="l">
              <a:defRPr sz="1800"/>
            </a:pPr>
            <a:r>
              <a:rPr dirty="0"/>
              <a:t>Introduce monitoring, analytics for usage &amp; performance</a:t>
            </a:r>
          </a:p>
          <a:p>
            <a:pPr algn="l">
              <a:defRPr sz="1800"/>
            </a:pPr>
            <a:r>
              <a:rPr dirty="0"/>
              <a:t>Integrate AWS services (S3 storage, OpenSearch, RDS for vector scalability)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algn="l">
              <a:defRPr sz="1800"/>
            </a:pPr>
            <a:r>
              <a:rPr dirty="0"/>
              <a:t>Successfully built an intelligent RAG search engine</a:t>
            </a:r>
          </a:p>
          <a:p>
            <a:pPr algn="l">
              <a:defRPr sz="1800"/>
            </a:pPr>
            <a:r>
              <a:rPr dirty="0"/>
              <a:t>Key takeaway: accurate, contextual, grounded answers from your data</a:t>
            </a:r>
          </a:p>
          <a:p>
            <a:pPr algn="l">
              <a:defRPr sz="1800"/>
            </a:pPr>
            <a:r>
              <a:rPr dirty="0"/>
              <a:t>Leveraging </a:t>
            </a:r>
            <a:r>
              <a:rPr dirty="0" err="1"/>
              <a:t>LangChain</a:t>
            </a:r>
            <a:r>
              <a:rPr dirty="0"/>
              <a:t> for orchestration, AWS Bedrock for AI models</a:t>
            </a:r>
          </a:p>
          <a:p>
            <a:pPr algn="l">
              <a:defRPr sz="1800"/>
            </a:pPr>
            <a:r>
              <a:rPr dirty="0"/>
              <a:t>Thank You!</a:t>
            </a:r>
          </a:p>
          <a:p>
            <a:pPr algn="l">
              <a:defRPr sz="1800"/>
            </a:pPr>
            <a:r>
              <a:rPr dirty="0"/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The Challenge: Unlocking Knowledge in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algn="l">
              <a:defRPr sz="1800"/>
            </a:pPr>
            <a:r>
              <a:rPr dirty="0"/>
              <a:t>Vast amounts of unstructured text data (PDFs, reports, manuals)</a:t>
            </a:r>
          </a:p>
          <a:p>
            <a:pPr algn="l">
              <a:defRPr sz="1800"/>
            </a:pPr>
            <a:r>
              <a:rPr dirty="0"/>
              <a:t>Traditional search provides keywords, not precise answers</a:t>
            </a:r>
          </a:p>
          <a:p>
            <a:pPr algn="l">
              <a:defRPr sz="1800"/>
            </a:pPr>
            <a:r>
              <a:rPr dirty="0"/>
              <a:t>LLMs are powerful but lack domain-specific, up-to-date knowledge (risk of hallucinations)</a:t>
            </a:r>
          </a:p>
          <a:p>
            <a:pPr algn="l">
              <a:defRPr sz="1800"/>
            </a:pPr>
            <a:r>
              <a:rPr dirty="0"/>
              <a:t>Need for accurate, contextual, and grounded information retrieval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Our Solution: Retrieval Augmented Generation (RAG)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algn="l">
              <a:defRPr sz="1800"/>
            </a:pPr>
            <a:r>
              <a:rPr dirty="0"/>
              <a:t>RAG combines information retrieval with large language models (LLMs)</a:t>
            </a:r>
          </a:p>
          <a:p>
            <a:pPr algn="l">
              <a:defRPr sz="1800"/>
            </a:pPr>
            <a:r>
              <a:rPr dirty="0"/>
              <a:t>Steps:</a:t>
            </a:r>
          </a:p>
          <a:p>
            <a:pPr algn="l">
              <a:defRPr sz="1800"/>
            </a:pPr>
            <a:r>
              <a:rPr dirty="0"/>
              <a:t>• Retrieve relevant info from knowledge base</a:t>
            </a:r>
          </a:p>
          <a:p>
            <a:pPr algn="l">
              <a:defRPr sz="1800"/>
            </a:pPr>
            <a:r>
              <a:rPr dirty="0"/>
              <a:t>• Augment context to the LLM</a:t>
            </a:r>
          </a:p>
          <a:p>
            <a:pPr algn="l">
              <a:defRPr sz="1800"/>
            </a:pPr>
            <a:r>
              <a:rPr dirty="0"/>
              <a:t>• Generate an informed, accurate answer</a:t>
            </a:r>
          </a:p>
          <a:p>
            <a:pPr algn="l">
              <a:defRPr sz="1800"/>
            </a:pPr>
            <a:r>
              <a:rPr dirty="0"/>
              <a:t>Benefits: reduces hallucinations, provides grounded answers, uses proprietary data</a:t>
            </a:r>
          </a:p>
          <a:p>
            <a:pPr algn="l">
              <a:defRPr sz="1800"/>
            </a:pPr>
            <a:r>
              <a:rPr dirty="0"/>
              <a:t>Visual: Flow diagram: Query → Retriever → LLM → Answer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Core Technologies: LangChain &amp; AWS Bedrock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algn="l">
              <a:defRPr sz="1800"/>
            </a:pPr>
            <a:r>
              <a:rPr dirty="0" err="1"/>
              <a:t>LangChain</a:t>
            </a:r>
            <a:r>
              <a:rPr dirty="0"/>
              <a:t>: open-source framework orchestrating LLM workflows, data ingestion, prompt management</a:t>
            </a:r>
          </a:p>
          <a:p>
            <a:pPr algn="l">
              <a:defRPr sz="1800"/>
            </a:pPr>
            <a:r>
              <a:rPr dirty="0"/>
              <a:t>AWS Bedrock: fully managed service providing foundation models (Claude, Llama 3, Titan) with scalability and security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Architecture: 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algn="l">
              <a:defRPr sz="1800"/>
            </a:pPr>
            <a:r>
              <a:t>User Interface: Streamlit web app</a:t>
            </a:r>
          </a:p>
          <a:p>
            <a:pPr algn="l">
              <a:defRPr sz="1800"/>
            </a:pPr>
            <a:r>
              <a:t>Data Ingestion: PDF documents processed</a:t>
            </a:r>
          </a:p>
          <a:p>
            <a:pPr algn="l">
              <a:defRPr sz="1800"/>
            </a:pPr>
            <a:r>
              <a:t>Embeddings: Text → vectors via Bedrock Embeddings</a:t>
            </a:r>
          </a:p>
          <a:p>
            <a:pPr algn="l">
              <a:defRPr sz="1800"/>
            </a:pPr>
            <a:r>
              <a:t>Vector Store: FAISS for similarity search</a:t>
            </a:r>
          </a:p>
          <a:p>
            <a:pPr algn="l">
              <a:defRPr sz="1800"/>
            </a:pPr>
            <a:r>
              <a:t>LLM Integration: AWS Bedrock (Claude 2.1 / Llama 3) generates responses</a:t>
            </a:r>
          </a:p>
          <a:p>
            <a:pPr algn="l">
              <a:defRPr sz="1800"/>
            </a:pPr>
            <a:r>
              <a:t>Visual: Flow diagram showing data flow: User → Streamlit → PDF loader → Text splitter → Embeddings → FAISS → Query → LLM → Answer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Building the Knowledge Base: Data Ingestion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algn="l">
              <a:defRPr sz="1800"/>
            </a:pPr>
            <a:r>
              <a:rPr dirty="0"/>
              <a:t>Source: PDFs (e.g., “Data” folder)</a:t>
            </a:r>
          </a:p>
          <a:p>
            <a:pPr algn="l">
              <a:defRPr sz="1800"/>
            </a:pPr>
            <a:r>
              <a:rPr dirty="0"/>
              <a:t>Process:</a:t>
            </a:r>
          </a:p>
          <a:p>
            <a:pPr algn="l">
              <a:defRPr sz="1800"/>
            </a:pPr>
            <a:r>
              <a:rPr dirty="0"/>
              <a:t>• </a:t>
            </a:r>
            <a:r>
              <a:rPr dirty="0" err="1"/>
              <a:t>PyPDFDirectoryLoader</a:t>
            </a:r>
            <a:r>
              <a:rPr dirty="0"/>
              <a:t>: loads PDFs</a:t>
            </a:r>
          </a:p>
          <a:p>
            <a:pPr algn="l">
              <a:defRPr sz="1800"/>
            </a:pPr>
            <a:r>
              <a:rPr dirty="0"/>
              <a:t>• </a:t>
            </a:r>
            <a:r>
              <a:rPr dirty="0" err="1"/>
              <a:t>RecursiveCharacterTextSplitter</a:t>
            </a:r>
            <a:r>
              <a:rPr dirty="0"/>
              <a:t>: splits text into chunks (</a:t>
            </a:r>
            <a:r>
              <a:rPr dirty="0" err="1"/>
              <a:t>chunk_size</a:t>
            </a:r>
            <a:r>
              <a:rPr dirty="0"/>
              <a:t>=10,000, overlap=1,000)</a:t>
            </a:r>
          </a:p>
          <a:p>
            <a:pPr algn="l">
              <a:defRPr sz="1800"/>
            </a:pPr>
            <a:r>
              <a:rPr dirty="0"/>
              <a:t>• </a:t>
            </a:r>
            <a:r>
              <a:rPr dirty="0" err="1"/>
              <a:t>BedrockEmbeddings</a:t>
            </a:r>
            <a:r>
              <a:rPr dirty="0"/>
              <a:t> (amazon.titan-embed-text-v1): transforms text chunks into vectors</a:t>
            </a:r>
          </a:p>
          <a:p>
            <a:pPr algn="l">
              <a:defRPr sz="1800"/>
            </a:pPr>
            <a:r>
              <a:rPr dirty="0"/>
              <a:t>• Storage: FAISS vector store for fast similarity search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Intelligent Generation with AWS Bedrock LLMs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algn="l">
              <a:defRPr sz="1800"/>
            </a:pPr>
            <a:r>
              <a:rPr dirty="0"/>
              <a:t>Models:</a:t>
            </a:r>
          </a:p>
          <a:p>
            <a:pPr algn="l">
              <a:defRPr sz="1800"/>
            </a:pPr>
            <a:r>
              <a:rPr dirty="0"/>
              <a:t>• Anthropic Claude 2.1 (conversational AI, reasoning)</a:t>
            </a:r>
          </a:p>
          <a:p>
            <a:pPr algn="l">
              <a:defRPr sz="1800"/>
            </a:pPr>
            <a:r>
              <a:rPr dirty="0"/>
              <a:t>• Meta Llama 3 (8B Instruct, instruction-following)</a:t>
            </a:r>
          </a:p>
          <a:p>
            <a:pPr algn="l">
              <a:defRPr sz="1800"/>
            </a:pPr>
            <a:r>
              <a:rPr dirty="0" err="1"/>
              <a:t>LangChain</a:t>
            </a:r>
            <a:r>
              <a:rPr dirty="0"/>
              <a:t> integrates with Bedrock for smooth LLM interaction</a:t>
            </a:r>
          </a:p>
          <a:p>
            <a:pPr algn="l">
              <a:defRPr sz="1800"/>
            </a:pPr>
            <a:r>
              <a:rPr dirty="0"/>
              <a:t>Custom </a:t>
            </a:r>
            <a:r>
              <a:rPr dirty="0" err="1"/>
              <a:t>PromptTemplate</a:t>
            </a:r>
            <a:r>
              <a:rPr dirty="0"/>
              <a:t> guides LLM for detailed, concise answers (~250 words)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Answering Questions: The RetrievalQA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algn="l">
              <a:defRPr sz="1800"/>
            </a:pPr>
            <a:r>
              <a:t>User inputs query via Streamlit UI</a:t>
            </a:r>
          </a:p>
          <a:p>
            <a:pPr algn="l">
              <a:defRPr sz="1800"/>
            </a:pPr>
            <a:r>
              <a:t>Query embedded and similarity searched against FAISS (top k=3)</a:t>
            </a:r>
          </a:p>
          <a:p>
            <a:pPr algn="l">
              <a:defRPr sz="1800"/>
            </a:pPr>
            <a:r>
              <a:t>Retrieve top relevant document chunks</a:t>
            </a:r>
          </a:p>
          <a:p>
            <a:pPr algn="l">
              <a:defRPr sz="1800"/>
            </a:pPr>
            <a:r>
              <a:t>LLM generates grounded response based only on retrieved context</a:t>
            </a:r>
          </a:p>
          <a:p>
            <a:pPr algn="l">
              <a:defRPr sz="1800"/>
            </a:pPr>
            <a:r>
              <a:t>Minimizes hallucination, improves accuracy</a:t>
            </a:r>
          </a:p>
          <a:p>
            <a:pPr algn="l">
              <a:defRPr sz="1800"/>
            </a:pPr>
            <a:r>
              <a:t>Visual: Detailed flow: Query → Embed → FAISS Search → Retrieve Context → LLM → Answer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Interactive Experience: </a:t>
            </a:r>
            <a:r>
              <a:rPr dirty="0" err="1"/>
              <a:t>Streamlit</a:t>
            </a:r>
            <a:r>
              <a:rPr dirty="0"/>
              <a:t> Web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057402"/>
            <a:ext cx="3555609" cy="3890106"/>
          </a:xfrm>
        </p:spPr>
        <p:txBody>
          <a:bodyPr>
            <a:normAutofit fontScale="92500" lnSpcReduction="10000"/>
          </a:bodyPr>
          <a:lstStyle/>
          <a:p>
            <a:endParaRPr dirty="0"/>
          </a:p>
          <a:p>
            <a:pPr algn="l">
              <a:defRPr sz="1800"/>
            </a:pPr>
            <a:r>
              <a:rPr dirty="0"/>
              <a:t>Simple, user-friendly interface for question input</a:t>
            </a:r>
          </a:p>
          <a:p>
            <a:pPr algn="l">
              <a:defRPr sz="1800"/>
            </a:pPr>
            <a:r>
              <a:rPr dirty="0"/>
              <a:t>Features:</a:t>
            </a:r>
          </a:p>
          <a:p>
            <a:pPr algn="l">
              <a:defRPr sz="1800"/>
            </a:pPr>
            <a:r>
              <a:rPr dirty="0"/>
              <a:t>• Text input box</a:t>
            </a:r>
          </a:p>
          <a:p>
            <a:pPr algn="l">
              <a:defRPr sz="1800"/>
            </a:pPr>
            <a:r>
              <a:rPr dirty="0"/>
              <a:t>• "Vectors Update" button to re-ingest documents</a:t>
            </a:r>
          </a:p>
          <a:p>
            <a:pPr algn="l">
              <a:defRPr sz="1800"/>
            </a:pPr>
            <a:r>
              <a:rPr dirty="0"/>
              <a:t>• Clear display of generated answers</a:t>
            </a:r>
          </a:p>
          <a:p>
            <a:pPr algn="l">
              <a:defRPr sz="1800"/>
            </a:pPr>
            <a:r>
              <a:rPr dirty="0"/>
              <a:t>Enables easy interaction with backend AI</a:t>
            </a:r>
          </a:p>
          <a:p>
            <a:pPr algn="l">
              <a:defRPr sz="1800"/>
            </a:pPr>
            <a:r>
              <a:rPr dirty="0"/>
              <a:t>Visual: Screenshots 263 &amp; 265 with annotations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F4C383-7281-3ABB-EAC1-A2F954B133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891"/>
          <a:stretch>
            <a:fillRect/>
          </a:stretch>
        </p:blipFill>
        <p:spPr>
          <a:xfrm>
            <a:off x="4259386" y="2461846"/>
            <a:ext cx="4665784" cy="364741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56</TotalTime>
  <Words>661</Words>
  <Application>Microsoft Office PowerPoint</Application>
  <PresentationFormat>On-screen Show (4:3)</PresentationFormat>
  <Paragraphs>91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Vapor Trail</vt:lpstr>
      <vt:lpstr>RAG Search Engine: Intelligent Document Querying</vt:lpstr>
      <vt:lpstr>The Challenge: Unlocking Knowledge in Documents</vt:lpstr>
      <vt:lpstr>Our Solution: Retrieval Augmented Generation (RAG)</vt:lpstr>
      <vt:lpstr>Core Technologies: LangChain &amp; AWS Bedrock</vt:lpstr>
      <vt:lpstr>System Architecture: How It Works</vt:lpstr>
      <vt:lpstr>Building the Knowledge Base: Data Ingestion</vt:lpstr>
      <vt:lpstr>Intelligent Generation with AWS Bedrock LLMs</vt:lpstr>
      <vt:lpstr>Answering Questions: The RetrievalQA Chain</vt:lpstr>
      <vt:lpstr>Interactive Experience: Streamlit Web App</vt:lpstr>
      <vt:lpstr>Under the Hood: Key Code Components</vt:lpstr>
      <vt:lpstr>Live Demo &amp; Impressive Results</vt:lpstr>
      <vt:lpstr>Roadmap &amp; Scalability</vt:lpstr>
      <vt:lpstr>Conclusion &amp; Questions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Mounikesh Goud</cp:lastModifiedBy>
  <cp:revision>3</cp:revision>
  <dcterms:created xsi:type="dcterms:W3CDTF">2013-01-27T09:14:16Z</dcterms:created>
  <dcterms:modified xsi:type="dcterms:W3CDTF">2025-06-09T22:22:59Z</dcterms:modified>
  <cp:category/>
</cp:coreProperties>
</file>