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64" r:id="rId2"/>
    <p:sldId id="265" r:id="rId3"/>
    <p:sldId id="256" r:id="rId4"/>
    <p:sldId id="257" r:id="rId5"/>
    <p:sldId id="261" r:id="rId6"/>
    <p:sldId id="258" r:id="rId7"/>
    <p:sldId id="259" r:id="rId8"/>
    <p:sldId id="260"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BEC665-B1EC-4302-9008-81F2151472C6}" type="datetimeFigureOut">
              <a:rPr lang="en-IN" smtClean="0"/>
              <a:t>07-03-2022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86DE61-5631-46D1-931E-B3E1DF6A534B}" type="slidenum">
              <a:rPr lang="en-IN" smtClean="0"/>
              <a:t>‹#›</a:t>
            </a:fld>
            <a:endParaRPr lang="en-IN"/>
          </a:p>
        </p:txBody>
      </p:sp>
    </p:spTree>
    <p:extLst>
      <p:ext uri="{BB962C8B-B14F-4D97-AF65-F5344CB8AC3E}">
        <p14:creationId xmlns:p14="http://schemas.microsoft.com/office/powerpoint/2010/main" val="3205780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BEC665-B1EC-4302-9008-81F2151472C6}" type="datetimeFigureOut">
              <a:rPr lang="en-IN" smtClean="0"/>
              <a:t>07-03-2022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86DE61-5631-46D1-931E-B3E1DF6A534B}" type="slidenum">
              <a:rPr lang="en-IN" smtClean="0"/>
              <a:t>‹#›</a:t>
            </a:fld>
            <a:endParaRPr lang="en-IN"/>
          </a:p>
        </p:txBody>
      </p:sp>
    </p:spTree>
    <p:extLst>
      <p:ext uri="{BB962C8B-B14F-4D97-AF65-F5344CB8AC3E}">
        <p14:creationId xmlns:p14="http://schemas.microsoft.com/office/powerpoint/2010/main" val="1972054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BEC665-B1EC-4302-9008-81F2151472C6}" type="datetimeFigureOut">
              <a:rPr lang="en-IN" smtClean="0"/>
              <a:t>07-03-2022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86DE61-5631-46D1-931E-B3E1DF6A534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47600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BEC665-B1EC-4302-9008-81F2151472C6}" type="datetimeFigureOut">
              <a:rPr lang="en-IN" smtClean="0"/>
              <a:t>07-03-2022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86DE61-5631-46D1-931E-B3E1DF6A534B}" type="slidenum">
              <a:rPr lang="en-IN" smtClean="0"/>
              <a:t>‹#›</a:t>
            </a:fld>
            <a:endParaRPr lang="en-IN"/>
          </a:p>
        </p:txBody>
      </p:sp>
    </p:spTree>
    <p:extLst>
      <p:ext uri="{BB962C8B-B14F-4D97-AF65-F5344CB8AC3E}">
        <p14:creationId xmlns:p14="http://schemas.microsoft.com/office/powerpoint/2010/main" val="1606760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BEC665-B1EC-4302-9008-81F2151472C6}" type="datetimeFigureOut">
              <a:rPr lang="en-IN" smtClean="0"/>
              <a:t>07-03-2022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86DE61-5631-46D1-931E-B3E1DF6A534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906699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BEC665-B1EC-4302-9008-81F2151472C6}" type="datetimeFigureOut">
              <a:rPr lang="en-IN" smtClean="0"/>
              <a:t>07-03-2022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86DE61-5631-46D1-931E-B3E1DF6A534B}" type="slidenum">
              <a:rPr lang="en-IN" smtClean="0"/>
              <a:t>‹#›</a:t>
            </a:fld>
            <a:endParaRPr lang="en-IN"/>
          </a:p>
        </p:txBody>
      </p:sp>
    </p:spTree>
    <p:extLst>
      <p:ext uri="{BB962C8B-B14F-4D97-AF65-F5344CB8AC3E}">
        <p14:creationId xmlns:p14="http://schemas.microsoft.com/office/powerpoint/2010/main" val="1453231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EC665-B1EC-4302-9008-81F2151472C6}" type="datetimeFigureOut">
              <a:rPr lang="en-IN" smtClean="0"/>
              <a:t>07-03-2022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86DE61-5631-46D1-931E-B3E1DF6A534B}" type="slidenum">
              <a:rPr lang="en-IN" smtClean="0"/>
              <a:t>‹#›</a:t>
            </a:fld>
            <a:endParaRPr lang="en-IN"/>
          </a:p>
        </p:txBody>
      </p:sp>
    </p:spTree>
    <p:extLst>
      <p:ext uri="{BB962C8B-B14F-4D97-AF65-F5344CB8AC3E}">
        <p14:creationId xmlns:p14="http://schemas.microsoft.com/office/powerpoint/2010/main" val="998604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EC665-B1EC-4302-9008-81F2151472C6}" type="datetimeFigureOut">
              <a:rPr lang="en-IN" smtClean="0"/>
              <a:t>07-03-2022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86DE61-5631-46D1-931E-B3E1DF6A534B}" type="slidenum">
              <a:rPr lang="en-IN" smtClean="0"/>
              <a:t>‹#›</a:t>
            </a:fld>
            <a:endParaRPr lang="en-IN"/>
          </a:p>
        </p:txBody>
      </p:sp>
    </p:spTree>
    <p:extLst>
      <p:ext uri="{BB962C8B-B14F-4D97-AF65-F5344CB8AC3E}">
        <p14:creationId xmlns:p14="http://schemas.microsoft.com/office/powerpoint/2010/main" val="1622586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EC665-B1EC-4302-9008-81F2151472C6}" type="datetimeFigureOut">
              <a:rPr lang="en-IN" smtClean="0"/>
              <a:t>07-03-2022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86DE61-5631-46D1-931E-B3E1DF6A534B}" type="slidenum">
              <a:rPr lang="en-IN" smtClean="0"/>
              <a:t>‹#›</a:t>
            </a:fld>
            <a:endParaRPr lang="en-IN"/>
          </a:p>
        </p:txBody>
      </p:sp>
    </p:spTree>
    <p:extLst>
      <p:ext uri="{BB962C8B-B14F-4D97-AF65-F5344CB8AC3E}">
        <p14:creationId xmlns:p14="http://schemas.microsoft.com/office/powerpoint/2010/main" val="3653442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BEC665-B1EC-4302-9008-81F2151472C6}" type="datetimeFigureOut">
              <a:rPr lang="en-IN" smtClean="0"/>
              <a:t>07-03-2022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86DE61-5631-46D1-931E-B3E1DF6A534B}" type="slidenum">
              <a:rPr lang="en-IN" smtClean="0"/>
              <a:t>‹#›</a:t>
            </a:fld>
            <a:endParaRPr lang="en-IN"/>
          </a:p>
        </p:txBody>
      </p:sp>
    </p:spTree>
    <p:extLst>
      <p:ext uri="{BB962C8B-B14F-4D97-AF65-F5344CB8AC3E}">
        <p14:creationId xmlns:p14="http://schemas.microsoft.com/office/powerpoint/2010/main" val="907142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BEC665-B1EC-4302-9008-81F2151472C6}" type="datetimeFigureOut">
              <a:rPr lang="en-IN" smtClean="0"/>
              <a:t>07-03-2022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86DE61-5631-46D1-931E-B3E1DF6A534B}" type="slidenum">
              <a:rPr lang="en-IN" smtClean="0"/>
              <a:t>‹#›</a:t>
            </a:fld>
            <a:endParaRPr lang="en-IN"/>
          </a:p>
        </p:txBody>
      </p:sp>
    </p:spTree>
    <p:extLst>
      <p:ext uri="{BB962C8B-B14F-4D97-AF65-F5344CB8AC3E}">
        <p14:creationId xmlns:p14="http://schemas.microsoft.com/office/powerpoint/2010/main" val="3574061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BEC665-B1EC-4302-9008-81F2151472C6}" type="datetimeFigureOut">
              <a:rPr lang="en-IN" smtClean="0"/>
              <a:t>07-03-2022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86DE61-5631-46D1-931E-B3E1DF6A534B}" type="slidenum">
              <a:rPr lang="en-IN" smtClean="0"/>
              <a:t>‹#›</a:t>
            </a:fld>
            <a:endParaRPr lang="en-IN"/>
          </a:p>
        </p:txBody>
      </p:sp>
    </p:spTree>
    <p:extLst>
      <p:ext uri="{BB962C8B-B14F-4D97-AF65-F5344CB8AC3E}">
        <p14:creationId xmlns:p14="http://schemas.microsoft.com/office/powerpoint/2010/main" val="3291909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BEC665-B1EC-4302-9008-81F2151472C6}" type="datetimeFigureOut">
              <a:rPr lang="en-IN" smtClean="0"/>
              <a:t>07-03-2022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86DE61-5631-46D1-931E-B3E1DF6A534B}" type="slidenum">
              <a:rPr lang="en-IN" smtClean="0"/>
              <a:t>‹#›</a:t>
            </a:fld>
            <a:endParaRPr lang="en-IN"/>
          </a:p>
        </p:txBody>
      </p:sp>
    </p:spTree>
    <p:extLst>
      <p:ext uri="{BB962C8B-B14F-4D97-AF65-F5344CB8AC3E}">
        <p14:creationId xmlns:p14="http://schemas.microsoft.com/office/powerpoint/2010/main" val="795305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EC665-B1EC-4302-9008-81F2151472C6}" type="datetimeFigureOut">
              <a:rPr lang="en-IN" smtClean="0"/>
              <a:t>07-03-2022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786DE61-5631-46D1-931E-B3E1DF6A534B}" type="slidenum">
              <a:rPr lang="en-IN" smtClean="0"/>
              <a:t>‹#›</a:t>
            </a:fld>
            <a:endParaRPr lang="en-IN"/>
          </a:p>
        </p:txBody>
      </p:sp>
    </p:spTree>
    <p:extLst>
      <p:ext uri="{BB962C8B-B14F-4D97-AF65-F5344CB8AC3E}">
        <p14:creationId xmlns:p14="http://schemas.microsoft.com/office/powerpoint/2010/main" val="3015795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BEC665-B1EC-4302-9008-81F2151472C6}" type="datetimeFigureOut">
              <a:rPr lang="en-IN" smtClean="0"/>
              <a:t>07-03-2022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86DE61-5631-46D1-931E-B3E1DF6A534B}" type="slidenum">
              <a:rPr lang="en-IN" smtClean="0"/>
              <a:t>‹#›</a:t>
            </a:fld>
            <a:endParaRPr lang="en-IN"/>
          </a:p>
        </p:txBody>
      </p:sp>
    </p:spTree>
    <p:extLst>
      <p:ext uri="{BB962C8B-B14F-4D97-AF65-F5344CB8AC3E}">
        <p14:creationId xmlns:p14="http://schemas.microsoft.com/office/powerpoint/2010/main" val="2309662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BEC665-B1EC-4302-9008-81F2151472C6}" type="datetimeFigureOut">
              <a:rPr lang="en-IN" smtClean="0"/>
              <a:t>07-03-2022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86DE61-5631-46D1-931E-B3E1DF6A534B}" type="slidenum">
              <a:rPr lang="en-IN" smtClean="0"/>
              <a:t>‹#›</a:t>
            </a:fld>
            <a:endParaRPr lang="en-IN"/>
          </a:p>
        </p:txBody>
      </p:sp>
    </p:spTree>
    <p:extLst>
      <p:ext uri="{BB962C8B-B14F-4D97-AF65-F5344CB8AC3E}">
        <p14:creationId xmlns:p14="http://schemas.microsoft.com/office/powerpoint/2010/main" val="2450954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3BEC665-B1EC-4302-9008-81F2151472C6}" type="datetimeFigureOut">
              <a:rPr lang="en-IN" smtClean="0"/>
              <a:t>07-03-2022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786DE61-5631-46D1-931E-B3E1DF6A534B}" type="slidenum">
              <a:rPr lang="en-IN" smtClean="0"/>
              <a:t>‹#›</a:t>
            </a:fld>
            <a:endParaRPr lang="en-IN"/>
          </a:p>
        </p:txBody>
      </p:sp>
    </p:spTree>
    <p:extLst>
      <p:ext uri="{BB962C8B-B14F-4D97-AF65-F5344CB8AC3E}">
        <p14:creationId xmlns:p14="http://schemas.microsoft.com/office/powerpoint/2010/main" val="3513333152"/>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AC508-8185-40D1-9154-2F6AD371AE29}"/>
              </a:ext>
            </a:extLst>
          </p:cNvPr>
          <p:cNvSpPr>
            <a:spLocks noGrp="1"/>
          </p:cNvSpPr>
          <p:nvPr>
            <p:ph type="title"/>
          </p:nvPr>
        </p:nvSpPr>
        <p:spPr>
          <a:xfrm>
            <a:off x="677334" y="609600"/>
            <a:ext cx="8596668" cy="1073426"/>
          </a:xfrm>
        </p:spPr>
        <p:txBody>
          <a:bodyPr/>
          <a:lstStyle/>
          <a:p>
            <a:r>
              <a:rPr lang="en-US" b="1" dirty="0">
                <a:solidFill>
                  <a:schemeClr val="tx1"/>
                </a:solidFill>
              </a:rPr>
              <a:t>             </a:t>
            </a:r>
            <a:r>
              <a:rPr lang="en-US" b="1" u="sng" dirty="0">
                <a:solidFill>
                  <a:schemeClr val="tx1"/>
                </a:solidFill>
              </a:rPr>
              <a:t>Skills and Experience             </a:t>
            </a:r>
            <a:endParaRPr lang="en-IN" b="1" u="sng" dirty="0">
              <a:solidFill>
                <a:schemeClr val="tx1"/>
              </a:solidFill>
            </a:endParaRPr>
          </a:p>
        </p:txBody>
      </p:sp>
      <p:sp>
        <p:nvSpPr>
          <p:cNvPr id="3" name="Content Placeholder 2">
            <a:extLst>
              <a:ext uri="{FF2B5EF4-FFF2-40B4-BE49-F238E27FC236}">
                <a16:creationId xmlns:a16="http://schemas.microsoft.com/office/drawing/2014/main" id="{3D1FB30B-E5B3-468C-9F6D-B3B6B1582C03}"/>
              </a:ext>
            </a:extLst>
          </p:cNvPr>
          <p:cNvSpPr>
            <a:spLocks noGrp="1"/>
          </p:cNvSpPr>
          <p:nvPr>
            <p:ph idx="1"/>
          </p:nvPr>
        </p:nvSpPr>
        <p:spPr>
          <a:xfrm>
            <a:off x="677334" y="1802296"/>
            <a:ext cx="8596668" cy="4446103"/>
          </a:xfrm>
        </p:spPr>
        <p:txBody>
          <a:bodyPr/>
          <a:lstStyle/>
          <a:p>
            <a:pPr marL="342900" lvl="0" indent="-342900">
              <a:buSzPts val="1200"/>
              <a:buFont typeface="Wingdings" panose="05000000000000000000" pitchFamily="2" charset="2"/>
              <a:buChar char=""/>
              <a:tabLst>
                <a:tab pos="788035" algn="l"/>
              </a:tabLst>
            </a:pPr>
            <a:r>
              <a:rPr lang="en-US" sz="1800" dirty="0">
                <a:effectLst/>
                <a:latin typeface="Times New Roman" panose="02020603050405020304" pitchFamily="18" charset="0"/>
                <a:ea typeface="Wingdings" panose="05000000000000000000" pitchFamily="2" charset="2"/>
                <a:cs typeface="Wingdings" panose="05000000000000000000" pitchFamily="2" charset="2"/>
              </a:rPr>
              <a:t>Having</a:t>
            </a:r>
            <a:r>
              <a:rPr lang="en-US" sz="18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around</a:t>
            </a:r>
            <a:r>
              <a:rPr lang="en-US" sz="18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3.5</a:t>
            </a:r>
            <a:r>
              <a:rPr lang="en-US" sz="18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years of</a:t>
            </a:r>
            <a:r>
              <a:rPr lang="en-US" sz="1800" spc="-1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experience</a:t>
            </a:r>
            <a:r>
              <a:rPr lang="en-US" sz="18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on</a:t>
            </a:r>
            <a:r>
              <a:rPr lang="en-US" sz="18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Python</a:t>
            </a:r>
            <a:r>
              <a:rPr lang="en-US" sz="18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Automation</a:t>
            </a:r>
            <a:r>
              <a:rPr lang="en-US" sz="18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testing.</a:t>
            </a:r>
            <a:endParaRPr lang="en-IN" sz="1800" dirty="0">
              <a:effectLst/>
              <a:latin typeface="Times New Roman" panose="02020603050405020304" pitchFamily="18" charset="0"/>
              <a:ea typeface="Wingdings" panose="05000000000000000000" pitchFamily="2" charset="2"/>
              <a:cs typeface="Wingdings" panose="05000000000000000000" pitchFamily="2" charset="2"/>
            </a:endParaRPr>
          </a:p>
          <a:p>
            <a:pPr marL="342900" marR="270510" lvl="0" indent="-342900">
              <a:lnSpc>
                <a:spcPct val="150000"/>
              </a:lnSpc>
              <a:spcBef>
                <a:spcPts val="685"/>
              </a:spcBef>
              <a:spcAft>
                <a:spcPts val="0"/>
              </a:spcAft>
              <a:buSzPts val="1200"/>
              <a:buFont typeface="Wingdings" panose="05000000000000000000" pitchFamily="2" charset="2"/>
              <a:buChar char=""/>
              <a:tabLst>
                <a:tab pos="788035" algn="l"/>
              </a:tabLst>
            </a:pPr>
            <a:r>
              <a:rPr lang="en-US" sz="1800" dirty="0">
                <a:effectLst/>
                <a:latin typeface="Times New Roman" panose="02020603050405020304" pitchFamily="18" charset="0"/>
                <a:ea typeface="Wingdings" panose="05000000000000000000" pitchFamily="2" charset="2"/>
                <a:cs typeface="Wingdings" panose="05000000000000000000" pitchFamily="2" charset="2"/>
              </a:rPr>
              <a:t>Ability to work independently as well as in a team environment and success with meeting</a:t>
            </a:r>
            <a:r>
              <a:rPr lang="en-US" sz="1800" spc="-29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deadlines</a:t>
            </a:r>
            <a:r>
              <a:rPr lang="en-US" sz="18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under time</a:t>
            </a:r>
            <a:r>
              <a:rPr lang="en-US" sz="18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constraints.</a:t>
            </a:r>
            <a:endParaRPr lang="en-IN" sz="1800" dirty="0">
              <a:effectLst/>
              <a:latin typeface="Times New Roman" panose="02020603050405020304" pitchFamily="18" charset="0"/>
              <a:ea typeface="Wingdings" panose="05000000000000000000" pitchFamily="2" charset="2"/>
              <a:cs typeface="Wingdings" panose="05000000000000000000" pitchFamily="2" charset="2"/>
            </a:endParaRPr>
          </a:p>
          <a:p>
            <a:pPr marL="342900" lvl="0" indent="-342900">
              <a:spcBef>
                <a:spcPts val="5"/>
              </a:spcBef>
              <a:buSzPts val="1200"/>
              <a:buFont typeface="Wingdings" panose="05000000000000000000" pitchFamily="2" charset="2"/>
              <a:buChar char=""/>
              <a:tabLst>
                <a:tab pos="788035" algn="l"/>
              </a:tabLst>
            </a:pPr>
            <a:r>
              <a:rPr lang="en-US" sz="1800" dirty="0">
                <a:effectLst/>
                <a:latin typeface="Times New Roman" panose="02020603050405020304" pitchFamily="18" charset="0"/>
                <a:ea typeface="Wingdings" panose="05000000000000000000" pitchFamily="2" charset="2"/>
                <a:cs typeface="Wingdings" panose="05000000000000000000" pitchFamily="2" charset="2"/>
              </a:rPr>
              <a:t>Good</a:t>
            </a:r>
            <a:r>
              <a:rPr lang="en-US" sz="18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in</a:t>
            </a:r>
            <a:r>
              <a:rPr lang="en-US" sz="18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automation using</a:t>
            </a:r>
            <a:r>
              <a:rPr lang="en-US" sz="18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b="1" dirty="0">
                <a:effectLst/>
                <a:latin typeface="Times New Roman" panose="02020603050405020304" pitchFamily="18" charset="0"/>
                <a:ea typeface="Wingdings" panose="05000000000000000000" pitchFamily="2" charset="2"/>
                <a:cs typeface="Wingdings" panose="05000000000000000000" pitchFamily="2" charset="2"/>
              </a:rPr>
              <a:t>Selenium</a:t>
            </a:r>
            <a:r>
              <a:rPr lang="en-US" sz="1800" b="1" spc="-2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b="1" dirty="0">
                <a:effectLst/>
                <a:latin typeface="Times New Roman" panose="02020603050405020304" pitchFamily="18" charset="0"/>
                <a:ea typeface="Wingdings" panose="05000000000000000000" pitchFamily="2" charset="2"/>
                <a:cs typeface="Wingdings" panose="05000000000000000000" pitchFamily="2" charset="2"/>
              </a:rPr>
              <a:t>Web Driver,</a:t>
            </a:r>
            <a:r>
              <a:rPr lang="en-US" sz="1800" b="1"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b="1" dirty="0">
                <a:effectLst/>
                <a:latin typeface="Times New Roman" panose="02020603050405020304" pitchFamily="18" charset="0"/>
                <a:ea typeface="Wingdings" panose="05000000000000000000" pitchFamily="2" charset="2"/>
                <a:cs typeface="Wingdings" panose="05000000000000000000" pitchFamily="2" charset="2"/>
              </a:rPr>
              <a:t>Python,</a:t>
            </a:r>
            <a:endParaRPr lang="en-IN" sz="1800" dirty="0">
              <a:effectLst/>
              <a:latin typeface="Times New Roman" panose="02020603050405020304" pitchFamily="18" charset="0"/>
              <a:ea typeface="Wingdings" panose="05000000000000000000" pitchFamily="2" charset="2"/>
              <a:cs typeface="Wingdings" panose="05000000000000000000" pitchFamily="2" charset="2"/>
            </a:endParaRPr>
          </a:p>
          <a:p>
            <a:pPr marL="342900" lvl="0" indent="-342900">
              <a:spcBef>
                <a:spcPts val="705"/>
              </a:spcBef>
              <a:buSzPts val="1200"/>
              <a:buFont typeface="Wingdings" panose="05000000000000000000" pitchFamily="2" charset="2"/>
              <a:buChar char=""/>
              <a:tabLst>
                <a:tab pos="788035" algn="l"/>
              </a:tabLst>
            </a:pPr>
            <a:r>
              <a:rPr lang="en-US" sz="1800" dirty="0">
                <a:effectLst/>
                <a:latin typeface="Times New Roman" panose="02020603050405020304" pitchFamily="18" charset="0"/>
                <a:ea typeface="Wingdings" panose="05000000000000000000" pitchFamily="2" charset="2"/>
                <a:cs typeface="Wingdings" panose="05000000000000000000" pitchFamily="2" charset="2"/>
              </a:rPr>
              <a:t>Good</a:t>
            </a:r>
            <a:r>
              <a:rPr lang="en-US" sz="18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in</a:t>
            </a:r>
            <a:r>
              <a:rPr lang="en-US" sz="18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build</a:t>
            </a:r>
            <a:r>
              <a:rPr lang="en-US" sz="18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tool</a:t>
            </a:r>
            <a:r>
              <a:rPr lang="en-US" sz="18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and</a:t>
            </a:r>
            <a:r>
              <a:rPr lang="en-US" sz="18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maintaining</a:t>
            </a:r>
            <a:r>
              <a:rPr lang="en-US" sz="1800" spc="-2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the</a:t>
            </a:r>
            <a:r>
              <a:rPr lang="en-US" sz="18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project</a:t>
            </a:r>
            <a:r>
              <a:rPr lang="en-US" sz="18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using</a:t>
            </a:r>
            <a:r>
              <a:rPr lang="en-US" sz="18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b="1" dirty="0">
                <a:effectLst/>
                <a:latin typeface="Times New Roman" panose="02020603050405020304" pitchFamily="18" charset="0"/>
                <a:ea typeface="Wingdings" panose="05000000000000000000" pitchFamily="2" charset="2"/>
                <a:cs typeface="Wingdings" panose="05000000000000000000" pitchFamily="2" charset="2"/>
              </a:rPr>
              <a:t>Git</a:t>
            </a:r>
            <a:r>
              <a:rPr lang="en-US" sz="1800" dirty="0">
                <a:effectLst/>
                <a:latin typeface="Times New Roman" panose="02020603050405020304" pitchFamily="18" charset="0"/>
                <a:ea typeface="Wingdings" panose="05000000000000000000" pitchFamily="2" charset="2"/>
                <a:cs typeface="Wingdings" panose="05000000000000000000" pitchFamily="2" charset="2"/>
              </a:rPr>
              <a:t>.</a:t>
            </a:r>
            <a:endParaRPr lang="en-IN" sz="1800" dirty="0">
              <a:effectLst/>
              <a:latin typeface="Times New Roman" panose="02020603050405020304" pitchFamily="18" charset="0"/>
              <a:ea typeface="Wingdings" panose="05000000000000000000" pitchFamily="2" charset="2"/>
              <a:cs typeface="Wingdings" panose="05000000000000000000" pitchFamily="2" charset="2"/>
            </a:endParaRPr>
          </a:p>
          <a:p>
            <a:pPr marL="342900" marR="409575" lvl="0" indent="-342900">
              <a:lnSpc>
                <a:spcPct val="150000"/>
              </a:lnSpc>
              <a:spcBef>
                <a:spcPts val="960"/>
              </a:spcBef>
              <a:spcAft>
                <a:spcPts val="0"/>
              </a:spcAft>
              <a:buSzPts val="1200"/>
              <a:buFont typeface="Wingdings" panose="05000000000000000000" pitchFamily="2" charset="2"/>
              <a:buChar char=""/>
              <a:tabLst>
                <a:tab pos="825500" algn="l"/>
                <a:tab pos="826135" algn="l"/>
              </a:tabLst>
            </a:pPr>
            <a:r>
              <a:rPr lang="en-US" sz="1800" dirty="0">
                <a:effectLst/>
                <a:latin typeface="Times New Roman" panose="02020603050405020304" pitchFamily="18" charset="0"/>
                <a:ea typeface="Wingdings" panose="05000000000000000000" pitchFamily="2" charset="2"/>
                <a:cs typeface="Wingdings" panose="05000000000000000000" pitchFamily="2" charset="2"/>
              </a:rPr>
              <a:t>Expertise</a:t>
            </a:r>
            <a:r>
              <a:rPr lang="en-US" sz="18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in</a:t>
            </a:r>
            <a:r>
              <a:rPr lang="en-US" sz="18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understanding</a:t>
            </a:r>
            <a:r>
              <a:rPr lang="en-US" sz="1800" spc="-1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and</a:t>
            </a:r>
            <a:r>
              <a:rPr lang="en-US" sz="18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analyzing</a:t>
            </a:r>
            <a:r>
              <a:rPr lang="en-US" sz="1800" spc="-2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the</a:t>
            </a:r>
            <a:r>
              <a:rPr lang="en-US" sz="18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Test</a:t>
            </a:r>
            <a:r>
              <a:rPr lang="en-US" sz="18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Requirements,</a:t>
            </a:r>
            <a:r>
              <a:rPr lang="en-US" sz="18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tracking</a:t>
            </a:r>
            <a:r>
              <a:rPr lang="en-US" sz="18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changes</a:t>
            </a:r>
            <a:r>
              <a:rPr lang="en-US" sz="18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and</a:t>
            </a:r>
            <a:r>
              <a:rPr lang="en-US" sz="1800" spc="-28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maintenance</a:t>
            </a:r>
            <a:r>
              <a:rPr lang="en-US" sz="18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of regression test suits.</a:t>
            </a:r>
            <a:endParaRPr lang="en-IN" sz="1800" dirty="0">
              <a:effectLst/>
              <a:latin typeface="Times New Roman" panose="02020603050405020304" pitchFamily="18" charset="0"/>
              <a:ea typeface="Wingdings" panose="05000000000000000000" pitchFamily="2" charset="2"/>
              <a:cs typeface="Wingdings" panose="05000000000000000000" pitchFamily="2" charset="2"/>
            </a:endParaRPr>
          </a:p>
          <a:p>
            <a:pPr marL="342900" marR="105410" lvl="0" indent="-342900">
              <a:lnSpc>
                <a:spcPct val="150000"/>
              </a:lnSpc>
              <a:spcBef>
                <a:spcPts val="265"/>
              </a:spcBef>
              <a:spcAft>
                <a:spcPts val="0"/>
              </a:spcAft>
              <a:buSzPts val="1200"/>
              <a:buFont typeface="Wingdings" panose="05000000000000000000" pitchFamily="2" charset="2"/>
              <a:buChar char=""/>
              <a:tabLst>
                <a:tab pos="788035" algn="l"/>
              </a:tabLst>
            </a:pPr>
            <a:r>
              <a:rPr lang="en-US" sz="1800" dirty="0">
                <a:effectLst/>
                <a:latin typeface="Times New Roman" panose="02020603050405020304" pitchFamily="18" charset="0"/>
                <a:ea typeface="Wingdings" panose="05000000000000000000" pitchFamily="2" charset="2"/>
                <a:cs typeface="Wingdings" panose="05000000000000000000" pitchFamily="2" charset="2"/>
              </a:rPr>
              <a:t>Good</a:t>
            </a:r>
            <a:r>
              <a:rPr lang="en-US" sz="18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experience</a:t>
            </a:r>
            <a:r>
              <a:rPr lang="en-US" sz="1800" spc="-1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in</a:t>
            </a:r>
            <a:r>
              <a:rPr lang="en-US" sz="18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interacting</a:t>
            </a:r>
            <a:r>
              <a:rPr lang="en-US" sz="1800" spc="-1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with</a:t>
            </a:r>
            <a:r>
              <a:rPr lang="en-US" sz="18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Business</a:t>
            </a:r>
            <a:r>
              <a:rPr lang="en-US" sz="18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Analysts,</a:t>
            </a:r>
            <a:r>
              <a:rPr lang="en-US" sz="18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Software</a:t>
            </a:r>
            <a:r>
              <a:rPr lang="en-US" sz="18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Developers,</a:t>
            </a:r>
            <a:r>
              <a:rPr lang="en-US" sz="18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and</a:t>
            </a:r>
            <a:r>
              <a:rPr lang="en-US" sz="18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Technical</a:t>
            </a:r>
            <a:r>
              <a:rPr lang="en-US" sz="1800" spc="-28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Support</a:t>
            </a:r>
            <a:r>
              <a:rPr lang="en-US" sz="18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and help them in base</a:t>
            </a:r>
            <a:r>
              <a:rPr lang="en-US" sz="18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line</a:t>
            </a:r>
            <a:r>
              <a:rPr lang="en-US" sz="18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the requirement specifications.</a:t>
            </a:r>
            <a:endParaRPr lang="en-IN" sz="1800" dirty="0">
              <a:effectLst/>
              <a:latin typeface="Times New Roman" panose="02020603050405020304" pitchFamily="18" charset="0"/>
              <a:ea typeface="Wingdings" panose="05000000000000000000" pitchFamily="2" charset="2"/>
              <a:cs typeface="Wingdings" panose="05000000000000000000" pitchFamily="2" charset="2"/>
            </a:endParaRPr>
          </a:p>
          <a:p>
            <a:pPr marL="0" indent="0">
              <a:buNone/>
            </a:pPr>
            <a:endParaRPr lang="en-IN" dirty="0"/>
          </a:p>
        </p:txBody>
      </p:sp>
    </p:spTree>
    <p:extLst>
      <p:ext uri="{BB962C8B-B14F-4D97-AF65-F5344CB8AC3E}">
        <p14:creationId xmlns:p14="http://schemas.microsoft.com/office/powerpoint/2010/main" val="1786469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7B4225-2039-4504-A59D-AAE69C03B9B7}"/>
              </a:ext>
            </a:extLst>
          </p:cNvPr>
          <p:cNvSpPr>
            <a:spLocks noGrp="1"/>
          </p:cNvSpPr>
          <p:nvPr>
            <p:ph idx="1"/>
          </p:nvPr>
        </p:nvSpPr>
        <p:spPr>
          <a:xfrm>
            <a:off x="677334" y="344557"/>
            <a:ext cx="8596668" cy="5696805"/>
          </a:xfrm>
        </p:spPr>
        <p:txBody>
          <a:bodyPr/>
          <a:lstStyle/>
          <a:p>
            <a:pPr marL="0" indent="0">
              <a:buNone/>
            </a:pPr>
            <a:endParaRPr lang="en-US" dirty="0"/>
          </a:p>
          <a:p>
            <a:pPr marL="0" indent="0">
              <a:buNone/>
            </a:pPr>
            <a:endParaRPr lang="en-IN" dirty="0"/>
          </a:p>
          <a:p>
            <a:pPr marL="0" indent="0">
              <a:buNone/>
            </a:pPr>
            <a:endParaRPr lang="en-IN" dirty="0"/>
          </a:p>
          <a:p>
            <a:pPr marL="0" indent="0">
              <a:buNone/>
            </a:pPr>
            <a:endParaRPr lang="en-IN" dirty="0"/>
          </a:p>
          <a:p>
            <a:pPr marL="0" indent="0">
              <a:buNone/>
            </a:pPr>
            <a:r>
              <a:rPr lang="en-IN" sz="8000" dirty="0"/>
              <a:t>     </a:t>
            </a:r>
            <a:r>
              <a:rPr lang="en-IN" sz="9600" dirty="0"/>
              <a:t>THANK YOU</a:t>
            </a:r>
          </a:p>
        </p:txBody>
      </p:sp>
    </p:spTree>
    <p:extLst>
      <p:ext uri="{BB962C8B-B14F-4D97-AF65-F5344CB8AC3E}">
        <p14:creationId xmlns:p14="http://schemas.microsoft.com/office/powerpoint/2010/main" val="2764269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D81C7C-0F03-4F22-A54C-4FF52EADDE1C}"/>
              </a:ext>
            </a:extLst>
          </p:cNvPr>
          <p:cNvSpPr>
            <a:spLocks noGrp="1"/>
          </p:cNvSpPr>
          <p:nvPr>
            <p:ph idx="1"/>
          </p:nvPr>
        </p:nvSpPr>
        <p:spPr>
          <a:xfrm>
            <a:off x="677334" y="675861"/>
            <a:ext cx="8596668" cy="5365502"/>
          </a:xfrm>
        </p:spPr>
        <p:txBody>
          <a:bodyPr/>
          <a:lstStyle/>
          <a:p>
            <a:r>
              <a:rPr lang="en-US" sz="2800" u="sng" dirty="0"/>
              <a:t>Technical skills</a:t>
            </a:r>
          </a:p>
          <a:p>
            <a:pPr marL="0" indent="0">
              <a:buNone/>
            </a:pPr>
            <a:endParaRPr lang="en-US" sz="1800" dirty="0">
              <a:effectLst/>
              <a:latin typeface="Times New Roman" panose="02020603050405020304" pitchFamily="18" charset="0"/>
              <a:ea typeface="Wingdings" panose="05000000000000000000" pitchFamily="2" charset="2"/>
              <a:cs typeface="Wingdings" panose="05000000000000000000" pitchFamily="2" charset="2"/>
            </a:endParaRPr>
          </a:p>
          <a:p>
            <a:pPr marL="342900" lvl="0" indent="-342900">
              <a:lnSpc>
                <a:spcPts val="1340"/>
              </a:lnSpc>
              <a:buSzPts val="1200"/>
              <a:buFont typeface="Wingdings" panose="05000000000000000000" pitchFamily="2" charset="2"/>
              <a:buChar char=""/>
              <a:tabLst>
                <a:tab pos="826135" algn="l"/>
              </a:tabLst>
            </a:pPr>
            <a:r>
              <a:rPr lang="en-IN" dirty="0">
                <a:effectLst/>
                <a:latin typeface="Times New Roman" panose="02020603050405020304" pitchFamily="18" charset="0"/>
                <a:ea typeface="Wingdings" panose="05000000000000000000" pitchFamily="2" charset="2"/>
                <a:cs typeface="Wingdings" panose="05000000000000000000" pitchFamily="2" charset="2"/>
              </a:rPr>
              <a:t>Programming language :Python</a:t>
            </a:r>
          </a:p>
          <a:p>
            <a:pPr marL="342900" lvl="0" indent="-342900">
              <a:lnSpc>
                <a:spcPts val="1340"/>
              </a:lnSpc>
              <a:buSzPts val="1200"/>
              <a:buFont typeface="Wingdings" panose="05000000000000000000" pitchFamily="2" charset="2"/>
              <a:buChar char=""/>
              <a:tabLst>
                <a:tab pos="826135" algn="l"/>
              </a:tabLst>
            </a:pPr>
            <a:r>
              <a:rPr lang="en-IN" dirty="0">
                <a:latin typeface="Times New Roman" panose="02020603050405020304" pitchFamily="18" charset="0"/>
                <a:ea typeface="Wingdings" panose="05000000000000000000" pitchFamily="2" charset="2"/>
                <a:cs typeface="Wingdings" panose="05000000000000000000" pitchFamily="2" charset="2"/>
              </a:rPr>
              <a:t>Testing tools: robot frame work</a:t>
            </a:r>
            <a:endParaRPr lang="en-IN" dirty="0">
              <a:effectLst/>
              <a:latin typeface="Times New Roman" panose="02020603050405020304" pitchFamily="18" charset="0"/>
              <a:ea typeface="Wingdings" panose="05000000000000000000" pitchFamily="2" charset="2"/>
              <a:cs typeface="Wingdings" panose="05000000000000000000" pitchFamily="2" charset="2"/>
            </a:endParaRPr>
          </a:p>
          <a:p>
            <a:pPr marL="342900" lvl="0" indent="-342900">
              <a:lnSpc>
                <a:spcPts val="1370"/>
              </a:lnSpc>
              <a:buSzPts val="1200"/>
              <a:buFont typeface="Wingdings" panose="05000000000000000000" pitchFamily="2" charset="2"/>
              <a:buChar char=""/>
              <a:tabLst>
                <a:tab pos="826135" algn="l"/>
              </a:tabLst>
            </a:pPr>
            <a:r>
              <a:rPr lang="en-US" dirty="0">
                <a:effectLst/>
                <a:latin typeface="Times New Roman" panose="02020603050405020304" pitchFamily="18" charset="0"/>
                <a:ea typeface="Wingdings" panose="05000000000000000000" pitchFamily="2" charset="2"/>
                <a:cs typeface="Wingdings" panose="05000000000000000000" pitchFamily="2" charset="2"/>
              </a:rPr>
              <a:t>Integrated</a:t>
            </a:r>
            <a:r>
              <a:rPr lang="en-US" spc="-15" dirty="0">
                <a:effectLst/>
                <a:latin typeface="Times New Roman" panose="02020603050405020304" pitchFamily="18" charset="0"/>
                <a:ea typeface="Wingdings" panose="05000000000000000000" pitchFamily="2" charset="2"/>
                <a:cs typeface="Wingdings" panose="05000000000000000000" pitchFamily="2" charset="2"/>
              </a:rPr>
              <a:t> </a:t>
            </a:r>
            <a:r>
              <a:rPr lang="en-US" dirty="0">
                <a:effectLst/>
                <a:latin typeface="Times New Roman" panose="02020603050405020304" pitchFamily="18" charset="0"/>
                <a:ea typeface="Wingdings" panose="05000000000000000000" pitchFamily="2" charset="2"/>
                <a:cs typeface="Wingdings" panose="05000000000000000000" pitchFamily="2" charset="2"/>
              </a:rPr>
              <a:t>Development</a:t>
            </a:r>
            <a:r>
              <a:rPr lang="en-US" spc="-10" dirty="0">
                <a:effectLst/>
                <a:latin typeface="Times New Roman" panose="02020603050405020304" pitchFamily="18" charset="0"/>
                <a:ea typeface="Wingdings" panose="05000000000000000000" pitchFamily="2" charset="2"/>
                <a:cs typeface="Wingdings" panose="05000000000000000000" pitchFamily="2" charset="2"/>
              </a:rPr>
              <a:t> </a:t>
            </a:r>
            <a:r>
              <a:rPr lang="en-US" dirty="0">
                <a:effectLst/>
                <a:latin typeface="Times New Roman" panose="02020603050405020304" pitchFamily="18" charset="0"/>
                <a:ea typeface="Wingdings" panose="05000000000000000000" pitchFamily="2" charset="2"/>
                <a:cs typeface="Wingdings" panose="05000000000000000000" pitchFamily="2" charset="2"/>
              </a:rPr>
              <a:t>Environments:</a:t>
            </a:r>
            <a:r>
              <a:rPr lang="en-US" spc="-5" dirty="0">
                <a:effectLst/>
                <a:latin typeface="Times New Roman" panose="02020603050405020304" pitchFamily="18" charset="0"/>
                <a:ea typeface="Wingdings" panose="05000000000000000000" pitchFamily="2" charset="2"/>
                <a:cs typeface="Wingdings" panose="05000000000000000000" pitchFamily="2" charset="2"/>
              </a:rPr>
              <a:t> </a:t>
            </a:r>
            <a:r>
              <a:rPr lang="en-US" b="1" dirty="0">
                <a:effectLst/>
                <a:latin typeface="Times New Roman" panose="02020603050405020304" pitchFamily="18" charset="0"/>
                <a:ea typeface="Wingdings" panose="05000000000000000000" pitchFamily="2" charset="2"/>
                <a:cs typeface="Wingdings" panose="05000000000000000000" pitchFamily="2" charset="2"/>
              </a:rPr>
              <a:t>PyCharm.</a:t>
            </a:r>
            <a:endParaRPr lang="en-IN" dirty="0">
              <a:effectLst/>
              <a:latin typeface="Times New Roman" panose="02020603050405020304" pitchFamily="18" charset="0"/>
              <a:ea typeface="Wingdings" panose="05000000000000000000" pitchFamily="2" charset="2"/>
              <a:cs typeface="Wingdings" panose="05000000000000000000" pitchFamily="2" charset="2"/>
            </a:endParaRPr>
          </a:p>
          <a:p>
            <a:pPr marL="342900" lvl="0" indent="-342900">
              <a:spcBef>
                <a:spcPts val="60"/>
              </a:spcBef>
              <a:spcAft>
                <a:spcPts val="0"/>
              </a:spcAft>
              <a:buSzPts val="1200"/>
              <a:buFont typeface="Wingdings" panose="05000000000000000000" pitchFamily="2" charset="2"/>
              <a:buChar char=""/>
              <a:tabLst>
                <a:tab pos="826135" algn="l"/>
              </a:tabLst>
            </a:pPr>
            <a:r>
              <a:rPr lang="en-US" dirty="0">
                <a:effectLst/>
                <a:latin typeface="Times New Roman" panose="02020603050405020304" pitchFamily="18" charset="0"/>
                <a:ea typeface="Wingdings" panose="05000000000000000000" pitchFamily="2" charset="2"/>
                <a:cs typeface="Wingdings" panose="05000000000000000000" pitchFamily="2" charset="2"/>
              </a:rPr>
              <a:t>Version</a:t>
            </a:r>
            <a:r>
              <a:rPr lang="en-US" spc="-5" dirty="0">
                <a:effectLst/>
                <a:latin typeface="Times New Roman" panose="02020603050405020304" pitchFamily="18" charset="0"/>
                <a:ea typeface="Wingdings" panose="05000000000000000000" pitchFamily="2" charset="2"/>
                <a:cs typeface="Wingdings" panose="05000000000000000000" pitchFamily="2" charset="2"/>
              </a:rPr>
              <a:t> </a:t>
            </a:r>
            <a:r>
              <a:rPr lang="en-US" dirty="0">
                <a:effectLst/>
                <a:latin typeface="Times New Roman" panose="02020603050405020304" pitchFamily="18" charset="0"/>
                <a:ea typeface="Wingdings" panose="05000000000000000000" pitchFamily="2" charset="2"/>
                <a:cs typeface="Wingdings" panose="05000000000000000000" pitchFamily="2" charset="2"/>
              </a:rPr>
              <a:t>Control</a:t>
            </a:r>
            <a:r>
              <a:rPr lang="en-US" spc="-5" dirty="0">
                <a:effectLst/>
                <a:latin typeface="Times New Roman" panose="02020603050405020304" pitchFamily="18" charset="0"/>
                <a:ea typeface="Wingdings" panose="05000000000000000000" pitchFamily="2" charset="2"/>
                <a:cs typeface="Wingdings" panose="05000000000000000000" pitchFamily="2" charset="2"/>
              </a:rPr>
              <a:t> </a:t>
            </a:r>
            <a:r>
              <a:rPr lang="en-US" dirty="0">
                <a:effectLst/>
                <a:latin typeface="Times New Roman" panose="02020603050405020304" pitchFamily="18" charset="0"/>
                <a:ea typeface="Wingdings" panose="05000000000000000000" pitchFamily="2" charset="2"/>
                <a:cs typeface="Wingdings" panose="05000000000000000000" pitchFamily="2" charset="2"/>
              </a:rPr>
              <a:t>Tools: </a:t>
            </a:r>
            <a:r>
              <a:rPr lang="en-US" b="1" dirty="0">
                <a:effectLst/>
                <a:latin typeface="Times New Roman" panose="02020603050405020304" pitchFamily="18" charset="0"/>
                <a:ea typeface="Wingdings" panose="05000000000000000000" pitchFamily="2" charset="2"/>
                <a:cs typeface="Wingdings" panose="05000000000000000000" pitchFamily="2" charset="2"/>
              </a:rPr>
              <a:t>GIT</a:t>
            </a:r>
            <a:r>
              <a:rPr lang="en-US" b="1" spc="-5" dirty="0">
                <a:effectLst/>
                <a:latin typeface="Times New Roman" panose="02020603050405020304" pitchFamily="18" charset="0"/>
                <a:ea typeface="Wingdings" panose="05000000000000000000" pitchFamily="2" charset="2"/>
                <a:cs typeface="Wingdings" panose="05000000000000000000" pitchFamily="2" charset="2"/>
              </a:rPr>
              <a:t> </a:t>
            </a:r>
            <a:r>
              <a:rPr lang="en-US" b="1" dirty="0">
                <a:effectLst/>
                <a:latin typeface="Times New Roman" panose="02020603050405020304" pitchFamily="18" charset="0"/>
                <a:ea typeface="Wingdings" panose="05000000000000000000" pitchFamily="2" charset="2"/>
                <a:cs typeface="Wingdings" panose="05000000000000000000" pitchFamily="2" charset="2"/>
              </a:rPr>
              <a:t>HUB.</a:t>
            </a:r>
            <a:endParaRPr lang="en-IN" dirty="0">
              <a:effectLst/>
              <a:latin typeface="Times New Roman" panose="02020603050405020304" pitchFamily="18" charset="0"/>
              <a:ea typeface="Wingdings" panose="05000000000000000000" pitchFamily="2" charset="2"/>
              <a:cs typeface="Wingdings" panose="05000000000000000000" pitchFamily="2" charset="2"/>
            </a:endParaRPr>
          </a:p>
          <a:p>
            <a:pPr marL="342900" lvl="0" indent="-342900">
              <a:spcBef>
                <a:spcPts val="15"/>
              </a:spcBef>
              <a:spcAft>
                <a:spcPts val="0"/>
              </a:spcAft>
              <a:buSzPts val="1200"/>
              <a:buFont typeface="Wingdings" panose="05000000000000000000" pitchFamily="2" charset="2"/>
              <a:buChar char=""/>
              <a:tabLst>
                <a:tab pos="826135" algn="l"/>
              </a:tabLst>
            </a:pPr>
            <a:r>
              <a:rPr lang="en-US" dirty="0">
                <a:effectLst/>
                <a:latin typeface="Times New Roman" panose="02020603050405020304" pitchFamily="18" charset="0"/>
                <a:ea typeface="Wingdings" panose="05000000000000000000" pitchFamily="2" charset="2"/>
                <a:cs typeface="Wingdings" panose="05000000000000000000" pitchFamily="2" charset="2"/>
              </a:rPr>
              <a:t>Tools</a:t>
            </a:r>
            <a:r>
              <a:rPr lang="en-US" spc="-5" dirty="0">
                <a:effectLst/>
                <a:latin typeface="Times New Roman" panose="02020603050405020304" pitchFamily="18" charset="0"/>
                <a:ea typeface="Wingdings" panose="05000000000000000000" pitchFamily="2" charset="2"/>
                <a:cs typeface="Wingdings" panose="05000000000000000000" pitchFamily="2" charset="2"/>
              </a:rPr>
              <a:t> </a:t>
            </a:r>
            <a:r>
              <a:rPr lang="en-US" dirty="0">
                <a:effectLst/>
                <a:latin typeface="Times New Roman" panose="02020603050405020304" pitchFamily="18" charset="0"/>
                <a:ea typeface="Wingdings" panose="05000000000000000000" pitchFamily="2" charset="2"/>
                <a:cs typeface="Wingdings" panose="05000000000000000000" pitchFamily="2" charset="2"/>
              </a:rPr>
              <a:t>:</a:t>
            </a:r>
            <a:r>
              <a:rPr lang="en-US" b="1" dirty="0">
                <a:effectLst/>
                <a:latin typeface="Times New Roman" panose="02020603050405020304" pitchFamily="18" charset="0"/>
                <a:ea typeface="Wingdings" panose="05000000000000000000" pitchFamily="2" charset="2"/>
                <a:cs typeface="Wingdings" panose="05000000000000000000" pitchFamily="2" charset="2"/>
              </a:rPr>
              <a:t>JIRA</a:t>
            </a:r>
            <a:endParaRPr lang="en-IN" dirty="0">
              <a:effectLst/>
              <a:latin typeface="Times New Roman" panose="02020603050405020304" pitchFamily="18" charset="0"/>
              <a:ea typeface="Wingdings" panose="05000000000000000000" pitchFamily="2" charset="2"/>
              <a:cs typeface="Wingdings" panose="05000000000000000000" pitchFamily="2" charset="2"/>
            </a:endParaRPr>
          </a:p>
          <a:p>
            <a:pPr marL="0" indent="0">
              <a:buNone/>
            </a:pPr>
            <a:endParaRPr lang="en-IN" dirty="0"/>
          </a:p>
        </p:txBody>
      </p:sp>
      <p:sp>
        <p:nvSpPr>
          <p:cNvPr id="10" name="Rectangle 9">
            <a:extLst>
              <a:ext uri="{FF2B5EF4-FFF2-40B4-BE49-F238E27FC236}">
                <a16:creationId xmlns:a16="http://schemas.microsoft.com/office/drawing/2014/main" id="{37443E66-A72B-42B5-A870-B6289C7FE1D8}"/>
              </a:ext>
            </a:extLst>
          </p:cNvPr>
          <p:cNvSpPr/>
          <p:nvPr/>
        </p:nvSpPr>
        <p:spPr>
          <a:xfrm>
            <a:off x="3286539" y="3429001"/>
            <a:ext cx="6330546" cy="16995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MAIL ID </a:t>
            </a:r>
            <a:r>
              <a:rPr lang="en-US" dirty="0"/>
              <a:t>: </a:t>
            </a:r>
            <a:r>
              <a:rPr lang="en-US" sz="1800" b="1" dirty="0">
                <a:effectLst/>
                <a:latin typeface="Times New Roman" panose="02020603050405020304" pitchFamily="18" charset="0"/>
                <a:ea typeface="Times New Roman" panose="02020603050405020304" pitchFamily="18" charset="0"/>
              </a:rPr>
              <a:t>erraguntla.parvathi@hcl.com</a:t>
            </a:r>
          </a:p>
          <a:p>
            <a:pPr algn="ctr"/>
            <a:r>
              <a:rPr lang="en-US" b="1" dirty="0">
                <a:latin typeface="Times New Roman" panose="02020603050405020304" pitchFamily="18" charset="0"/>
              </a:rPr>
              <a:t>SAP ID  : </a:t>
            </a:r>
            <a:r>
              <a:rPr lang="en-IN" sz="1800" b="1"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51997397</a:t>
            </a:r>
            <a:endParaRPr lang="en-IN" dirty="0"/>
          </a:p>
        </p:txBody>
      </p:sp>
    </p:spTree>
    <p:extLst>
      <p:ext uri="{BB962C8B-B14F-4D97-AF65-F5344CB8AC3E}">
        <p14:creationId xmlns:p14="http://schemas.microsoft.com/office/powerpoint/2010/main" val="2099489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601DD-6B7C-44AA-B755-774D23FC3EC9}"/>
              </a:ext>
            </a:extLst>
          </p:cNvPr>
          <p:cNvSpPr>
            <a:spLocks noGrp="1"/>
          </p:cNvSpPr>
          <p:nvPr>
            <p:ph type="ctrTitle"/>
          </p:nvPr>
        </p:nvSpPr>
        <p:spPr>
          <a:xfrm>
            <a:off x="874644" y="1122363"/>
            <a:ext cx="8163340" cy="2919550"/>
          </a:xfrm>
        </p:spPr>
        <p:txBody>
          <a:bodyPr>
            <a:normAutofit fontScale="90000"/>
          </a:bodyPr>
          <a:lstStyle/>
          <a:p>
            <a:r>
              <a:rPr lang="en-US" sz="6600" dirty="0">
                <a:solidFill>
                  <a:schemeClr val="accent5">
                    <a:lumMod val="60000"/>
                    <a:lumOff val="40000"/>
                  </a:schemeClr>
                </a:solidFill>
              </a:rPr>
              <a:t>WEARABLE HEALTH MONITORING</a:t>
            </a:r>
            <a:br>
              <a:rPr lang="en-US" sz="6600" dirty="0">
                <a:solidFill>
                  <a:schemeClr val="accent5">
                    <a:lumMod val="60000"/>
                    <a:lumOff val="40000"/>
                  </a:schemeClr>
                </a:solidFill>
              </a:rPr>
            </a:br>
            <a:r>
              <a:rPr lang="en-US" sz="6600" dirty="0">
                <a:solidFill>
                  <a:schemeClr val="accent5">
                    <a:lumMod val="60000"/>
                    <a:lumOff val="40000"/>
                  </a:schemeClr>
                </a:solidFill>
              </a:rPr>
              <a:t>SYSTEMS </a:t>
            </a:r>
            <a:endParaRPr lang="en-IN" sz="6600" dirty="0">
              <a:solidFill>
                <a:schemeClr val="accent5">
                  <a:lumMod val="60000"/>
                  <a:lumOff val="40000"/>
                </a:schemeClr>
              </a:solidFill>
            </a:endParaRPr>
          </a:p>
        </p:txBody>
      </p:sp>
    </p:spTree>
    <p:extLst>
      <p:ext uri="{BB962C8B-B14F-4D97-AF65-F5344CB8AC3E}">
        <p14:creationId xmlns:p14="http://schemas.microsoft.com/office/powerpoint/2010/main" val="3169881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51332-DDAC-4394-8D14-D8F627ADA565}"/>
              </a:ext>
            </a:extLst>
          </p:cNvPr>
          <p:cNvSpPr>
            <a:spLocks noGrp="1"/>
          </p:cNvSpPr>
          <p:nvPr>
            <p:ph type="title"/>
          </p:nvPr>
        </p:nvSpPr>
        <p:spPr/>
        <p:txBody>
          <a:bodyPr>
            <a:normAutofit/>
          </a:bodyPr>
          <a:lstStyle/>
          <a:p>
            <a:pPr algn="ctr"/>
            <a:r>
              <a:rPr lang="en-US" sz="4000" dirty="0"/>
              <a:t>INTRODUCTION</a:t>
            </a:r>
            <a:endParaRPr lang="en-IN" sz="4000" dirty="0"/>
          </a:p>
        </p:txBody>
      </p:sp>
      <p:sp>
        <p:nvSpPr>
          <p:cNvPr id="3" name="Content Placeholder 2">
            <a:extLst>
              <a:ext uri="{FF2B5EF4-FFF2-40B4-BE49-F238E27FC236}">
                <a16:creationId xmlns:a16="http://schemas.microsoft.com/office/drawing/2014/main" id="{087C0E10-BA63-41BB-BAF3-96953C6D73ED}"/>
              </a:ext>
            </a:extLst>
          </p:cNvPr>
          <p:cNvSpPr>
            <a:spLocks noGrp="1"/>
          </p:cNvSpPr>
          <p:nvPr>
            <p:ph idx="1"/>
          </p:nvPr>
        </p:nvSpPr>
        <p:spPr/>
        <p:txBody>
          <a:bodyPr>
            <a:normAutofit/>
          </a:bodyPr>
          <a:lstStyle/>
          <a:p>
            <a:r>
              <a:rPr lang="en-US" sz="2400" u="sng" dirty="0"/>
              <a:t>HUB UI AUTOMATION:</a:t>
            </a:r>
          </a:p>
          <a:p>
            <a:pPr marL="0" indent="0">
              <a:buNone/>
            </a:pPr>
            <a:endParaRPr lang="en-US" sz="2400" u="sng" dirty="0"/>
          </a:p>
          <a:p>
            <a:pPr marL="0" indent="0" algn="just">
              <a:buNone/>
            </a:pPr>
            <a:r>
              <a:rPr lang="en-US" sz="1900" dirty="0"/>
              <a:t>	By using Hub UI doctor can monitor the patient condition inside hospital or outside hospital for that they developed this Hub UI.</a:t>
            </a:r>
            <a:endParaRPr lang="en-US" sz="3200" u="sng" dirty="0"/>
          </a:p>
          <a:p>
            <a:pPr marL="0" indent="0" algn="just">
              <a:buNone/>
            </a:pPr>
            <a:r>
              <a:rPr lang="en-US" sz="3200" dirty="0"/>
              <a:t>	</a:t>
            </a:r>
            <a:r>
              <a:rPr lang="en-US" dirty="0"/>
              <a:t>Automation Hub is a collaborative process identification, automation pipeline management, and process repository tool that accelerates the adoption of RPA across an organization, by building an RPA Community of Interest that puts the employees in the driver seats of automation initiatives.</a:t>
            </a:r>
          </a:p>
        </p:txBody>
      </p:sp>
    </p:spTree>
    <p:extLst>
      <p:ext uri="{BB962C8B-B14F-4D97-AF65-F5344CB8AC3E}">
        <p14:creationId xmlns:p14="http://schemas.microsoft.com/office/powerpoint/2010/main" val="1747480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808A603-DBC1-48B1-9920-F80D605D32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0482470" cy="5619750"/>
          </a:xfrm>
        </p:spPr>
      </p:pic>
      <p:sp>
        <p:nvSpPr>
          <p:cNvPr id="6" name="TextBox 5">
            <a:extLst>
              <a:ext uri="{FF2B5EF4-FFF2-40B4-BE49-F238E27FC236}">
                <a16:creationId xmlns:a16="http://schemas.microsoft.com/office/drawing/2014/main" id="{EA06C5BA-CEA5-41BD-BD4D-F598384C517A}"/>
              </a:ext>
            </a:extLst>
          </p:cNvPr>
          <p:cNvSpPr txBox="1"/>
          <p:nvPr/>
        </p:nvSpPr>
        <p:spPr>
          <a:xfrm>
            <a:off x="1537252" y="6029739"/>
            <a:ext cx="5552661" cy="769441"/>
          </a:xfrm>
          <a:prstGeom prst="rect">
            <a:avLst/>
          </a:prstGeom>
          <a:noFill/>
        </p:spPr>
        <p:txBody>
          <a:bodyPr wrap="square" rtlCol="0">
            <a:spAutoFit/>
          </a:bodyPr>
          <a:lstStyle/>
          <a:p>
            <a:r>
              <a:rPr lang="en-US" sz="4400" dirty="0"/>
              <a:t>Hospital Environment</a:t>
            </a:r>
            <a:endParaRPr lang="en-IN" sz="4400" dirty="0"/>
          </a:p>
        </p:txBody>
      </p:sp>
      <p:sp>
        <p:nvSpPr>
          <p:cNvPr id="7" name="TextBox 6">
            <a:extLst>
              <a:ext uri="{FF2B5EF4-FFF2-40B4-BE49-F238E27FC236}">
                <a16:creationId xmlns:a16="http://schemas.microsoft.com/office/drawing/2014/main" id="{6FCCA8AB-9C71-4351-987A-6015BA44E7A2}"/>
              </a:ext>
            </a:extLst>
          </p:cNvPr>
          <p:cNvSpPr txBox="1"/>
          <p:nvPr/>
        </p:nvSpPr>
        <p:spPr>
          <a:xfrm>
            <a:off x="4200939" y="630379"/>
            <a:ext cx="1895061" cy="461665"/>
          </a:xfrm>
          <a:prstGeom prst="rect">
            <a:avLst/>
          </a:prstGeom>
          <a:noFill/>
        </p:spPr>
        <p:txBody>
          <a:bodyPr wrap="square" rtlCol="0">
            <a:spAutoFit/>
          </a:bodyPr>
          <a:lstStyle/>
          <a:p>
            <a:r>
              <a:rPr lang="en-US" sz="2400" dirty="0"/>
              <a:t>      ICU</a:t>
            </a:r>
            <a:endParaRPr lang="en-IN" sz="2400" dirty="0"/>
          </a:p>
        </p:txBody>
      </p:sp>
    </p:spTree>
    <p:extLst>
      <p:ext uri="{BB962C8B-B14F-4D97-AF65-F5344CB8AC3E}">
        <p14:creationId xmlns:p14="http://schemas.microsoft.com/office/powerpoint/2010/main" val="3738254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DD842D-1A3A-4AF0-ADC5-C51AC14877DC}"/>
              </a:ext>
            </a:extLst>
          </p:cNvPr>
          <p:cNvSpPr>
            <a:spLocks noGrp="1"/>
          </p:cNvSpPr>
          <p:nvPr>
            <p:ph idx="1"/>
          </p:nvPr>
        </p:nvSpPr>
        <p:spPr>
          <a:xfrm>
            <a:off x="677334" y="1139687"/>
            <a:ext cx="8596668" cy="4901675"/>
          </a:xfrm>
        </p:spPr>
        <p:txBody>
          <a:bodyPr>
            <a:normAutofit/>
          </a:bodyPr>
          <a:lstStyle/>
          <a:p>
            <a:r>
              <a:rPr lang="en-US" dirty="0"/>
              <a:t>In this HUB UI we are automat in the hospital environment ICU which data it is presented that data it is showing in the HUB UI. So we are automating the application. In this application.</a:t>
            </a:r>
          </a:p>
          <a:p>
            <a:r>
              <a:rPr lang="en-US" dirty="0"/>
              <a:t>Here few electrodes are Connected in to the chest body and SPO2 the data comes from the patient  through it will reach to via PMN into HUB UI. </a:t>
            </a:r>
          </a:p>
          <a:p>
            <a:r>
              <a:rPr lang="en-US" dirty="0"/>
              <a:t>Here it is showing,</a:t>
            </a:r>
          </a:p>
          <a:p>
            <a:pPr marL="0" indent="0">
              <a:buNone/>
            </a:pPr>
            <a:endParaRPr lang="en-US" dirty="0"/>
          </a:p>
          <a:p>
            <a:pPr marL="514350" indent="-514350" algn="ctr">
              <a:buFont typeface="+mj-lt"/>
              <a:buAutoNum type="romanLcPeriod"/>
            </a:pPr>
            <a:r>
              <a:rPr lang="en-US" dirty="0"/>
              <a:t>SPO2  ---</a:t>
            </a:r>
            <a:r>
              <a:rPr lang="en-US" dirty="0">
                <a:sym typeface="Wingdings" panose="05000000000000000000" pitchFamily="2" charset="2"/>
              </a:rPr>
              <a:t>   98</a:t>
            </a:r>
          </a:p>
          <a:p>
            <a:pPr marL="514350" indent="-514350" algn="ctr">
              <a:buFont typeface="+mj-lt"/>
              <a:buAutoNum type="romanLcPeriod"/>
            </a:pPr>
            <a:r>
              <a:rPr lang="en-US" dirty="0">
                <a:sym typeface="Wingdings" panose="05000000000000000000" pitchFamily="2" charset="2"/>
              </a:rPr>
              <a:t>Ps      ---    95</a:t>
            </a:r>
          </a:p>
          <a:p>
            <a:pPr marL="514350" indent="-514350" algn="ctr">
              <a:buFont typeface="+mj-lt"/>
              <a:buAutoNum type="romanLcPeriod"/>
            </a:pPr>
            <a:r>
              <a:rPr lang="en-US" dirty="0">
                <a:sym typeface="Wingdings" panose="05000000000000000000" pitchFamily="2" charset="2"/>
              </a:rPr>
              <a:t>Resp  ----    25</a:t>
            </a:r>
          </a:p>
          <a:p>
            <a:pPr marL="0" indent="0">
              <a:buNone/>
            </a:pPr>
            <a:endParaRPr lang="en-US" sz="2400" dirty="0"/>
          </a:p>
          <a:p>
            <a:endParaRPr lang="en-US" sz="2400" dirty="0"/>
          </a:p>
          <a:p>
            <a:endParaRPr lang="en-US" sz="2400" dirty="0"/>
          </a:p>
          <a:p>
            <a:endParaRPr lang="en-IN" sz="2400" dirty="0"/>
          </a:p>
        </p:txBody>
      </p:sp>
    </p:spTree>
    <p:extLst>
      <p:ext uri="{BB962C8B-B14F-4D97-AF65-F5344CB8AC3E}">
        <p14:creationId xmlns:p14="http://schemas.microsoft.com/office/powerpoint/2010/main" val="1412645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47ECAB-5DA0-4B6B-88EC-9A83E584EF20}"/>
              </a:ext>
            </a:extLst>
          </p:cNvPr>
          <p:cNvSpPr>
            <a:spLocks noGrp="1"/>
          </p:cNvSpPr>
          <p:nvPr>
            <p:ph idx="1"/>
          </p:nvPr>
        </p:nvSpPr>
        <p:spPr>
          <a:xfrm>
            <a:off x="677334" y="742123"/>
            <a:ext cx="8596668" cy="5299240"/>
          </a:xfrm>
        </p:spPr>
        <p:txBody>
          <a:bodyPr>
            <a:normAutofit/>
          </a:bodyPr>
          <a:lstStyle/>
          <a:p>
            <a:r>
              <a:rPr lang="en-US" dirty="0"/>
              <a:t>This data will be presented in HUB UI we need to do automation for every alarms for  examples,</a:t>
            </a:r>
          </a:p>
          <a:p>
            <a:pPr marL="0" indent="0">
              <a:buNone/>
            </a:pPr>
            <a:endParaRPr lang="en-US" dirty="0"/>
          </a:p>
          <a:p>
            <a:pPr marL="0" indent="0">
              <a:buNone/>
            </a:pPr>
            <a:r>
              <a:rPr lang="en-US" sz="2400" b="1" u="sng" dirty="0"/>
              <a:t>Physiological Alarms:-</a:t>
            </a:r>
          </a:p>
          <a:p>
            <a:pPr marL="0" indent="0">
              <a:buNone/>
            </a:pPr>
            <a:endParaRPr lang="en-US" sz="2400" b="1" u="sng" dirty="0"/>
          </a:p>
          <a:p>
            <a:pPr marL="514350" indent="-514350">
              <a:buFont typeface="+mj-lt"/>
              <a:buAutoNum type="romanLcPeriod"/>
            </a:pPr>
            <a:r>
              <a:rPr lang="en-US" dirty="0"/>
              <a:t>SPO2 Low alarms</a:t>
            </a:r>
          </a:p>
          <a:p>
            <a:pPr marL="514350" indent="-514350">
              <a:buFont typeface="+mj-lt"/>
              <a:buAutoNum type="romanLcPeriod"/>
            </a:pPr>
            <a:r>
              <a:rPr lang="en-US" dirty="0"/>
              <a:t>SPO2 High alarms</a:t>
            </a:r>
          </a:p>
          <a:p>
            <a:pPr marL="514350" indent="-514350">
              <a:buFont typeface="+mj-lt"/>
              <a:buAutoNum type="romanLcPeriod"/>
            </a:pPr>
            <a:r>
              <a:rPr lang="en-US" dirty="0"/>
              <a:t>Pulse Low alarms</a:t>
            </a:r>
          </a:p>
          <a:p>
            <a:pPr marL="514350" indent="-514350">
              <a:buFont typeface="+mj-lt"/>
              <a:buAutoNum type="romanLcPeriod"/>
            </a:pPr>
            <a:r>
              <a:rPr lang="en-US" dirty="0"/>
              <a:t>Resp Low alarms</a:t>
            </a:r>
          </a:p>
          <a:p>
            <a:pPr marL="514350" indent="-514350">
              <a:buFont typeface="+mj-lt"/>
              <a:buAutoNum type="romanLcPeriod"/>
            </a:pPr>
            <a:r>
              <a:rPr lang="en-US" dirty="0"/>
              <a:t>Resp High alarms</a:t>
            </a:r>
          </a:p>
          <a:p>
            <a:pPr marL="514350" indent="-514350">
              <a:buFont typeface="+mj-lt"/>
              <a:buAutoNum type="romanLcPeriod"/>
            </a:pPr>
            <a:r>
              <a:rPr lang="en-US" dirty="0"/>
              <a:t>SPO2 Critically Low alarms</a:t>
            </a:r>
          </a:p>
          <a:p>
            <a:pPr marL="514350" indent="-514350">
              <a:buFont typeface="+mj-lt"/>
              <a:buAutoNum type="romanLcPeriod"/>
            </a:pPr>
            <a:r>
              <a:rPr lang="en-US" dirty="0"/>
              <a:t>SPO2 Critically High alarms</a:t>
            </a:r>
          </a:p>
          <a:p>
            <a:pPr marL="514350" indent="-514350">
              <a:buFont typeface="+mj-lt"/>
              <a:buAutoNum type="romanLcPeriod"/>
            </a:pPr>
            <a:endParaRPr lang="en-US" sz="2400" dirty="0"/>
          </a:p>
          <a:p>
            <a:pPr marL="514350" indent="-514350">
              <a:buFont typeface="+mj-lt"/>
              <a:buAutoNum type="romanLcPeriod"/>
            </a:pPr>
            <a:endParaRPr lang="en-US" sz="2400" dirty="0"/>
          </a:p>
          <a:p>
            <a:pPr marL="0" indent="0">
              <a:buNone/>
            </a:pPr>
            <a:endParaRPr lang="en-IN" sz="2400" dirty="0"/>
          </a:p>
        </p:txBody>
      </p:sp>
    </p:spTree>
    <p:extLst>
      <p:ext uri="{BB962C8B-B14F-4D97-AF65-F5344CB8AC3E}">
        <p14:creationId xmlns:p14="http://schemas.microsoft.com/office/powerpoint/2010/main" val="2979924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5A96AB-776D-4D00-B6C8-A6FC57C1A8C8}"/>
              </a:ext>
            </a:extLst>
          </p:cNvPr>
          <p:cNvSpPr>
            <a:spLocks noGrp="1"/>
          </p:cNvSpPr>
          <p:nvPr>
            <p:ph idx="1"/>
          </p:nvPr>
        </p:nvSpPr>
        <p:spPr>
          <a:xfrm>
            <a:off x="677334" y="715617"/>
            <a:ext cx="8596668" cy="5325745"/>
          </a:xfrm>
        </p:spPr>
        <p:txBody>
          <a:bodyPr>
            <a:normAutofit/>
          </a:bodyPr>
          <a:lstStyle/>
          <a:p>
            <a:pPr marL="0" indent="0">
              <a:buNone/>
            </a:pPr>
            <a:r>
              <a:rPr lang="en-US" sz="2800" b="1" u="sng" dirty="0"/>
              <a:t>Technical Alarms:-</a:t>
            </a:r>
          </a:p>
          <a:p>
            <a:pPr marL="0" indent="0">
              <a:buNone/>
            </a:pPr>
            <a:endParaRPr lang="en-US" sz="2800" u="sng" dirty="0"/>
          </a:p>
          <a:p>
            <a:pPr marL="0" indent="0">
              <a:buNone/>
            </a:pPr>
            <a:r>
              <a:rPr lang="en-US" sz="2800" dirty="0"/>
              <a:t>-&gt;</a:t>
            </a:r>
            <a:r>
              <a:rPr lang="en-US" dirty="0"/>
              <a:t>Battery low alarm</a:t>
            </a:r>
          </a:p>
          <a:p>
            <a:pPr marL="0" indent="0">
              <a:buNone/>
            </a:pPr>
            <a:r>
              <a:rPr lang="en-US" dirty="0"/>
              <a:t>-&gt;Battery High alarm</a:t>
            </a:r>
          </a:p>
          <a:p>
            <a:pPr marL="0" indent="0">
              <a:buNone/>
            </a:pPr>
            <a:r>
              <a:rPr lang="en-US" dirty="0"/>
              <a:t>-&gt;Electrode removed from patient body technical alarm</a:t>
            </a:r>
          </a:p>
          <a:p>
            <a:pPr marL="0" indent="0">
              <a:buNone/>
            </a:pPr>
            <a:endParaRPr lang="en-IN" sz="2400" u="sng" dirty="0"/>
          </a:p>
        </p:txBody>
      </p:sp>
    </p:spTree>
    <p:extLst>
      <p:ext uri="{BB962C8B-B14F-4D97-AF65-F5344CB8AC3E}">
        <p14:creationId xmlns:p14="http://schemas.microsoft.com/office/powerpoint/2010/main" val="666579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B616F2-4AC8-483C-9B10-B30C88EF841C}"/>
              </a:ext>
            </a:extLst>
          </p:cNvPr>
          <p:cNvSpPr>
            <a:spLocks noGrp="1"/>
          </p:cNvSpPr>
          <p:nvPr>
            <p:ph idx="1"/>
          </p:nvPr>
        </p:nvSpPr>
        <p:spPr>
          <a:xfrm>
            <a:off x="677334" y="450575"/>
            <a:ext cx="8596668" cy="5590788"/>
          </a:xfrm>
        </p:spPr>
        <p:txBody>
          <a:bodyPr>
            <a:normAutofit/>
          </a:bodyPr>
          <a:lstStyle/>
          <a:p>
            <a:r>
              <a:rPr lang="en-US" b="1" u="sng" dirty="0"/>
              <a:t>ROLE &amp; RESPONSIBLITIES:</a:t>
            </a:r>
          </a:p>
          <a:p>
            <a:pPr marL="0" indent="0">
              <a:buNone/>
            </a:pPr>
            <a:endParaRPr lang="en-US" dirty="0"/>
          </a:p>
          <a:p>
            <a:pPr>
              <a:buFont typeface="Wingdings" panose="05000000000000000000" pitchFamily="2" charset="2"/>
              <a:buChar char="v"/>
            </a:pPr>
            <a:r>
              <a:rPr lang="en-US" dirty="0"/>
              <a:t>Understanding and Analyzing the Stories the comes in each sprint which lasts for 10working days.</a:t>
            </a:r>
          </a:p>
          <a:p>
            <a:pPr>
              <a:buFont typeface="Wingdings" panose="05000000000000000000" pitchFamily="2" charset="2"/>
              <a:buChar char="v"/>
            </a:pPr>
            <a:r>
              <a:rPr lang="en-US" dirty="0"/>
              <a:t>Developing the behave steps and scripting as per the stories.</a:t>
            </a:r>
          </a:p>
          <a:p>
            <a:pPr>
              <a:buFont typeface="Wingdings" panose="05000000000000000000" pitchFamily="2" charset="2"/>
              <a:buChar char="v"/>
            </a:pPr>
            <a:r>
              <a:rPr lang="en-US" dirty="0"/>
              <a:t>Marinating the code in Git repository and follows the coding standards and run Check style to ensure the same.</a:t>
            </a:r>
          </a:p>
          <a:p>
            <a:pPr>
              <a:buFont typeface="Wingdings" panose="05000000000000000000" pitchFamily="2" charset="2"/>
              <a:buChar char="v"/>
            </a:pPr>
            <a:r>
              <a:rPr lang="en-US" dirty="0"/>
              <a:t>Monitor the regression results on regular basis and raise the tickets and fix the failures .</a:t>
            </a:r>
          </a:p>
          <a:p>
            <a:pPr>
              <a:buFont typeface="Wingdings" panose="05000000000000000000" pitchFamily="2" charset="2"/>
              <a:buChar char="v"/>
            </a:pPr>
            <a:r>
              <a:rPr lang="en-US" dirty="0"/>
              <a:t>Interacting with the clients on daily stand ups and status report toon shore.</a:t>
            </a:r>
            <a:endParaRPr lang="en-IN" dirty="0"/>
          </a:p>
          <a:p>
            <a:pPr marL="0" indent="0">
              <a:buNone/>
            </a:pPr>
            <a:endParaRPr lang="en-US" dirty="0"/>
          </a:p>
        </p:txBody>
      </p:sp>
    </p:spTree>
    <p:extLst>
      <p:ext uri="{BB962C8B-B14F-4D97-AF65-F5344CB8AC3E}">
        <p14:creationId xmlns:p14="http://schemas.microsoft.com/office/powerpoint/2010/main" val="21544946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247</TotalTime>
  <Words>456</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Times New Roman</vt:lpstr>
      <vt:lpstr>Trebuchet MS</vt:lpstr>
      <vt:lpstr>Wingdings</vt:lpstr>
      <vt:lpstr>Wingdings 3</vt:lpstr>
      <vt:lpstr>Facet</vt:lpstr>
      <vt:lpstr>             Skills and Experience             </vt:lpstr>
      <vt:lpstr>PowerPoint Presentation</vt:lpstr>
      <vt:lpstr>WEARABLE HEALTH MONITORING SYSTEMS </vt:lpstr>
      <vt:lpstr>INTRODUCTION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WEARABLE HEALTH MONITORING SYSTEMS </dc:title>
  <dc:creator>Dell</dc:creator>
  <cp:lastModifiedBy>Dell</cp:lastModifiedBy>
  <cp:revision>11</cp:revision>
  <dcterms:created xsi:type="dcterms:W3CDTF">2022-03-02T13:40:33Z</dcterms:created>
  <dcterms:modified xsi:type="dcterms:W3CDTF">2022-03-07T04:09:10Z</dcterms:modified>
</cp:coreProperties>
</file>