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embeddedFontLst>
    <p:embeddedFont>
      <p:font typeface="Montserrat" panose="00000500000000000000" pitchFamily="2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9" d="100"/>
          <a:sy n="139" d="100"/>
        </p:scale>
        <p:origin x="80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c2bf8da8be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c2bf8da8be_0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2601cdab40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2601cdab40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0c4033f8d1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0c4033f8d1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0c4033f8d1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0c4033f8d1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0c4033f8d1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0c4033f8d1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1cd7bb48e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1cd7bb48e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0c4033f8d1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0c4033f8d1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18b606cc07_1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18b606cc07_1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c2bf8da8be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c2bf8da8be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hyperlink" Target="https://www.figma.com/design/Q6NEUPqwz1U3HFaCaVoF7N/Maquette-desktop---Menu-Maker-by-Qwenta?node-id=0-1&amp;p=f&amp;t=Iwdu2538pMTkeZ1k-0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hyperlink" Target="https://www.notion.so/242f6dc9cdf4805283ccdd54fe981c8b?v=242f6dc9cdf481f5a4c6000c76772d15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5CD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2392800" y="1537500"/>
            <a:ext cx="4222200" cy="8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35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PRÉSENTATION</a:t>
            </a:r>
            <a:br>
              <a:rPr lang="fr" sz="35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br>
              <a:rPr lang="fr" sz="35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fr" sz="31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Menu Maker by Qwenta</a:t>
            </a:r>
            <a:endParaRPr sz="3100" b="1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115175" y="118275"/>
            <a:ext cx="2384700" cy="28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Boumaza Mounir</a:t>
            </a:r>
            <a:br>
              <a:rPr lang="fr" sz="15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fr" sz="15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Date </a:t>
            </a:r>
            <a:endParaRPr sz="15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69575" y="0"/>
            <a:ext cx="674425" cy="34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5CD"/>
        </a:soli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 txBox="1"/>
          <p:nvPr/>
        </p:nvSpPr>
        <p:spPr>
          <a:xfrm>
            <a:off x="2411475" y="2425838"/>
            <a:ext cx="4222200" cy="8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35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QUESTIONS ?</a:t>
            </a:r>
            <a:endParaRPr sz="3500" b="1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2" name="Google Shape;132;p22"/>
          <p:cNvSpPr txBox="1"/>
          <p:nvPr/>
        </p:nvSpPr>
        <p:spPr>
          <a:xfrm>
            <a:off x="115175" y="118275"/>
            <a:ext cx="2384700" cy="28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3" name="Google Shape;13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69575" y="-4"/>
            <a:ext cx="674425" cy="3405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131;p22">
            <a:extLst>
              <a:ext uri="{FF2B5EF4-FFF2-40B4-BE49-F238E27FC236}">
                <a16:creationId xmlns:a16="http://schemas.microsoft.com/office/drawing/2014/main" id="{8B24E3E2-637F-A5E2-21E6-73690AB4C904}"/>
              </a:ext>
            </a:extLst>
          </p:cNvPr>
          <p:cNvSpPr txBox="1"/>
          <p:nvPr/>
        </p:nvSpPr>
        <p:spPr>
          <a:xfrm>
            <a:off x="2460900" y="1563826"/>
            <a:ext cx="4222200" cy="8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Merci pour votre écoute!</a:t>
            </a:r>
            <a:endParaRPr sz="2400" b="1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46016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 dirty="0">
                <a:latin typeface="Montserrat"/>
                <a:ea typeface="Montserrat"/>
                <a:cs typeface="Montserrat"/>
                <a:sym typeface="Montserrat"/>
              </a:rPr>
              <a:t>Sommaire</a:t>
            </a:r>
            <a:endParaRPr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2689357" y="1152474"/>
            <a:ext cx="3765286" cy="32350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457200" lvl="0" indent="-336550" rtl="0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Clr>
                <a:srgbClr val="0D0D0D"/>
              </a:buClr>
              <a:buSzPts val="1700"/>
              <a:buFont typeface="Montserrat"/>
              <a:buAutoNum type="arabicPeriod"/>
            </a:pPr>
            <a:r>
              <a:rPr lang="fr" sz="1700" dirty="0">
                <a:solidFill>
                  <a:srgbClr val="0D0D0D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Contexte du projet</a:t>
            </a:r>
            <a:endParaRPr sz="1700" dirty="0">
              <a:solidFill>
                <a:srgbClr val="0D0D0D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365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700"/>
              <a:buFont typeface="Montserrat"/>
              <a:buAutoNum type="arabicPeriod"/>
            </a:pPr>
            <a:r>
              <a:rPr lang="fr" sz="1700" dirty="0">
                <a:solidFill>
                  <a:srgbClr val="0D0D0D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Aperçu de la maquette</a:t>
            </a:r>
            <a:endParaRPr sz="1700" dirty="0">
              <a:solidFill>
                <a:srgbClr val="0D0D0D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365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700"/>
              <a:buFont typeface="Montserrat"/>
              <a:buAutoNum type="arabicPeriod"/>
            </a:pPr>
            <a:r>
              <a:rPr lang="fr" sz="1700" dirty="0">
                <a:solidFill>
                  <a:srgbClr val="0D0D0D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Méthodologie utilisée</a:t>
            </a:r>
            <a:endParaRPr sz="1700" dirty="0">
              <a:solidFill>
                <a:srgbClr val="0D0D0D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365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700"/>
              <a:buFont typeface="Montserrat"/>
              <a:buAutoNum type="arabicPeriod"/>
            </a:pPr>
            <a:r>
              <a:rPr lang="fr" sz="1700" dirty="0">
                <a:solidFill>
                  <a:srgbClr val="0D0D0D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Tableau Kanban</a:t>
            </a:r>
            <a:endParaRPr sz="1700" dirty="0">
              <a:solidFill>
                <a:srgbClr val="0D0D0D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365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700"/>
              <a:buFont typeface="Montserrat"/>
              <a:buAutoNum type="arabicPeriod"/>
            </a:pPr>
            <a:r>
              <a:rPr lang="fr" sz="1700" dirty="0">
                <a:solidFill>
                  <a:srgbClr val="0D0D0D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Spécifications techniques</a:t>
            </a:r>
            <a:endParaRPr sz="1700" dirty="0">
              <a:solidFill>
                <a:srgbClr val="0D0D0D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365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700"/>
              <a:buFont typeface="Montserrat"/>
              <a:buAutoNum type="arabicPeriod"/>
            </a:pPr>
            <a:r>
              <a:rPr lang="fr" sz="1700" dirty="0">
                <a:solidFill>
                  <a:srgbClr val="0D0D0D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Veille technologique</a:t>
            </a:r>
            <a:endParaRPr sz="1700" dirty="0">
              <a:solidFill>
                <a:srgbClr val="0D0D0D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365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700"/>
              <a:buFont typeface="Montserrat"/>
              <a:buAutoNum type="arabicPeriod"/>
            </a:pPr>
            <a:r>
              <a:rPr lang="fr" sz="1700" dirty="0">
                <a:solidFill>
                  <a:srgbClr val="0D0D0D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Conclusion </a:t>
            </a:r>
            <a:endParaRPr sz="1700" dirty="0">
              <a:solidFill>
                <a:srgbClr val="0D0D0D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365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700"/>
              <a:buFont typeface="Montserrat"/>
              <a:buAutoNum type="arabicPeriod"/>
            </a:pPr>
            <a:r>
              <a:rPr lang="fr" sz="1700" dirty="0">
                <a:solidFill>
                  <a:srgbClr val="0D0D0D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Questions</a:t>
            </a:r>
            <a:endParaRPr sz="1700" dirty="0">
              <a:solidFill>
                <a:srgbClr val="0D0D0D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69575" y="-4"/>
            <a:ext cx="674425" cy="34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fr" sz="2000" b="1" dirty="0">
                <a:latin typeface="Montserrat"/>
                <a:ea typeface="Montserrat"/>
                <a:cs typeface="Montserrat"/>
                <a:sym typeface="Montserrat"/>
              </a:rPr>
              <a:t>Contexte du Projet</a:t>
            </a:r>
            <a:endParaRPr sz="3400"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9" name="Google Shape;69;p15"/>
          <p:cNvSpPr txBox="1"/>
          <p:nvPr/>
        </p:nvSpPr>
        <p:spPr>
          <a:xfrm>
            <a:off x="434775" y="947334"/>
            <a:ext cx="8320500" cy="7694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fr-FR" b="1" dirty="0">
                <a:latin typeface="Montserrat" panose="00000500000000000000" pitchFamily="2" charset="0"/>
              </a:rPr>
              <a:t>Menu Maker : outil pour restaurateurs créer menus facilement.</a:t>
            </a: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0" name="Google Shape;70;p15"/>
          <p:cNvSpPr/>
          <p:nvPr/>
        </p:nvSpPr>
        <p:spPr>
          <a:xfrm>
            <a:off x="-4800" y="0"/>
            <a:ext cx="9153600" cy="239700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rgbClr val="F7EDD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74375" y="-4"/>
            <a:ext cx="674425" cy="3405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69;p15">
            <a:extLst>
              <a:ext uri="{FF2B5EF4-FFF2-40B4-BE49-F238E27FC236}">
                <a16:creationId xmlns:a16="http://schemas.microsoft.com/office/drawing/2014/main" id="{36DB2C7A-0981-9806-1328-0A5CB4F70A0A}"/>
              </a:ext>
            </a:extLst>
          </p:cNvPr>
          <p:cNvSpPr txBox="1"/>
          <p:nvPr/>
        </p:nvSpPr>
        <p:spPr>
          <a:xfrm>
            <a:off x="411750" y="1408983"/>
            <a:ext cx="8320500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fr-FR" dirty="0">
                <a:latin typeface="Montserrat" panose="00000500000000000000" pitchFamily="2" charset="0"/>
              </a:rPr>
              <a:t>Objectifs : simplicité, personnalisation, diffusion (PDF, Deliveroo, Instagram).</a:t>
            </a:r>
          </a:p>
          <a:p>
            <a:endParaRPr lang="fr-FR" dirty="0">
              <a:latin typeface="Montserrat" panose="00000500000000000000" pitchFamily="2" charset="0"/>
            </a:endParaRPr>
          </a:p>
        </p:txBody>
      </p:sp>
      <p:sp>
        <p:nvSpPr>
          <p:cNvPr id="7" name="Google Shape;69;p15">
            <a:extLst>
              <a:ext uri="{FF2B5EF4-FFF2-40B4-BE49-F238E27FC236}">
                <a16:creationId xmlns:a16="http://schemas.microsoft.com/office/drawing/2014/main" id="{7C052F4A-2419-37ED-D4B0-E3FFF0C50235}"/>
              </a:ext>
            </a:extLst>
          </p:cNvPr>
          <p:cNvSpPr txBox="1"/>
          <p:nvPr/>
        </p:nvSpPr>
        <p:spPr>
          <a:xfrm>
            <a:off x="6791924" y="4196166"/>
            <a:ext cx="2352076" cy="830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fr-FR" sz="1050" b="1" i="1" dirty="0">
                <a:solidFill>
                  <a:srgbClr val="FF0000"/>
                </a:solidFill>
                <a:latin typeface="Montserrat" panose="00000500000000000000" pitchFamily="2" charset="0"/>
              </a:rPr>
              <a:t>Expliquer le besoin client (</a:t>
            </a:r>
            <a:r>
              <a:rPr lang="fr-FR" sz="1050" b="1" i="1" dirty="0" err="1">
                <a:solidFill>
                  <a:srgbClr val="FF0000"/>
                </a:solidFill>
                <a:latin typeface="Montserrat" panose="00000500000000000000" pitchFamily="2" charset="0"/>
              </a:rPr>
              <a:t>Qwenta</a:t>
            </a:r>
            <a:r>
              <a:rPr lang="fr-FR" sz="1050" b="1" i="1" dirty="0">
                <a:solidFill>
                  <a:srgbClr val="FF0000"/>
                </a:solidFill>
                <a:latin typeface="Montserrat" panose="00000500000000000000" pitchFamily="2" charset="0"/>
              </a:rPr>
              <a:t>) et l’impact pour les utilisateurs.</a:t>
            </a:r>
          </a:p>
          <a:p>
            <a:endParaRPr lang="fr-FR" sz="1050" dirty="0">
              <a:latin typeface="Montserrat" panose="00000500000000000000" pitchFamily="2" charset="0"/>
            </a:endParaRP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64FE39EE-827E-FA2E-0A05-F62B8E3CE4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12234" y="2929517"/>
            <a:ext cx="2719532" cy="1178464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38238FE2-F86E-3BA6-60C6-AB3ED9A2E7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52077" y="1844454"/>
            <a:ext cx="4437469" cy="31671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fr" sz="2020" b="1" dirty="0">
                <a:latin typeface="Montserrat"/>
                <a:ea typeface="Montserrat"/>
                <a:cs typeface="Montserrat"/>
                <a:sym typeface="Montserrat"/>
              </a:rPr>
              <a:t>Aperçu de la maquette</a:t>
            </a:r>
            <a:endParaRPr sz="2020" b="1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990"/>
              <a:buNone/>
            </a:pPr>
            <a:endParaRPr sz="1820" dirty="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8" name="Google Shape;78;p16"/>
          <p:cNvSpPr/>
          <p:nvPr/>
        </p:nvSpPr>
        <p:spPr>
          <a:xfrm>
            <a:off x="-4800" y="0"/>
            <a:ext cx="9153600" cy="239700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rgbClr val="F7EDD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69575" y="-4"/>
            <a:ext cx="674425" cy="34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 6">
            <a:hlinkClick r:id="rId4"/>
            <a:extLst>
              <a:ext uri="{FF2B5EF4-FFF2-40B4-BE49-F238E27FC236}">
                <a16:creationId xmlns:a16="http://schemas.microsoft.com/office/drawing/2014/main" id="{ABB6D269-A3E3-E857-BB93-254E21F9FE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71951" y="1118571"/>
            <a:ext cx="4362082" cy="381509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3" name="Image 2">
            <a:hlinkClick r:id="rId4"/>
            <a:extLst>
              <a:ext uri="{FF2B5EF4-FFF2-40B4-BE49-F238E27FC236}">
                <a16:creationId xmlns:a16="http://schemas.microsoft.com/office/drawing/2014/main" id="{F9636D62-F684-E7B3-6D2A-2C826B2AE4F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9371" y="1017725"/>
            <a:ext cx="4279753" cy="260415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fr" sz="2000" b="1" dirty="0">
                <a:latin typeface="Montserrat"/>
                <a:ea typeface="Montserrat"/>
                <a:cs typeface="Montserrat"/>
                <a:sym typeface="Montserrat"/>
              </a:rPr>
              <a:t>Méthodologie utilisée</a:t>
            </a:r>
            <a:endParaRPr sz="3000"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5" name="Google Shape;85;p17"/>
          <p:cNvSpPr txBox="1">
            <a:spLocks noGrp="1"/>
          </p:cNvSpPr>
          <p:nvPr>
            <p:ph type="body" idx="1"/>
          </p:nvPr>
        </p:nvSpPr>
        <p:spPr>
          <a:xfrm>
            <a:off x="311700" y="973061"/>
            <a:ext cx="8520600" cy="15332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500"/>
              <a:buFont typeface="Montserrat"/>
              <a:buChar char="●"/>
            </a:pPr>
            <a:r>
              <a:rPr lang="fr-FR" sz="1500" dirty="0">
                <a:solidFill>
                  <a:srgbClr val="0D0D0D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Agile &amp; Scrum : structuration en sprints (0-3, 1 semaine chacun).</a:t>
            </a: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500"/>
              <a:buFont typeface="Montserrat"/>
              <a:buChar char="●"/>
            </a:pPr>
            <a:endParaRPr lang="fr-FR" sz="1500" dirty="0">
              <a:solidFill>
                <a:srgbClr val="0D0D0D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500"/>
              <a:buFont typeface="Montserrat"/>
              <a:buChar char="●"/>
            </a:pPr>
            <a:r>
              <a:rPr lang="fr-FR" sz="1500" dirty="0">
                <a:solidFill>
                  <a:srgbClr val="0D0D0D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Objectifs : planification, dev, test, livraison.</a:t>
            </a: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500"/>
              <a:buFont typeface="Montserrat"/>
              <a:buChar char="●"/>
            </a:pPr>
            <a:endParaRPr lang="fr-FR" sz="1500" dirty="0">
              <a:solidFill>
                <a:srgbClr val="0D0D0D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500"/>
              <a:buFont typeface="Montserrat"/>
              <a:buChar char="●"/>
            </a:pPr>
            <a:r>
              <a:rPr lang="fr-FR" sz="1500" dirty="0">
                <a:solidFill>
                  <a:srgbClr val="0D0D0D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Avantages : flexibilité, suivi en temps réel, adaptation aux besoins.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" name="Google Shape;86;p17"/>
          <p:cNvSpPr/>
          <p:nvPr/>
        </p:nvSpPr>
        <p:spPr>
          <a:xfrm>
            <a:off x="-4800" y="0"/>
            <a:ext cx="9153600" cy="239700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rgbClr val="F7EDD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69575" y="-4"/>
            <a:ext cx="674425" cy="34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260662E1-F106-0A32-B8C2-07BDEBFADAE2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7396"/>
          <a:stretch>
            <a:fillRect/>
          </a:stretch>
        </p:blipFill>
        <p:spPr>
          <a:xfrm>
            <a:off x="589008" y="2571750"/>
            <a:ext cx="3215907" cy="209490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48BA44E5-17E5-CA17-86FA-5FF3164C26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10139" y="2693125"/>
            <a:ext cx="2882735" cy="221256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78FBD442-8AF2-17AC-0058-04F36D482BB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30611" y="2877979"/>
            <a:ext cx="3932608" cy="209490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fr" sz="2000" b="1" dirty="0">
                <a:latin typeface="Montserrat"/>
                <a:ea typeface="Montserrat"/>
                <a:cs typeface="Montserrat"/>
                <a:sym typeface="Montserrat"/>
              </a:rPr>
              <a:t>Suivi du projet avec le Kanban</a:t>
            </a:r>
            <a:endParaRPr sz="3000"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3" name="Google Shape;93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4" name="Google Shape;94;p18"/>
          <p:cNvSpPr txBox="1"/>
          <p:nvPr/>
        </p:nvSpPr>
        <p:spPr>
          <a:xfrm>
            <a:off x="411750" y="1122204"/>
            <a:ext cx="8320500" cy="1223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500"/>
              <a:buFont typeface="Montserrat"/>
              <a:buChar char="●"/>
            </a:pPr>
            <a:r>
              <a:rPr lang="fr-FR" sz="1500" dirty="0">
                <a:solidFill>
                  <a:srgbClr val="0D0D0D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User Stories : ex. "En tant que restaurateur, je veux créer un menu".</a:t>
            </a:r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500"/>
              <a:buFont typeface="Montserrat"/>
              <a:buChar char="●"/>
            </a:pPr>
            <a:r>
              <a:rPr lang="fr-FR" sz="1500" dirty="0">
                <a:solidFill>
                  <a:srgbClr val="0D0D0D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Tâches : attribuées (Front, Back, etc.), suivies par sprint.</a:t>
            </a:r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500"/>
              <a:buFont typeface="Montserrat"/>
              <a:buChar char="●"/>
            </a:pPr>
            <a:r>
              <a:rPr lang="fr-FR" sz="1500" dirty="0">
                <a:solidFill>
                  <a:srgbClr val="0D0D0D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Avantage : coordination équipe, visibilité avancement.</a:t>
            </a:r>
          </a:p>
        </p:txBody>
      </p:sp>
      <p:sp>
        <p:nvSpPr>
          <p:cNvPr id="95" name="Google Shape;95;p18"/>
          <p:cNvSpPr/>
          <p:nvPr/>
        </p:nvSpPr>
        <p:spPr>
          <a:xfrm>
            <a:off x="-4800" y="0"/>
            <a:ext cx="9153600" cy="239700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rgbClr val="F7EDD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6" name="Google Shape;9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69575" y="-4"/>
            <a:ext cx="674425" cy="34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Image 3">
            <a:hlinkClick r:id="rId4"/>
            <a:extLst>
              <a:ext uri="{FF2B5EF4-FFF2-40B4-BE49-F238E27FC236}">
                <a16:creationId xmlns:a16="http://schemas.microsoft.com/office/drawing/2014/main" id="{8547083C-EABA-AEB1-9F62-72B1C1C06E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09504" y="2446432"/>
            <a:ext cx="3924992" cy="248050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fr" sz="1800" b="1" dirty="0">
                <a:latin typeface="Montserrat"/>
                <a:ea typeface="Montserrat"/>
                <a:cs typeface="Montserrat"/>
                <a:sym typeface="Montserrat"/>
              </a:rPr>
              <a:t>Spécifications techniques</a:t>
            </a:r>
            <a:endParaRPr sz="1800" b="1" dirty="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2" name="Google Shape;102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" name="Google Shape;103;p19"/>
          <p:cNvSpPr txBox="1"/>
          <p:nvPr/>
        </p:nvSpPr>
        <p:spPr>
          <a:xfrm>
            <a:off x="0" y="0"/>
            <a:ext cx="4911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fr" sz="1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Présentation de l’usage du no-code</a:t>
            </a:r>
            <a:endParaRPr sz="1000"/>
          </a:p>
        </p:txBody>
      </p:sp>
      <p:sp>
        <p:nvSpPr>
          <p:cNvPr id="104" name="Google Shape;104;p19"/>
          <p:cNvSpPr txBox="1"/>
          <p:nvPr/>
        </p:nvSpPr>
        <p:spPr>
          <a:xfrm>
            <a:off x="411750" y="1165726"/>
            <a:ext cx="8320500" cy="1805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500"/>
              <a:buFont typeface="Montserrat"/>
              <a:buChar char="●"/>
            </a:pPr>
            <a:r>
              <a:rPr lang="en-US" sz="1500" dirty="0" err="1">
                <a:solidFill>
                  <a:srgbClr val="0D0D0D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Principales</a:t>
            </a:r>
            <a:r>
              <a:rPr lang="en-US" sz="1500" dirty="0">
                <a:solidFill>
                  <a:srgbClr val="0D0D0D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: React (front), Node.js/Express/MongoDB (back), Tailwind CSS</a:t>
            </a:r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500"/>
              <a:buFont typeface="Montserrat"/>
              <a:buChar char="●"/>
            </a:pPr>
            <a:r>
              <a:rPr lang="fr-FR" sz="1500" dirty="0">
                <a:solidFill>
                  <a:srgbClr val="0D0D0D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Choix clé : MongoDB (flexibilité données menus).</a:t>
            </a:r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500"/>
              <a:buFont typeface="Montserrat"/>
              <a:buChar char="●"/>
            </a:pPr>
            <a:endParaRPr lang="fr-FR" sz="1500" dirty="0">
              <a:solidFill>
                <a:srgbClr val="0D0D0D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i="1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5" name="Google Shape;105;p19"/>
          <p:cNvSpPr/>
          <p:nvPr/>
        </p:nvSpPr>
        <p:spPr>
          <a:xfrm>
            <a:off x="-4800" y="0"/>
            <a:ext cx="9153600" cy="239700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rgbClr val="F7EDD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6" name="Google Shape;10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69575" y="-4"/>
            <a:ext cx="674425" cy="3405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104;p19">
            <a:extLst>
              <a:ext uri="{FF2B5EF4-FFF2-40B4-BE49-F238E27FC236}">
                <a16:creationId xmlns:a16="http://schemas.microsoft.com/office/drawing/2014/main" id="{27552AD5-D17A-7751-ED35-5CF491635DD2}"/>
              </a:ext>
            </a:extLst>
          </p:cNvPr>
          <p:cNvSpPr txBox="1"/>
          <p:nvPr/>
        </p:nvSpPr>
        <p:spPr>
          <a:xfrm>
            <a:off x="155267" y="4007776"/>
            <a:ext cx="3376480" cy="821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b="1" i="1" dirty="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[Insérer schéma DB (collections plats, </a:t>
            </a:r>
            <a:r>
              <a:rPr lang="fr-FR" sz="1200" b="1" i="1" dirty="0" err="1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branding</a:t>
            </a:r>
            <a:r>
              <a:rPr lang="fr-FR" sz="1200" b="1" i="1" dirty="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) + Justifier les choix techs].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i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Parler de toutes les techs ! Pas que DB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BDC8DBE-722B-2444-B4CE-671C69BA72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0696" y="2202697"/>
            <a:ext cx="2591946" cy="70361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71A626B4-044F-A3D2-4402-A6C4BDAC44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37332" y="1995401"/>
            <a:ext cx="1921008" cy="295210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fr" sz="2000" b="1" dirty="0">
                <a:latin typeface="Montserrat"/>
                <a:ea typeface="Montserrat"/>
                <a:cs typeface="Montserrat"/>
                <a:sym typeface="Montserrat"/>
              </a:rPr>
              <a:t>Veille Technologique</a:t>
            </a:r>
            <a:endParaRPr sz="2000" b="1" dirty="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2" name="Google Shape;112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3" name="Google Shape;113;p20"/>
          <p:cNvSpPr txBox="1"/>
          <p:nvPr/>
        </p:nvSpPr>
        <p:spPr>
          <a:xfrm>
            <a:off x="0" y="0"/>
            <a:ext cx="4911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fr" sz="1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Présentation de l’usage du no-code</a:t>
            </a:r>
            <a:endParaRPr sz="1000"/>
          </a:p>
        </p:txBody>
      </p:sp>
      <p:sp>
        <p:nvSpPr>
          <p:cNvPr id="114" name="Google Shape;114;p20"/>
          <p:cNvSpPr txBox="1"/>
          <p:nvPr/>
        </p:nvSpPr>
        <p:spPr>
          <a:xfrm>
            <a:off x="0" y="1099808"/>
            <a:ext cx="4137225" cy="83096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spAutoFit/>
          </a:bodyPr>
          <a:lstStyle/>
          <a:p>
            <a:pPr marL="133350" lvl="0" algn="ctr">
              <a:lnSpc>
                <a:spcPct val="150000"/>
              </a:lnSpc>
              <a:buClr>
                <a:srgbClr val="0D0D0D"/>
              </a:buClr>
              <a:buSzPts val="1500"/>
            </a:pPr>
            <a:r>
              <a:rPr lang="fr-FR" dirty="0">
                <a:solidFill>
                  <a:srgbClr val="0D0D0D"/>
                </a:solidFill>
                <a:highlight>
                  <a:srgbClr val="FFFFFF"/>
                </a:highlight>
                <a:latin typeface="Montserrat" panose="00000500000000000000" pitchFamily="2" charset="0"/>
                <a:ea typeface="Montserrat"/>
                <a:cs typeface="Montserrat"/>
                <a:sym typeface="Montserrat"/>
              </a:rPr>
              <a:t>Axe 1 :</a:t>
            </a:r>
            <a:br>
              <a:rPr lang="fr-FR" dirty="0">
                <a:solidFill>
                  <a:srgbClr val="0D0D0D"/>
                </a:solidFill>
                <a:highlight>
                  <a:srgbClr val="FFFFFF"/>
                </a:highlight>
                <a:latin typeface="Montserrat" panose="00000500000000000000" pitchFamily="2" charset="0"/>
                <a:ea typeface="Montserrat"/>
                <a:cs typeface="Montserrat"/>
                <a:sym typeface="Montserrat"/>
              </a:rPr>
            </a:br>
            <a:r>
              <a:rPr lang="fr-FR" b="1" dirty="0">
                <a:highlight>
                  <a:srgbClr val="FFFFFF"/>
                </a:highlight>
                <a:latin typeface="Montserrat" panose="00000500000000000000" pitchFamily="2" charset="0"/>
              </a:rPr>
              <a:t>Menu Maker Tech</a:t>
            </a:r>
            <a:r>
              <a:rPr lang="fr-FR" dirty="0">
                <a:solidFill>
                  <a:srgbClr val="0D0D0D"/>
                </a:solidFill>
                <a:highlight>
                  <a:srgbClr val="FFFFFF"/>
                </a:highlight>
                <a:latin typeface="Montserrat" panose="00000500000000000000" pitchFamily="2" charset="0"/>
                <a:ea typeface="Montserrat"/>
                <a:cs typeface="Montserrat"/>
                <a:sym typeface="Montserrat"/>
              </a:rPr>
              <a:t>  </a:t>
            </a:r>
          </a:p>
        </p:txBody>
      </p:sp>
      <p:sp>
        <p:nvSpPr>
          <p:cNvPr id="115" name="Google Shape;115;p20"/>
          <p:cNvSpPr/>
          <p:nvPr/>
        </p:nvSpPr>
        <p:spPr>
          <a:xfrm>
            <a:off x="-4800" y="0"/>
            <a:ext cx="9153600" cy="239700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rgbClr val="F7EDD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6" name="Google Shape;11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69575" y="-4"/>
            <a:ext cx="674425" cy="3405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114;p20">
            <a:extLst>
              <a:ext uri="{FF2B5EF4-FFF2-40B4-BE49-F238E27FC236}">
                <a16:creationId xmlns:a16="http://schemas.microsoft.com/office/drawing/2014/main" id="{407C7232-A8C4-2660-A833-76C5DCF0765D}"/>
              </a:ext>
            </a:extLst>
          </p:cNvPr>
          <p:cNvSpPr txBox="1"/>
          <p:nvPr/>
        </p:nvSpPr>
        <p:spPr>
          <a:xfrm>
            <a:off x="4818150" y="1129833"/>
            <a:ext cx="4137225" cy="85405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spAutoFit/>
          </a:bodyPr>
          <a:lstStyle/>
          <a:p>
            <a:pPr marL="133350" lvl="0" algn="ctr">
              <a:lnSpc>
                <a:spcPct val="150000"/>
              </a:lnSpc>
              <a:buClr>
                <a:srgbClr val="0D0D0D"/>
              </a:buClr>
              <a:buSzPts val="1500"/>
            </a:pPr>
            <a:r>
              <a:rPr lang="fr-FR" dirty="0">
                <a:solidFill>
                  <a:srgbClr val="0D0D0D"/>
                </a:solidFill>
                <a:highlight>
                  <a:srgbClr val="FFFFFF"/>
                </a:highlight>
                <a:latin typeface="Montserrat" panose="00000500000000000000" pitchFamily="2" charset="0"/>
                <a:ea typeface="Montserrat"/>
                <a:cs typeface="Montserrat"/>
                <a:sym typeface="Montserrat"/>
              </a:rPr>
              <a:t>Axe 2 :</a:t>
            </a:r>
          </a:p>
          <a:p>
            <a:pPr marL="133350" lvl="0" algn="ctr">
              <a:lnSpc>
                <a:spcPct val="150000"/>
              </a:lnSpc>
              <a:buClr>
                <a:srgbClr val="0D0D0D"/>
              </a:buClr>
              <a:buSzPts val="1500"/>
            </a:pPr>
            <a:r>
              <a:rPr lang="fr-FR" b="1" dirty="0">
                <a:latin typeface="Montserrat" panose="00000500000000000000" pitchFamily="2" charset="0"/>
              </a:rPr>
              <a:t>Web Dev Trends</a:t>
            </a:r>
            <a:endParaRPr lang="fr-FR" dirty="0">
              <a:solidFill>
                <a:srgbClr val="0D0D0D"/>
              </a:solidFill>
              <a:highlight>
                <a:srgbClr val="FFFFFF"/>
              </a:highlight>
              <a:latin typeface="Montserrat" panose="00000500000000000000" pitchFamily="2" charset="0"/>
              <a:ea typeface="Montserrat"/>
              <a:cs typeface="Montserrat"/>
              <a:sym typeface="Montserrat"/>
            </a:endParaRPr>
          </a:p>
        </p:txBody>
      </p:sp>
      <p:sp>
        <p:nvSpPr>
          <p:cNvPr id="3" name="Google Shape;111;p20">
            <a:extLst>
              <a:ext uri="{FF2B5EF4-FFF2-40B4-BE49-F238E27FC236}">
                <a16:creationId xmlns:a16="http://schemas.microsoft.com/office/drawing/2014/main" id="{DB9D74B5-980D-B711-EAD6-36DE9E120F06}"/>
              </a:ext>
            </a:extLst>
          </p:cNvPr>
          <p:cNvSpPr txBox="1">
            <a:spLocks/>
          </p:cNvSpPr>
          <p:nvPr/>
        </p:nvSpPr>
        <p:spPr>
          <a:xfrm>
            <a:off x="6753662" y="4413033"/>
            <a:ext cx="2390338" cy="7519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45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115000"/>
              </a:lnSpc>
              <a:spcAft>
                <a:spcPts val="1200"/>
              </a:spcAft>
            </a:pPr>
            <a:r>
              <a:rPr lang="fr-FR" sz="2000" b="1" i="1" dirty="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« m’a aidé pour mes choix tech ; screen direct complète de </a:t>
            </a:r>
            <a:r>
              <a:rPr lang="fr-FR" sz="2000" b="1" i="1" dirty="0" err="1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feedly</a:t>
            </a:r>
            <a:r>
              <a:rPr lang="fr-FR" sz="2000" b="1" i="1" dirty="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 »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C806BAA-F797-1243-D4B8-0D45E29EB2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657" y="2058044"/>
            <a:ext cx="3443288" cy="80263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CF9DE619-7BB2-262F-5A8E-6C79CABB0A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8662" y="3111003"/>
            <a:ext cx="3738563" cy="100998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E808D8BA-244E-E94C-2D6B-1E6E9D32CED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83899" y="2095990"/>
            <a:ext cx="3336263" cy="79939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851D25CB-653F-A2FD-410C-A16B1A21FDA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81562" y="3111003"/>
            <a:ext cx="4038600" cy="7810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A6C9644A-FBFA-C6C9-E495-2532E5935BF8}"/>
              </a:ext>
            </a:extLst>
          </p:cNvPr>
          <p:cNvCxnSpPr>
            <a:cxnSpLocks/>
          </p:cNvCxnSpPr>
          <p:nvPr/>
        </p:nvCxnSpPr>
        <p:spPr>
          <a:xfrm>
            <a:off x="4572000" y="1292736"/>
            <a:ext cx="0" cy="36365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fr" sz="2000" b="1" dirty="0">
                <a:latin typeface="Montserrat"/>
                <a:ea typeface="Montserrat"/>
                <a:cs typeface="Montserrat"/>
                <a:sym typeface="Montserrat"/>
              </a:rPr>
              <a:t>Conclusion</a:t>
            </a:r>
            <a:endParaRPr sz="2000" b="1" dirty="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2" name="Google Shape;122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104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3" name="Google Shape;123;p21"/>
          <p:cNvSpPr txBox="1"/>
          <p:nvPr/>
        </p:nvSpPr>
        <p:spPr>
          <a:xfrm>
            <a:off x="0" y="0"/>
            <a:ext cx="4911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fr" sz="1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Présentation de l’usage du no-code</a:t>
            </a:r>
            <a:endParaRPr sz="1000"/>
          </a:p>
        </p:txBody>
      </p:sp>
      <p:sp>
        <p:nvSpPr>
          <p:cNvPr id="124" name="Google Shape;124;p21"/>
          <p:cNvSpPr txBox="1"/>
          <p:nvPr/>
        </p:nvSpPr>
        <p:spPr>
          <a:xfrm>
            <a:off x="434775" y="1017725"/>
            <a:ext cx="8320500" cy="12464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800"/>
              <a:buFont typeface="Montserrat"/>
              <a:buChar char="●"/>
            </a:pPr>
            <a:r>
              <a:rPr lang="fr-FR" sz="1500" dirty="0">
                <a:solidFill>
                  <a:srgbClr val="0D0D0D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Points clés : Maquette validée, Kanban actif, techs choisies, veille efficace.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800"/>
              <a:buFont typeface="Montserrat"/>
              <a:buChar char="●"/>
            </a:pPr>
            <a:endParaRPr lang="fr-FR" sz="1500" dirty="0">
              <a:solidFill>
                <a:srgbClr val="0D0D0D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800"/>
              <a:buFont typeface="Montserrat"/>
              <a:buChar char="●"/>
            </a:pPr>
            <a:r>
              <a:rPr lang="fr-FR" sz="1500" dirty="0">
                <a:solidFill>
                  <a:srgbClr val="0D0D0D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Objectif atteint : Menu Maker prêt pour livraison.</a:t>
            </a:r>
          </a:p>
          <a:p>
            <a:pPr marL="11430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800"/>
            </a:pPr>
            <a:endParaRPr lang="fr-FR" sz="1500" dirty="0">
              <a:solidFill>
                <a:srgbClr val="0D0D0D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5" name="Google Shape;125;p21"/>
          <p:cNvSpPr/>
          <p:nvPr/>
        </p:nvSpPr>
        <p:spPr>
          <a:xfrm>
            <a:off x="-4800" y="0"/>
            <a:ext cx="9153600" cy="239700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rgbClr val="F7EDD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6" name="Google Shape;12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69575" y="-4"/>
            <a:ext cx="674425" cy="34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E3E62FDA-E355-E02D-B0E2-D345BDF327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5388" y="2201875"/>
            <a:ext cx="3750447" cy="267676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0F490BED-D635-6B4E-38DF-A88FC7FEA0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74842" y="2009745"/>
            <a:ext cx="1545964" cy="237575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287</Words>
  <Application>Microsoft Office PowerPoint</Application>
  <PresentationFormat>Affichage à l'écran (16:9)</PresentationFormat>
  <Paragraphs>50</Paragraphs>
  <Slides>10</Slides>
  <Notes>10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3" baseType="lpstr">
      <vt:lpstr>Arial</vt:lpstr>
      <vt:lpstr>Montserrat</vt:lpstr>
      <vt:lpstr>Simple Light</vt:lpstr>
      <vt:lpstr>Présentation PowerPoint</vt:lpstr>
      <vt:lpstr>Sommaire</vt:lpstr>
      <vt:lpstr>Contexte du Projet</vt:lpstr>
      <vt:lpstr>Aperçu de la maquette </vt:lpstr>
      <vt:lpstr>Méthodologie utilisée</vt:lpstr>
      <vt:lpstr>Suivi du projet avec le Kanban</vt:lpstr>
      <vt:lpstr>Spécifications techniques</vt:lpstr>
      <vt:lpstr>Veille Technologique</vt:lpstr>
      <vt:lpstr>Conclusion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Mounir Bmz</cp:lastModifiedBy>
  <cp:revision>12</cp:revision>
  <dcterms:modified xsi:type="dcterms:W3CDTF">2025-09-05T14:10:49Z</dcterms:modified>
</cp:coreProperties>
</file>