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-7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11/5/2019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8263950" cy="1958460"/>
          </a:xfrm>
        </p:spPr>
        <p:txBody>
          <a:bodyPr/>
          <a:lstStyle/>
          <a:p>
            <a:pPr algn="ctr"/>
            <a:r>
              <a:rPr lang="es-CL" dirty="0"/>
              <a:t>Propuesta Procedimiento QA </a:t>
            </a:r>
            <a:r>
              <a:rPr lang="es-CL" dirty="0" err="1"/>
              <a:t>Testing</a:t>
            </a:r>
            <a:r>
              <a:rPr lang="es-CL" dirty="0"/>
              <a:t> </a:t>
            </a:r>
            <a:r>
              <a:rPr lang="es-CL" dirty="0" err="1"/>
              <a:t>Inpact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843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1097280" y="1528355"/>
            <a:ext cx="821653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Preparar un plan para asegurar la calidad del producto software que compone un proyecto. </a:t>
            </a:r>
          </a:p>
          <a:p>
            <a:endParaRPr lang="es-MX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Participar activamente en el desarrollo del proceso de descripción del proyecto. </a:t>
            </a:r>
          </a:p>
          <a:p>
            <a:endParaRPr lang="es-MX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Revisar continuamente las actividades de ingeniería del software para verificar su consistencia con el proceso definido. </a:t>
            </a:r>
          </a:p>
          <a:p>
            <a:endParaRPr lang="es-MX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Auditar el producto software para verificar el cumplimiento del proceso definido.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Asegurar que las divergencias se documentan de acuerdo a los estándares definidos.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Almacenar cualquier inconformidad y reportarla a la gerencia media.</a:t>
            </a:r>
            <a:endParaRPr lang="en-US" dirty="0"/>
          </a:p>
        </p:txBody>
      </p:sp>
      <p:sp>
        <p:nvSpPr>
          <p:cNvPr id="4" name="Título 1"/>
          <p:cNvSpPr>
            <a:spLocks noGrp="1"/>
          </p:cNvSpPr>
          <p:nvPr>
            <p:ph type="ctrTitle"/>
          </p:nvPr>
        </p:nvSpPr>
        <p:spPr>
          <a:xfrm>
            <a:off x="1494004" y="275288"/>
            <a:ext cx="8263950" cy="1030998"/>
          </a:xfrm>
        </p:spPr>
        <p:txBody>
          <a:bodyPr/>
          <a:lstStyle/>
          <a:p>
            <a:pPr algn="ctr"/>
            <a:r>
              <a:rPr lang="es-CL" dirty="0"/>
              <a:t>Lineamientos Generales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568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05391" y="28290"/>
            <a:ext cx="5460276" cy="677100"/>
          </a:xfrm>
        </p:spPr>
        <p:txBody>
          <a:bodyPr/>
          <a:lstStyle/>
          <a:p>
            <a:r>
              <a:rPr lang="es-CL" sz="4000" dirty="0"/>
              <a:t>Diagrama Esquemático</a:t>
            </a:r>
            <a:endParaRPr lang="en-US" sz="4000" dirty="0"/>
          </a:p>
        </p:txBody>
      </p:sp>
      <p:sp>
        <p:nvSpPr>
          <p:cNvPr id="5" name="Rectángulo redondeado 4"/>
          <p:cNvSpPr/>
          <p:nvPr/>
        </p:nvSpPr>
        <p:spPr>
          <a:xfrm>
            <a:off x="9078059" y="309146"/>
            <a:ext cx="2638697" cy="86214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dirty="0"/>
              <a:t>Que el Analista QA Participar en el proceso de levantamiento de información o requerimiento</a:t>
            </a:r>
            <a:endParaRPr lang="en-US" sz="1200" dirty="0"/>
          </a:p>
        </p:txBody>
      </p:sp>
      <p:sp>
        <p:nvSpPr>
          <p:cNvPr id="6" name="Rectángulo redondeado 5"/>
          <p:cNvSpPr/>
          <p:nvPr/>
        </p:nvSpPr>
        <p:spPr>
          <a:xfrm>
            <a:off x="165461" y="1645921"/>
            <a:ext cx="2941321" cy="79683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Fase de Desarrollo</a:t>
            </a:r>
            <a:endParaRPr lang="en-US" dirty="0"/>
          </a:p>
        </p:txBody>
      </p:sp>
      <p:sp>
        <p:nvSpPr>
          <p:cNvPr id="7" name="Rectángulo redondeado 6"/>
          <p:cNvSpPr/>
          <p:nvPr/>
        </p:nvSpPr>
        <p:spPr>
          <a:xfrm>
            <a:off x="84906" y="2830282"/>
            <a:ext cx="2956561" cy="94488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dirty="0"/>
              <a:t>Despliegue del desarrollo en el ambiente de QA, dicho ambiente se recomienda que sea un clon del ambiente productivo para evitar conflictos de versiones. </a:t>
            </a:r>
            <a:endParaRPr lang="en-US" sz="1200" dirty="0"/>
          </a:p>
        </p:txBody>
      </p:sp>
      <p:sp>
        <p:nvSpPr>
          <p:cNvPr id="8" name="Rectángulo redondeado 7"/>
          <p:cNvSpPr/>
          <p:nvPr/>
        </p:nvSpPr>
        <p:spPr>
          <a:xfrm>
            <a:off x="84906" y="4132209"/>
            <a:ext cx="2956562" cy="89263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dirty="0"/>
              <a:t>Creación del plan de prueba basado en el levantamiento de información o en el documento del requerimiento respectivamente.</a:t>
            </a:r>
            <a:endParaRPr lang="en-US" sz="1200" dirty="0"/>
          </a:p>
        </p:txBody>
      </p:sp>
      <p:sp>
        <p:nvSpPr>
          <p:cNvPr id="9" name="Rectángulo redondeado 8"/>
          <p:cNvSpPr/>
          <p:nvPr/>
        </p:nvSpPr>
        <p:spPr>
          <a:xfrm>
            <a:off x="112349" y="5421072"/>
            <a:ext cx="2941322" cy="107987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dirty="0"/>
              <a:t>Ejecutar plan de prueba del desarrollo de manera Automatizada(recomendado) o prueba funcional depende la exigencia del desarrollo</a:t>
            </a:r>
            <a:endParaRPr lang="en-US" sz="1200" dirty="0"/>
          </a:p>
        </p:txBody>
      </p:sp>
      <p:sp>
        <p:nvSpPr>
          <p:cNvPr id="10" name="Rectángulo redondeado 9"/>
          <p:cNvSpPr/>
          <p:nvPr/>
        </p:nvSpPr>
        <p:spPr>
          <a:xfrm>
            <a:off x="4004307" y="2627808"/>
            <a:ext cx="3061065" cy="405384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dirty="0"/>
              <a:t>Elaboración del informe con las evidencias de 3 puntos fundamentales la cuales son:</a:t>
            </a:r>
          </a:p>
          <a:p>
            <a:pPr algn="ctr"/>
            <a:endParaRPr lang="es-CL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L" sz="1200" dirty="0"/>
              <a:t>Evidencia funcional de los hitos que se ejecutaron de forma correcta</a:t>
            </a:r>
          </a:p>
          <a:p>
            <a:endParaRPr lang="es-CL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L" sz="1200" dirty="0"/>
              <a:t>Evidencia funcional  de los hitos que fallaron con su respectiva descripción, para que sea mas fácil de interpretar por el programador y las corrección se ejecute de manera mas rápida y eficiente.</a:t>
            </a:r>
          </a:p>
          <a:p>
            <a:endParaRPr lang="es-CL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L" sz="1200" dirty="0"/>
              <a:t>Redactar y evidenciar las recomendaciones ya que si hay tiempo suficiente en el mismo </a:t>
            </a:r>
            <a:r>
              <a:rPr lang="es-CL" sz="1200" dirty="0" err="1"/>
              <a:t>spring</a:t>
            </a:r>
            <a:r>
              <a:rPr lang="es-CL" sz="1200" dirty="0"/>
              <a:t> poder aplicarlas y entregar un producto de mejor calidad al cliente. </a:t>
            </a:r>
            <a:endParaRPr lang="en-US" sz="1200" dirty="0"/>
          </a:p>
        </p:txBody>
      </p:sp>
      <p:sp>
        <p:nvSpPr>
          <p:cNvPr id="11" name="Rectángulo redondeado 10"/>
          <p:cNvSpPr/>
          <p:nvPr/>
        </p:nvSpPr>
        <p:spPr>
          <a:xfrm>
            <a:off x="9553303" y="2044338"/>
            <a:ext cx="2638697" cy="86214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dirty="0"/>
              <a:t>Desplegar en Producción</a:t>
            </a:r>
            <a:endParaRPr lang="en-US" sz="1200" dirty="0"/>
          </a:p>
        </p:txBody>
      </p:sp>
      <p:sp>
        <p:nvSpPr>
          <p:cNvPr id="12" name="Flecha abajo 11"/>
          <p:cNvSpPr/>
          <p:nvPr/>
        </p:nvSpPr>
        <p:spPr>
          <a:xfrm>
            <a:off x="1476103" y="2442755"/>
            <a:ext cx="160018" cy="3875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echa abajo 12"/>
          <p:cNvSpPr/>
          <p:nvPr/>
        </p:nvSpPr>
        <p:spPr>
          <a:xfrm>
            <a:off x="1468483" y="3762104"/>
            <a:ext cx="160018" cy="3875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echa abajo 13"/>
          <p:cNvSpPr/>
          <p:nvPr/>
        </p:nvSpPr>
        <p:spPr>
          <a:xfrm>
            <a:off x="1497873" y="5011786"/>
            <a:ext cx="160018" cy="3875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mbo 16"/>
          <p:cNvSpPr/>
          <p:nvPr/>
        </p:nvSpPr>
        <p:spPr>
          <a:xfrm>
            <a:off x="7839387" y="3916679"/>
            <a:ext cx="2023070" cy="1402079"/>
          </a:xfrm>
          <a:prstGeom prst="diamond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Si no hay Ajustes</a:t>
            </a:r>
            <a:endParaRPr lang="en-US" dirty="0"/>
          </a:p>
        </p:txBody>
      </p:sp>
      <p:cxnSp>
        <p:nvCxnSpPr>
          <p:cNvPr id="19" name="Conector angular 18"/>
          <p:cNvCxnSpPr>
            <a:stCxn id="17" idx="3"/>
            <a:endCxn id="11" idx="2"/>
          </p:cNvCxnSpPr>
          <p:nvPr/>
        </p:nvCxnSpPr>
        <p:spPr>
          <a:xfrm flipV="1">
            <a:off x="9862457" y="2906487"/>
            <a:ext cx="1010195" cy="171123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Conector angular 20"/>
          <p:cNvCxnSpPr/>
          <p:nvPr/>
        </p:nvCxnSpPr>
        <p:spPr>
          <a:xfrm rot="16200000" flipV="1">
            <a:off x="5042681" y="108438"/>
            <a:ext cx="1872341" cy="574414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Flecha derecha 21"/>
          <p:cNvSpPr/>
          <p:nvPr/>
        </p:nvSpPr>
        <p:spPr>
          <a:xfrm>
            <a:off x="7065372" y="4544893"/>
            <a:ext cx="774015" cy="1652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Conector angular 24"/>
          <p:cNvCxnSpPr>
            <a:stCxn id="9" idx="3"/>
            <a:endCxn id="10" idx="1"/>
          </p:cNvCxnSpPr>
          <p:nvPr/>
        </p:nvCxnSpPr>
        <p:spPr>
          <a:xfrm flipV="1">
            <a:off x="3053671" y="4654731"/>
            <a:ext cx="950636" cy="1306278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Llamada de flecha hacia abajo 27"/>
          <p:cNvSpPr/>
          <p:nvPr/>
        </p:nvSpPr>
        <p:spPr>
          <a:xfrm>
            <a:off x="5441517" y="1115787"/>
            <a:ext cx="2272937" cy="933994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dirty="0"/>
              <a:t>Crear nuevo </a:t>
            </a:r>
            <a:r>
              <a:rPr lang="es-CL" sz="1200" dirty="0" err="1"/>
              <a:t>spring</a:t>
            </a:r>
            <a:r>
              <a:rPr lang="es-CL" sz="1200" dirty="0"/>
              <a:t> para ejecutar los ajustes o correcciones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773455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 txBox="1">
            <a:spLocks/>
          </p:cNvSpPr>
          <p:nvPr/>
        </p:nvSpPr>
        <p:spPr>
          <a:xfrm>
            <a:off x="4066712" y="99029"/>
            <a:ext cx="4937759" cy="54661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CL" sz="4000" dirty="0"/>
              <a:t>Diagrama de Proceso</a:t>
            </a:r>
            <a:endParaRPr lang="en-US" sz="40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391" y="179554"/>
            <a:ext cx="3028950" cy="150495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CuadroTexto 5"/>
          <p:cNvSpPr txBox="1"/>
          <p:nvPr/>
        </p:nvSpPr>
        <p:spPr>
          <a:xfrm rot="16200000" flipH="1">
            <a:off x="108732" y="656057"/>
            <a:ext cx="15033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200" dirty="0"/>
              <a:t>Fase de desarrollo</a:t>
            </a:r>
            <a:endParaRPr lang="en-US" sz="1200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218" y="1817725"/>
            <a:ext cx="3067050" cy="14859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CuadroTexto 7"/>
          <p:cNvSpPr txBox="1"/>
          <p:nvPr/>
        </p:nvSpPr>
        <p:spPr>
          <a:xfrm rot="16200000" flipH="1">
            <a:off x="144693" y="2392251"/>
            <a:ext cx="1426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200" dirty="0"/>
              <a:t>Despliegue en QA</a:t>
            </a:r>
            <a:endParaRPr lang="en-US" sz="1200" dirty="0"/>
          </a:p>
        </p:txBody>
      </p:sp>
      <p:sp>
        <p:nvSpPr>
          <p:cNvPr id="9" name="Flecha abajo 8"/>
          <p:cNvSpPr/>
          <p:nvPr/>
        </p:nvSpPr>
        <p:spPr>
          <a:xfrm>
            <a:off x="2335243" y="1636657"/>
            <a:ext cx="127515" cy="2724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6141" y="3381760"/>
            <a:ext cx="1938201" cy="1749309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1" name="CuadroTexto 10"/>
          <p:cNvSpPr txBox="1"/>
          <p:nvPr/>
        </p:nvSpPr>
        <p:spPr>
          <a:xfrm rot="16200000" flipH="1">
            <a:off x="144693" y="3927703"/>
            <a:ext cx="1426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200" dirty="0"/>
              <a:t>Plan de Pruebas</a:t>
            </a:r>
            <a:endParaRPr lang="en-US" sz="1200" dirty="0"/>
          </a:p>
        </p:txBody>
      </p:sp>
      <p:sp>
        <p:nvSpPr>
          <p:cNvPr id="12" name="Flecha abajo 11"/>
          <p:cNvSpPr/>
          <p:nvPr/>
        </p:nvSpPr>
        <p:spPr>
          <a:xfrm>
            <a:off x="2271485" y="3191881"/>
            <a:ext cx="127515" cy="2724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uadroTexto 13"/>
          <p:cNvSpPr txBox="1"/>
          <p:nvPr/>
        </p:nvSpPr>
        <p:spPr>
          <a:xfrm rot="16200000" flipH="1">
            <a:off x="153401" y="5752150"/>
            <a:ext cx="1426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200" dirty="0"/>
              <a:t>Ejecutar </a:t>
            </a:r>
            <a:r>
              <a:rPr lang="es-CL" sz="1200" dirty="0" err="1"/>
              <a:t>Testing</a:t>
            </a:r>
            <a:endParaRPr lang="en-US" sz="1200" dirty="0"/>
          </a:p>
        </p:txBody>
      </p:sp>
      <p:sp>
        <p:nvSpPr>
          <p:cNvPr id="15" name="Flecha abajo 14"/>
          <p:cNvSpPr/>
          <p:nvPr/>
        </p:nvSpPr>
        <p:spPr>
          <a:xfrm>
            <a:off x="2252743" y="4855337"/>
            <a:ext cx="127515" cy="2724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Imagen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750" y="5246995"/>
            <a:ext cx="2857500" cy="16002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3462" y="2638425"/>
            <a:ext cx="3907610" cy="2140803"/>
          </a:xfrm>
          <a:prstGeom prst="rect">
            <a:avLst/>
          </a:prstGeom>
        </p:spPr>
      </p:pic>
      <p:cxnSp>
        <p:nvCxnSpPr>
          <p:cNvPr id="19" name="Conector angular 18"/>
          <p:cNvCxnSpPr>
            <a:stCxn id="16" idx="6"/>
            <a:endCxn id="17" idx="1"/>
          </p:cNvCxnSpPr>
          <p:nvPr/>
        </p:nvCxnSpPr>
        <p:spPr>
          <a:xfrm flipV="1">
            <a:off x="3745250" y="3708827"/>
            <a:ext cx="758212" cy="233826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Rombo 19"/>
          <p:cNvSpPr/>
          <p:nvPr/>
        </p:nvSpPr>
        <p:spPr>
          <a:xfrm>
            <a:off x="8950287" y="2831639"/>
            <a:ext cx="2078995" cy="175437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Conector recto de flecha 21"/>
          <p:cNvCxnSpPr>
            <a:stCxn id="17" idx="3"/>
          </p:cNvCxnSpPr>
          <p:nvPr/>
        </p:nvCxnSpPr>
        <p:spPr>
          <a:xfrm flipV="1">
            <a:off x="8411072" y="3708826"/>
            <a:ext cx="539215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3" name="Imagen 22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81" t="28006" r="35193" b="15067"/>
          <a:stretch/>
        </p:blipFill>
        <p:spPr>
          <a:xfrm>
            <a:off x="9545647" y="3277751"/>
            <a:ext cx="888274" cy="86214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6" name="Imagen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2718" y="532643"/>
            <a:ext cx="3067050" cy="14859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8" name="CuadroTexto 27"/>
          <p:cNvSpPr txBox="1"/>
          <p:nvPr/>
        </p:nvSpPr>
        <p:spPr>
          <a:xfrm flipH="1">
            <a:off x="10334336" y="344815"/>
            <a:ext cx="20970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200" dirty="0"/>
              <a:t>Despliegue en Producción</a:t>
            </a:r>
            <a:endParaRPr lang="en-US" sz="1200" dirty="0"/>
          </a:p>
        </p:txBody>
      </p:sp>
      <p:cxnSp>
        <p:nvCxnSpPr>
          <p:cNvPr id="30" name="Conector angular 29"/>
          <p:cNvCxnSpPr>
            <a:stCxn id="20" idx="3"/>
            <a:endCxn id="26" idx="4"/>
          </p:cNvCxnSpPr>
          <p:nvPr/>
        </p:nvCxnSpPr>
        <p:spPr>
          <a:xfrm flipV="1">
            <a:off x="11029282" y="2018543"/>
            <a:ext cx="106961" cy="169028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ector angular 31"/>
          <p:cNvCxnSpPr>
            <a:stCxn id="20" idx="0"/>
            <a:endCxn id="5" idx="5"/>
          </p:cNvCxnSpPr>
          <p:nvPr/>
        </p:nvCxnSpPr>
        <p:spPr>
          <a:xfrm rot="16200000" flipV="1">
            <a:off x="6095009" y="-1063138"/>
            <a:ext cx="1367530" cy="6422023"/>
          </a:xfrm>
          <a:prstGeom prst="bentConnector3">
            <a:avLst>
              <a:gd name="adj1" fmla="val 7388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6" name="Imagen 35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152" t="19924" r="17747" b="17308"/>
          <a:stretch/>
        </p:blipFill>
        <p:spPr>
          <a:xfrm>
            <a:off x="6352977" y="672853"/>
            <a:ext cx="1330247" cy="1088384"/>
          </a:xfrm>
          <a:prstGeom prst="rect">
            <a:avLst/>
          </a:prstGeom>
        </p:spPr>
      </p:pic>
      <p:sp>
        <p:nvSpPr>
          <p:cNvPr id="27" name="CuadroTexto 26">
            <a:extLst>
              <a:ext uri="{FF2B5EF4-FFF2-40B4-BE49-F238E27FC236}">
                <a16:creationId xmlns:a16="http://schemas.microsoft.com/office/drawing/2014/main" id="{8ADB96DF-01EB-4226-BA14-10667BA5DB8B}"/>
              </a:ext>
            </a:extLst>
          </p:cNvPr>
          <p:cNvSpPr txBox="1"/>
          <p:nvPr/>
        </p:nvSpPr>
        <p:spPr>
          <a:xfrm flipH="1">
            <a:off x="5313287" y="2319533"/>
            <a:ext cx="27624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200" dirty="0"/>
              <a:t>Crear Documentación y Evidencia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803618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54370" y="261256"/>
            <a:ext cx="7766936" cy="589179"/>
          </a:xfrm>
        </p:spPr>
        <p:txBody>
          <a:bodyPr/>
          <a:lstStyle/>
          <a:p>
            <a:r>
              <a:rPr lang="es-CL" sz="3500" dirty="0"/>
              <a:t>Herramienta para </a:t>
            </a:r>
            <a:r>
              <a:rPr lang="es-CL" sz="3500" dirty="0" err="1"/>
              <a:t>Testing</a:t>
            </a:r>
            <a:r>
              <a:rPr lang="es-CL" sz="3500" dirty="0"/>
              <a:t> de API-REST</a:t>
            </a:r>
            <a:endParaRPr lang="en-US" sz="3500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370" y="1788482"/>
            <a:ext cx="8015289" cy="4269332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604D8763-B8D9-4500-BFBA-E6FDC5FCD2B3}"/>
              </a:ext>
            </a:extLst>
          </p:cNvPr>
          <p:cNvSpPr/>
          <p:nvPr/>
        </p:nvSpPr>
        <p:spPr>
          <a:xfrm>
            <a:off x="1989838" y="104930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sz="1200" dirty="0" err="1">
                <a:solidFill>
                  <a:srgbClr val="19191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Postman</a:t>
            </a:r>
            <a:r>
              <a:rPr lang="es-ES" sz="1200" dirty="0">
                <a:solidFill>
                  <a:srgbClr val="19191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es una herramienta que se utiliza, sobre todo, para el </a:t>
            </a:r>
            <a:r>
              <a:rPr lang="es-ES" sz="1200" dirty="0" err="1">
                <a:solidFill>
                  <a:srgbClr val="19191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testing</a:t>
            </a:r>
            <a:r>
              <a:rPr lang="es-ES" sz="1200" dirty="0">
                <a:solidFill>
                  <a:srgbClr val="19191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API REST</a:t>
            </a:r>
            <a:r>
              <a:rPr lang="es-ES" sz="12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aunque también admite otras funcionalidades que se salen de lo que engloba el </a:t>
            </a:r>
            <a:r>
              <a:rPr lang="es-ES" sz="1200" dirty="0" err="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testing</a:t>
            </a:r>
            <a:r>
              <a:rPr lang="es-ES" sz="12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este tipo de sistemas.</a:t>
            </a:r>
            <a:endParaRPr lang="es-CL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1607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ctrTitle"/>
          </p:nvPr>
        </p:nvSpPr>
        <p:spPr>
          <a:xfrm>
            <a:off x="744580" y="261257"/>
            <a:ext cx="9078686" cy="653144"/>
          </a:xfrm>
        </p:spPr>
        <p:txBody>
          <a:bodyPr/>
          <a:lstStyle/>
          <a:p>
            <a:pPr algn="l"/>
            <a:r>
              <a:rPr lang="es-CL" sz="3300" dirty="0"/>
              <a:t>Herramienta para </a:t>
            </a:r>
            <a:r>
              <a:rPr lang="es-CL" sz="3300" dirty="0" err="1"/>
              <a:t>Testing</a:t>
            </a:r>
            <a:r>
              <a:rPr lang="es-CL" sz="3300" dirty="0"/>
              <a:t> de </a:t>
            </a:r>
            <a:r>
              <a:rPr lang="es-CL" sz="3300" dirty="0" err="1"/>
              <a:t>WebService</a:t>
            </a:r>
            <a:r>
              <a:rPr lang="es-CL" sz="3300" dirty="0"/>
              <a:t>/WSDL</a:t>
            </a:r>
            <a:endParaRPr lang="en-US" sz="33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580" y="1733572"/>
            <a:ext cx="8688881" cy="4656365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120E80CE-8AB2-46BE-A2B0-F6B1136BA064}"/>
              </a:ext>
            </a:extLst>
          </p:cNvPr>
          <p:cNvSpPr/>
          <p:nvPr/>
        </p:nvSpPr>
        <p:spPr>
          <a:xfrm>
            <a:off x="2116943" y="1073990"/>
            <a:ext cx="66559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200" dirty="0" err="1">
                <a:solidFill>
                  <a:srgbClr val="222222"/>
                </a:solidFill>
                <a:latin typeface="arial" panose="020B0604020202020204" pitchFamily="34" charset="0"/>
              </a:rPr>
              <a:t>SoapUI</a:t>
            </a:r>
            <a:r>
              <a:rPr lang="es-ES" sz="1200" dirty="0">
                <a:solidFill>
                  <a:srgbClr val="222222"/>
                </a:solidFill>
                <a:latin typeface="arial" panose="020B0604020202020204" pitchFamily="34" charset="0"/>
              </a:rPr>
              <a:t> es una herramienta, desarrollada en java, para la realización de pruebas a aplicaciones con arquitectura orientada a servicio y transferencia de estado representacional. Soporta múltiples protocolos como SOAP, REST, HTTP, JMS, AMF y JDBC.</a:t>
            </a:r>
            <a:endParaRPr lang="es-CL" sz="1200" dirty="0"/>
          </a:p>
        </p:txBody>
      </p:sp>
    </p:spTree>
    <p:extLst>
      <p:ext uri="{BB962C8B-B14F-4D97-AF65-F5344CB8AC3E}">
        <p14:creationId xmlns:p14="http://schemas.microsoft.com/office/powerpoint/2010/main" val="4260620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>
            <a:spLocks noGrp="1"/>
          </p:cNvSpPr>
          <p:nvPr>
            <p:ph type="ctrTitle"/>
          </p:nvPr>
        </p:nvSpPr>
        <p:spPr>
          <a:xfrm>
            <a:off x="744580" y="261257"/>
            <a:ext cx="9078686" cy="653144"/>
          </a:xfrm>
        </p:spPr>
        <p:txBody>
          <a:bodyPr/>
          <a:lstStyle/>
          <a:p>
            <a:pPr algn="l"/>
            <a:r>
              <a:rPr lang="es-CL" sz="3300" dirty="0"/>
              <a:t>Herramienta para </a:t>
            </a:r>
            <a:r>
              <a:rPr lang="es-CL" sz="3300" dirty="0" err="1"/>
              <a:t>Testing</a:t>
            </a:r>
            <a:r>
              <a:rPr lang="es-CL" sz="3300" dirty="0"/>
              <a:t> de Estrés</a:t>
            </a:r>
            <a:endParaRPr lang="en-US" sz="33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580" y="1961322"/>
            <a:ext cx="7894783" cy="4217409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8025" y="3048189"/>
            <a:ext cx="4164462" cy="2383699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CE46E1C2-B584-4778-995B-4CD354811902}"/>
              </a:ext>
            </a:extLst>
          </p:cNvPr>
          <p:cNvSpPr/>
          <p:nvPr/>
        </p:nvSpPr>
        <p:spPr>
          <a:xfrm>
            <a:off x="1802295" y="1039505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sz="1200" b="1" dirty="0" err="1">
                <a:solidFill>
                  <a:srgbClr val="222222"/>
                </a:solidFill>
                <a:latin typeface="arial" panose="020B0604020202020204" pitchFamily="34" charset="0"/>
              </a:rPr>
              <a:t>Jmeter</a:t>
            </a:r>
            <a:r>
              <a:rPr lang="es-ES" sz="1200" dirty="0">
                <a:solidFill>
                  <a:srgbClr val="222222"/>
                </a:solidFill>
                <a:latin typeface="arial" panose="020B0604020202020204" pitchFamily="34" charset="0"/>
              </a:rPr>
              <a:t> es una herramienta de </a:t>
            </a:r>
            <a:r>
              <a:rPr lang="es-ES" sz="1200" b="1" dirty="0" err="1">
                <a:solidFill>
                  <a:srgbClr val="222222"/>
                </a:solidFill>
                <a:latin typeface="arial" panose="020B0604020202020204" pitchFamily="34" charset="0"/>
              </a:rPr>
              <a:t>testing</a:t>
            </a:r>
            <a:r>
              <a:rPr lang="es-ES" sz="1200" dirty="0">
                <a:solidFill>
                  <a:srgbClr val="222222"/>
                </a:solidFill>
                <a:latin typeface="arial" panose="020B0604020202020204" pitchFamily="34" charset="0"/>
              </a:rPr>
              <a:t> open </a:t>
            </a:r>
            <a:r>
              <a:rPr lang="es-ES" sz="1200" dirty="0" err="1">
                <a:solidFill>
                  <a:srgbClr val="222222"/>
                </a:solidFill>
                <a:latin typeface="arial" panose="020B0604020202020204" pitchFamily="34" charset="0"/>
              </a:rPr>
              <a:t>source</a:t>
            </a:r>
            <a:r>
              <a:rPr lang="es-ES" sz="1200" dirty="0">
                <a:solidFill>
                  <a:srgbClr val="222222"/>
                </a:solidFill>
                <a:latin typeface="arial" panose="020B0604020202020204" pitchFamily="34" charset="0"/>
              </a:rPr>
              <a:t>, escrita 100% en Java que permite realizar pruebas de rendimiento (Performance </a:t>
            </a:r>
            <a:r>
              <a:rPr lang="es-ES" sz="1200" b="1" dirty="0" err="1">
                <a:solidFill>
                  <a:srgbClr val="222222"/>
                </a:solidFill>
                <a:latin typeface="arial" panose="020B0604020202020204" pitchFamily="34" charset="0"/>
              </a:rPr>
              <a:t>testing</a:t>
            </a:r>
            <a:r>
              <a:rPr lang="es-ES" sz="1200" dirty="0">
                <a:solidFill>
                  <a:srgbClr val="222222"/>
                </a:solidFill>
                <a:latin typeface="arial" panose="020B0604020202020204" pitchFamily="34" charset="0"/>
              </a:rPr>
              <a:t>) sobre nuestra aplicación Web. </a:t>
            </a:r>
            <a:r>
              <a:rPr lang="es-ES" sz="1200" b="1" dirty="0" err="1">
                <a:solidFill>
                  <a:srgbClr val="222222"/>
                </a:solidFill>
                <a:latin typeface="arial" panose="020B0604020202020204" pitchFamily="34" charset="0"/>
              </a:rPr>
              <a:t>Jmeter</a:t>
            </a:r>
            <a:r>
              <a:rPr lang="es-ES" sz="1200" dirty="0">
                <a:solidFill>
                  <a:srgbClr val="222222"/>
                </a:solidFill>
                <a:latin typeface="arial" panose="020B0604020202020204" pitchFamily="34" charset="0"/>
              </a:rPr>
              <a:t> nos permite evaluar el tiempo de respuesta de dichas peticiones generando reportes de forma gráfica y de tabla.</a:t>
            </a:r>
            <a:endParaRPr lang="es-CL" sz="1200" dirty="0"/>
          </a:p>
        </p:txBody>
      </p:sp>
    </p:spTree>
    <p:extLst>
      <p:ext uri="{BB962C8B-B14F-4D97-AF65-F5344CB8AC3E}">
        <p14:creationId xmlns:p14="http://schemas.microsoft.com/office/powerpoint/2010/main" val="563974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 txBox="1">
            <a:spLocks/>
          </p:cNvSpPr>
          <p:nvPr/>
        </p:nvSpPr>
        <p:spPr>
          <a:xfrm>
            <a:off x="744580" y="261257"/>
            <a:ext cx="9078686" cy="65314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s-CL" sz="3300" dirty="0"/>
              <a:t>Herramienta para </a:t>
            </a:r>
            <a:r>
              <a:rPr lang="es-CL" sz="3300" dirty="0" err="1"/>
              <a:t>Testing</a:t>
            </a:r>
            <a:r>
              <a:rPr lang="es-CL" sz="3300" dirty="0"/>
              <a:t> de </a:t>
            </a:r>
            <a:r>
              <a:rPr lang="es-CL" sz="3300" dirty="0" err="1"/>
              <a:t>Automatizacion</a:t>
            </a:r>
            <a:endParaRPr lang="en-US" sz="33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580" y="1891567"/>
            <a:ext cx="8367573" cy="4506571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7452AD20-56CF-4488-9483-FC02D25D0668}"/>
              </a:ext>
            </a:extLst>
          </p:cNvPr>
          <p:cNvSpPr/>
          <p:nvPr/>
        </p:nvSpPr>
        <p:spPr>
          <a:xfrm>
            <a:off x="2478157" y="987485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sz="1200" dirty="0" err="1">
                <a:solidFill>
                  <a:srgbClr val="222222"/>
                </a:solidFill>
                <a:latin typeface="arial" panose="020B0604020202020204" pitchFamily="34" charset="0"/>
              </a:rPr>
              <a:t>Katalon</a:t>
            </a:r>
            <a:r>
              <a:rPr lang="es-ES" sz="1200" dirty="0">
                <a:solidFill>
                  <a:srgbClr val="222222"/>
                </a:solidFill>
                <a:latin typeface="arial" panose="020B0604020202020204" pitchFamily="34" charset="0"/>
              </a:rPr>
              <a:t> Studio es una solución de prueba de automatización gratuita.. El software está construido sobre los marcos de automatización de código abierto </a:t>
            </a:r>
            <a:r>
              <a:rPr lang="es-ES" sz="1200" dirty="0" err="1">
                <a:solidFill>
                  <a:srgbClr val="222222"/>
                </a:solidFill>
                <a:latin typeface="arial" panose="020B0604020202020204" pitchFamily="34" charset="0"/>
              </a:rPr>
              <a:t>Selenium</a:t>
            </a:r>
            <a:r>
              <a:rPr lang="es-ES" sz="1200" dirty="0">
                <a:solidFill>
                  <a:srgbClr val="222222"/>
                </a:solidFill>
                <a:latin typeface="arial" panose="020B0604020202020204" pitchFamily="34" charset="0"/>
              </a:rPr>
              <a:t>, </a:t>
            </a:r>
            <a:r>
              <a:rPr lang="es-ES" sz="1200" dirty="0" err="1">
                <a:solidFill>
                  <a:srgbClr val="222222"/>
                </a:solidFill>
                <a:latin typeface="arial" panose="020B0604020202020204" pitchFamily="34" charset="0"/>
              </a:rPr>
              <a:t>Appium</a:t>
            </a:r>
            <a:r>
              <a:rPr lang="es-ES" sz="1200" dirty="0">
                <a:solidFill>
                  <a:srgbClr val="222222"/>
                </a:solidFill>
                <a:latin typeface="arial" panose="020B0604020202020204" pitchFamily="34" charset="0"/>
              </a:rPr>
              <a:t> con una interfaz IDE especializada para pruebas de aplicaciones API, web, móviles y de escritorio.</a:t>
            </a:r>
            <a:endParaRPr lang="es-CL" sz="1200" dirty="0"/>
          </a:p>
        </p:txBody>
      </p:sp>
    </p:spTree>
    <p:extLst>
      <p:ext uri="{BB962C8B-B14F-4D97-AF65-F5344CB8AC3E}">
        <p14:creationId xmlns:p14="http://schemas.microsoft.com/office/powerpoint/2010/main" val="72297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 txBox="1">
            <a:spLocks/>
          </p:cNvSpPr>
          <p:nvPr/>
        </p:nvSpPr>
        <p:spPr>
          <a:xfrm>
            <a:off x="744580" y="261257"/>
            <a:ext cx="5904414" cy="65314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s-CL" sz="3300" dirty="0"/>
              <a:t>Conclusión y Recomendación</a:t>
            </a:r>
            <a:endParaRPr lang="en-US" sz="3300" dirty="0"/>
          </a:p>
        </p:txBody>
      </p:sp>
      <p:sp>
        <p:nvSpPr>
          <p:cNvPr id="4" name="CuadroTexto 3"/>
          <p:cNvSpPr txBox="1"/>
          <p:nvPr/>
        </p:nvSpPr>
        <p:spPr>
          <a:xfrm>
            <a:off x="744580" y="1332412"/>
            <a:ext cx="87651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Finalizo dando las gracias por permitirme participar en el proceso de selección, mi filosofía de trabajo es que debemos hacer los procesos de la manera </a:t>
            </a:r>
            <a:r>
              <a:rPr lang="es-CL" dirty="0" smtClean="0"/>
              <a:t>más </a:t>
            </a:r>
            <a:r>
              <a:rPr lang="es-CL" dirty="0"/>
              <a:t>simples y eficientes, en la manera que podamos lograr este equilibro los objetivos se van logrando con el esfuerzo necesario, de esta manera se puede hacer evolucionar los procesos para ir convirtiéndolos cada vez </a:t>
            </a:r>
            <a:r>
              <a:rPr lang="es-CL" dirty="0" smtClean="0"/>
              <a:t>más </a:t>
            </a:r>
            <a:r>
              <a:rPr lang="es-CL" dirty="0"/>
              <a:t>eficiente, y así concentrarnos en siempre obtener </a:t>
            </a:r>
            <a:r>
              <a:rPr lang="es-CL" dirty="0" smtClean="0"/>
              <a:t>resultados </a:t>
            </a:r>
            <a:r>
              <a:rPr lang="es-CL" dirty="0"/>
              <a:t>deseados. </a:t>
            </a:r>
          </a:p>
          <a:p>
            <a:endParaRPr lang="es-CL" dirty="0"/>
          </a:p>
          <a:p>
            <a:r>
              <a:rPr lang="es-ES" dirty="0"/>
              <a:t>L</a:t>
            </a:r>
            <a:r>
              <a:rPr lang="es-ES" dirty="0" smtClean="0"/>
              <a:t>os </a:t>
            </a:r>
            <a:r>
              <a:rPr lang="es-ES" dirty="0"/>
              <a:t>procesos de </a:t>
            </a:r>
            <a:r>
              <a:rPr lang="es-ES" dirty="0" err="1"/>
              <a:t>testing</a:t>
            </a:r>
            <a:r>
              <a:rPr lang="es-ES" dirty="0"/>
              <a:t> deben ser prácticos, rápidos de entender, rápidos de implementar y siempre eficientes, de esta manera los equipos de desarrollo se adaptan </a:t>
            </a:r>
            <a:r>
              <a:rPr lang="es-ES" dirty="0" smtClean="0"/>
              <a:t>rápido </a:t>
            </a:r>
            <a:r>
              <a:rPr lang="es-ES" dirty="0"/>
              <a:t>a los cambios para </a:t>
            </a:r>
            <a:r>
              <a:rPr lang="es-ES" dirty="0" smtClean="0"/>
              <a:t>las mejoras </a:t>
            </a:r>
            <a:r>
              <a:rPr lang="es-ES" dirty="0"/>
              <a:t>continuas.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799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783</TotalTime>
  <Words>552</Words>
  <Application>Microsoft Office PowerPoint</Application>
  <PresentationFormat>Panorámica</PresentationFormat>
  <Paragraphs>48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Arial</vt:lpstr>
      <vt:lpstr>Arial</vt:lpstr>
      <vt:lpstr>Trebuchet MS</vt:lpstr>
      <vt:lpstr>Wingdings 3</vt:lpstr>
      <vt:lpstr>Faceta</vt:lpstr>
      <vt:lpstr>Propuesta Procedimiento QA Testing Inpact</vt:lpstr>
      <vt:lpstr>Lineamientos Generales</vt:lpstr>
      <vt:lpstr>Diagrama Esquemático</vt:lpstr>
      <vt:lpstr>Presentación de PowerPoint</vt:lpstr>
      <vt:lpstr>Herramienta para Testing de API-REST</vt:lpstr>
      <vt:lpstr>Herramienta para Testing de WebService/WSDL</vt:lpstr>
      <vt:lpstr>Herramienta para Testing de Estrés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Propuesta Procedimiento QA Testing Inpact</dc:title>
  <dc:creator>victoria</dc:creator>
  <cp:lastModifiedBy>victoria</cp:lastModifiedBy>
  <cp:revision>27</cp:revision>
  <dcterms:created xsi:type="dcterms:W3CDTF">2019-11-04T23:06:27Z</dcterms:created>
  <dcterms:modified xsi:type="dcterms:W3CDTF">2019-11-06T01:55:22Z</dcterms:modified>
</cp:coreProperties>
</file>