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5" r:id="rId8"/>
    <p:sldId id="262" r:id="rId9"/>
    <p:sldId id="266" r:id="rId10"/>
    <p:sldId id="268"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2" d="100"/>
          <a:sy n="72" d="100"/>
        </p:scale>
        <p:origin x="9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D09D489-CE6E-47DA-A0E9-59799B0F5DDF}" type="datetimeFigureOut">
              <a:rPr lang="en-US" smtClean="0"/>
              <a:pPr/>
              <a:t>7/19/2020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B7C0BD-BF81-4D92-AAC3-48F57F8F09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D09D489-CE6E-47DA-A0E9-59799B0F5DDF}"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7C0BD-BF81-4D92-AAC3-48F57F8F09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D09D489-CE6E-47DA-A0E9-59799B0F5DDF}"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7C0BD-BF81-4D92-AAC3-48F57F8F09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D09D489-CE6E-47DA-A0E9-59799B0F5DDF}" type="datetimeFigureOut">
              <a:rPr lang="en-US" smtClean="0"/>
              <a:pPr/>
              <a:t>7/19/2020</a:t>
            </a:fld>
            <a:endParaRPr lang="en-US"/>
          </a:p>
        </p:txBody>
      </p:sp>
      <p:sp>
        <p:nvSpPr>
          <p:cNvPr id="9" name="Slide Number Placeholder 8"/>
          <p:cNvSpPr>
            <a:spLocks noGrp="1"/>
          </p:cNvSpPr>
          <p:nvPr>
            <p:ph type="sldNum" sz="quarter" idx="15"/>
          </p:nvPr>
        </p:nvSpPr>
        <p:spPr/>
        <p:txBody>
          <a:bodyPr rtlCol="0"/>
          <a:lstStyle/>
          <a:p>
            <a:fld id="{D9B7C0BD-BF81-4D92-AAC3-48F57F8F09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D09D489-CE6E-47DA-A0E9-59799B0F5DDF}" type="datetimeFigureOut">
              <a:rPr lang="en-US" smtClean="0"/>
              <a:pPr/>
              <a:t>7/19/2020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B7C0BD-BF81-4D92-AAC3-48F57F8F09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D09D489-CE6E-47DA-A0E9-59799B0F5DDF}"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7C0BD-BF81-4D92-AAC3-48F57F8F09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D09D489-CE6E-47DA-A0E9-59799B0F5DDF}" type="datetimeFigureOut">
              <a:rPr lang="en-US" smtClean="0"/>
              <a:pPr/>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7C0BD-BF81-4D92-AAC3-48F57F8F09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D09D489-CE6E-47DA-A0E9-59799B0F5DDF}" type="datetimeFigureOut">
              <a:rPr lang="en-US" smtClean="0"/>
              <a:pPr/>
              <a:t>7/19/2020</a:t>
            </a:fld>
            <a:endParaRPr lang="en-US"/>
          </a:p>
        </p:txBody>
      </p:sp>
      <p:sp>
        <p:nvSpPr>
          <p:cNvPr id="7" name="Slide Number Placeholder 6"/>
          <p:cNvSpPr>
            <a:spLocks noGrp="1"/>
          </p:cNvSpPr>
          <p:nvPr>
            <p:ph type="sldNum" sz="quarter" idx="11"/>
          </p:nvPr>
        </p:nvSpPr>
        <p:spPr/>
        <p:txBody>
          <a:bodyPr rtlCol="0"/>
          <a:lstStyle/>
          <a:p>
            <a:fld id="{D9B7C0BD-BF81-4D92-AAC3-48F57F8F09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9D489-CE6E-47DA-A0E9-59799B0F5DDF}" type="datetimeFigureOut">
              <a:rPr lang="en-US" smtClean="0"/>
              <a:pPr/>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7C0BD-BF81-4D92-AAC3-48F57F8F09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D09D489-CE6E-47DA-A0E9-59799B0F5DDF}" type="datetimeFigureOut">
              <a:rPr lang="en-US" smtClean="0"/>
              <a:pPr/>
              <a:t>7/19/2020</a:t>
            </a:fld>
            <a:endParaRPr lang="en-US"/>
          </a:p>
        </p:txBody>
      </p:sp>
      <p:sp>
        <p:nvSpPr>
          <p:cNvPr id="22" name="Slide Number Placeholder 21"/>
          <p:cNvSpPr>
            <a:spLocks noGrp="1"/>
          </p:cNvSpPr>
          <p:nvPr>
            <p:ph type="sldNum" sz="quarter" idx="15"/>
          </p:nvPr>
        </p:nvSpPr>
        <p:spPr/>
        <p:txBody>
          <a:bodyPr rtlCol="0"/>
          <a:lstStyle/>
          <a:p>
            <a:fld id="{D9B7C0BD-BF81-4D92-AAC3-48F57F8F09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D09D489-CE6E-47DA-A0E9-59799B0F5DDF}" type="datetimeFigureOut">
              <a:rPr lang="en-US" smtClean="0"/>
              <a:pPr/>
              <a:t>7/19/2020</a:t>
            </a:fld>
            <a:endParaRPr lang="en-US"/>
          </a:p>
        </p:txBody>
      </p:sp>
      <p:sp>
        <p:nvSpPr>
          <p:cNvPr id="18" name="Slide Number Placeholder 17"/>
          <p:cNvSpPr>
            <a:spLocks noGrp="1"/>
          </p:cNvSpPr>
          <p:nvPr>
            <p:ph type="sldNum" sz="quarter" idx="11"/>
          </p:nvPr>
        </p:nvSpPr>
        <p:spPr/>
        <p:txBody>
          <a:bodyPr rtlCol="0"/>
          <a:lstStyle/>
          <a:p>
            <a:fld id="{D9B7C0BD-BF81-4D92-AAC3-48F57F8F09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D09D489-CE6E-47DA-A0E9-59799B0F5DDF}" type="datetimeFigureOut">
              <a:rPr lang="en-US" smtClean="0"/>
              <a:pPr/>
              <a:t>7/19/2020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B7C0BD-BF81-4D92-AAC3-48F57F8F09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981200"/>
            <a:ext cx="6172200" cy="1219200"/>
          </a:xfrm>
        </p:spPr>
        <p:txBody>
          <a:bodyPr/>
          <a:lstStyle/>
          <a:p>
            <a:r>
              <a:rPr lang="en-US" i="1" dirty="0">
                <a:solidFill>
                  <a:schemeClr val="tx1">
                    <a:lumMod val="95000"/>
                    <a:lumOff val="5000"/>
                  </a:schemeClr>
                </a:solidFill>
              </a:rPr>
              <a:t>Validation of a given </a:t>
            </a:r>
            <a:r>
              <a:rPr lang="en-US" i="1" dirty="0" err="1">
                <a:solidFill>
                  <a:schemeClr val="tx1">
                    <a:lumMod val="95000"/>
                    <a:lumOff val="5000"/>
                  </a:schemeClr>
                </a:solidFill>
              </a:rPr>
              <a:t>csv</a:t>
            </a:r>
            <a:r>
              <a:rPr lang="en-US" i="1" dirty="0">
                <a:solidFill>
                  <a:schemeClr val="tx1">
                    <a:lumMod val="95000"/>
                    <a:lumOff val="5000"/>
                  </a:schemeClr>
                </a:solidFill>
              </a:rPr>
              <a:t> file</a:t>
            </a:r>
          </a:p>
        </p:txBody>
      </p:sp>
      <p:sp>
        <p:nvSpPr>
          <p:cNvPr id="3" name="Subtitle 2"/>
          <p:cNvSpPr>
            <a:spLocks noGrp="1"/>
          </p:cNvSpPr>
          <p:nvPr>
            <p:ph type="subTitle" idx="1"/>
          </p:nvPr>
        </p:nvSpPr>
        <p:spPr>
          <a:xfrm>
            <a:off x="2286000" y="3988278"/>
            <a:ext cx="6172200" cy="2412522"/>
          </a:xfrm>
        </p:spPr>
        <p:txBody>
          <a:bodyPr>
            <a:normAutofit fontScale="92500"/>
          </a:bodyPr>
          <a:lstStyle/>
          <a:p>
            <a:r>
              <a:rPr lang="en-US" dirty="0"/>
              <a:t>  Guide Name:                                   </a:t>
            </a:r>
          </a:p>
          <a:p>
            <a:r>
              <a:rPr lang="en-US" i="1" dirty="0">
                <a:solidFill>
                  <a:schemeClr val="tx1">
                    <a:lumMod val="85000"/>
                    <a:lumOff val="15000"/>
                  </a:schemeClr>
                </a:solidFill>
              </a:rPr>
              <a:t>                   </a:t>
            </a:r>
            <a:r>
              <a:rPr lang="en-US" i="1" dirty="0" err="1">
                <a:solidFill>
                  <a:schemeClr val="tx1">
                    <a:lumMod val="85000"/>
                    <a:lumOff val="15000"/>
                  </a:schemeClr>
                </a:solidFill>
              </a:rPr>
              <a:t>Mr.S.David</a:t>
            </a:r>
            <a:r>
              <a:rPr lang="en-US" i="1" dirty="0">
                <a:solidFill>
                  <a:schemeClr val="tx1">
                    <a:lumMod val="85000"/>
                    <a:lumOff val="15000"/>
                  </a:schemeClr>
                </a:solidFill>
              </a:rPr>
              <a:t> Samuel </a:t>
            </a:r>
            <a:r>
              <a:rPr lang="en-US" i="1" dirty="0" err="1">
                <a:solidFill>
                  <a:schemeClr val="tx1">
                    <a:lumMod val="85000"/>
                    <a:lumOff val="15000"/>
                  </a:schemeClr>
                </a:solidFill>
              </a:rPr>
              <a:t>Azaiya</a:t>
            </a:r>
            <a:endParaRPr lang="en-US" i="1" dirty="0">
              <a:solidFill>
                <a:schemeClr val="tx1">
                  <a:lumMod val="85000"/>
                  <a:lumOff val="15000"/>
                </a:schemeClr>
              </a:solidFill>
            </a:endParaRPr>
          </a:p>
          <a:p>
            <a:endParaRPr lang="en-US" i="1" dirty="0">
              <a:solidFill>
                <a:schemeClr val="tx1">
                  <a:lumMod val="85000"/>
                  <a:lumOff val="15000"/>
                </a:schemeClr>
              </a:solidFill>
            </a:endParaRPr>
          </a:p>
          <a:p>
            <a:r>
              <a:rPr lang="en-US" i="1" dirty="0">
                <a:solidFill>
                  <a:schemeClr val="tx1">
                    <a:lumMod val="85000"/>
                    <a:lumOff val="15000"/>
                  </a:schemeClr>
                </a:solidFill>
              </a:rPr>
              <a:t>                                                            Done By:</a:t>
            </a:r>
          </a:p>
          <a:p>
            <a:r>
              <a:rPr lang="en-US" i="1" dirty="0">
                <a:solidFill>
                  <a:schemeClr val="tx1">
                    <a:lumMod val="85000"/>
                    <a:lumOff val="15000"/>
                  </a:schemeClr>
                </a:solidFill>
              </a:rPr>
              <a:t>                                                                  -</a:t>
            </a:r>
            <a:r>
              <a:rPr lang="en-US" i="1" dirty="0" err="1">
                <a:solidFill>
                  <a:schemeClr val="tx1">
                    <a:lumMod val="85000"/>
                    <a:lumOff val="15000"/>
                  </a:schemeClr>
                </a:solidFill>
              </a:rPr>
              <a:t>Meena.S</a:t>
            </a:r>
            <a:endParaRPr lang="en-US" i="1" dirty="0">
              <a:solidFill>
                <a:schemeClr val="tx1">
                  <a:lumMod val="85000"/>
                  <a:lumOff val="15000"/>
                </a:schemeClr>
              </a:solidFill>
            </a:endParaRPr>
          </a:p>
          <a:p>
            <a:r>
              <a:rPr lang="en-US" i="1" dirty="0">
                <a:solidFill>
                  <a:schemeClr val="tx1">
                    <a:lumMod val="85000"/>
                    <a:lumOff val="15000"/>
                  </a:schemeClr>
                </a:solidFill>
              </a:rPr>
              <a:t>                                                                  -</a:t>
            </a:r>
            <a:r>
              <a:rPr lang="en-US" i="1" dirty="0" err="1">
                <a:solidFill>
                  <a:schemeClr val="tx1">
                    <a:lumMod val="85000"/>
                    <a:lumOff val="15000"/>
                  </a:schemeClr>
                </a:solidFill>
              </a:rPr>
              <a:t>Mounisha.R</a:t>
            </a:r>
            <a:endParaRPr lang="en-US" i="1" dirty="0">
              <a:solidFill>
                <a:schemeClr val="tx1">
                  <a:lumMod val="85000"/>
                  <a:lumOff val="15000"/>
                </a:schemeClr>
              </a:solidFill>
            </a:endParaRPr>
          </a:p>
          <a:p>
            <a:r>
              <a:rPr lang="en-US" i="1" dirty="0">
                <a:solidFill>
                  <a:schemeClr val="tx1">
                    <a:lumMod val="85000"/>
                    <a:lumOff val="15000"/>
                  </a:schemeClr>
                </a:solidFill>
              </a:rPr>
              <a:t>                                                                  -</a:t>
            </a:r>
            <a:r>
              <a:rPr lang="en-US" i="1" dirty="0" err="1">
                <a:solidFill>
                  <a:schemeClr val="tx1">
                    <a:lumMod val="85000"/>
                    <a:lumOff val="15000"/>
                  </a:schemeClr>
                </a:solidFill>
              </a:rPr>
              <a:t>Muskan</a:t>
            </a:r>
            <a:r>
              <a:rPr lang="en-US" i="1" dirty="0">
                <a:solidFill>
                  <a:schemeClr val="tx1">
                    <a:lumMod val="85000"/>
                    <a:lumOff val="15000"/>
                  </a:schemeClr>
                </a:solidFill>
              </a:rPr>
              <a:t> </a:t>
            </a:r>
            <a:r>
              <a:rPr lang="en-US" i="1" dirty="0" err="1">
                <a:solidFill>
                  <a:schemeClr val="tx1">
                    <a:lumMod val="85000"/>
                    <a:lumOff val="15000"/>
                  </a:schemeClr>
                </a:solidFill>
              </a:rPr>
              <a:t>Saraf</a:t>
            </a:r>
            <a:r>
              <a:rPr lang="en-US" i="1" dirty="0">
                <a:solidFill>
                  <a:schemeClr val="tx1">
                    <a:lumMod val="85000"/>
                    <a:lumOff val="15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r="454" b="3979"/>
          <a:stretch/>
        </p:blipFill>
        <p:spPr bwMode="auto">
          <a:xfrm>
            <a:off x="685800" y="1524000"/>
            <a:ext cx="7391400" cy="36576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r="-210" b="4569"/>
          <a:stretch/>
        </p:blipFill>
        <p:spPr bwMode="auto">
          <a:xfrm>
            <a:off x="685800" y="1409700"/>
            <a:ext cx="7772400" cy="40386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467600" cy="1371600"/>
          </a:xfrm>
        </p:spPr>
        <p:txBody>
          <a:bodyPr>
            <a:normAutofit/>
          </a:bodyPr>
          <a:lstStyle/>
          <a:p>
            <a:pPr algn="ctr"/>
            <a:r>
              <a:rPr lang="en-US" sz="4800" b="1" i="1" dirty="0">
                <a:solidFill>
                  <a:schemeClr val="tx2">
                    <a:lumMod val="50000"/>
                  </a:schemeClr>
                </a:solidFill>
                <a:latin typeface="Arial Unicode MS" pitchFamily="34" charset="-128"/>
                <a:ea typeface="Arial Unicode MS" pitchFamily="34" charset="-128"/>
                <a:cs typeface="Arial Unicode MS" pitchFamily="34" charset="-128"/>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solidFill>
                  <a:schemeClr val="tx2">
                    <a:lumMod val="75000"/>
                  </a:schemeClr>
                </a:solidFill>
              </a:rPr>
              <a:t>abstract</a:t>
            </a:r>
          </a:p>
        </p:txBody>
      </p:sp>
      <p:sp>
        <p:nvSpPr>
          <p:cNvPr id="3" name="Content Placeholder 2"/>
          <p:cNvSpPr>
            <a:spLocks noGrp="1"/>
          </p:cNvSpPr>
          <p:nvPr>
            <p:ph sz="quarter" idx="1"/>
          </p:nvPr>
        </p:nvSpPr>
        <p:spPr/>
        <p:txBody>
          <a:bodyPr>
            <a:normAutofit fontScale="92500" lnSpcReduction="10000"/>
          </a:bodyPr>
          <a:lstStyle/>
          <a:p>
            <a:pPr>
              <a:buNone/>
            </a:pPr>
            <a:r>
              <a:rPr lang="en-US" dirty="0"/>
              <a:t>     *   CSV looks easy, but it can be hard to make a CSV file that other people can read easily. </a:t>
            </a:r>
          </a:p>
          <a:p>
            <a:pPr>
              <a:buNone/>
            </a:pPr>
            <a:r>
              <a:rPr lang="en-US" dirty="0"/>
              <a:t>     *   Invalid CSV files create challenges for those building data pipelines. </a:t>
            </a:r>
          </a:p>
          <a:p>
            <a:pPr>
              <a:buNone/>
            </a:pPr>
            <a:r>
              <a:rPr lang="en-US" dirty="0"/>
              <a:t>     *   Pipelines value consistency, predictability, and         testability as they ensure uninterrupted operation from source to a target destination. </a:t>
            </a:r>
          </a:p>
          <a:p>
            <a:pPr>
              <a:buNone/>
            </a:pPr>
            <a:r>
              <a:rPr lang="en-US" dirty="0"/>
              <a:t>     *   Thus in this project we will get a csv file from the user with name, age, phone number, email id and create the records, validation of data, filter the duplicate records and check what has to be used in the date type and for null value. </a:t>
            </a:r>
          </a:p>
          <a:p>
            <a:pPr>
              <a:buNone/>
            </a:pPr>
            <a:r>
              <a:rPr lang="en-US" dirty="0"/>
              <a:t>     *   Through this the CSV file could become more definite.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Software and hardware requirement</a:t>
            </a:r>
          </a:p>
        </p:txBody>
      </p:sp>
      <p:sp>
        <p:nvSpPr>
          <p:cNvPr id="3" name="Content Placeholder 2"/>
          <p:cNvSpPr>
            <a:spLocks noGrp="1"/>
          </p:cNvSpPr>
          <p:nvPr>
            <p:ph sz="quarter" idx="1"/>
          </p:nvPr>
        </p:nvSpPr>
        <p:spPr/>
        <p:txBody>
          <a:bodyPr/>
          <a:lstStyle/>
          <a:p>
            <a:pPr>
              <a:buNone/>
            </a:pPr>
            <a:r>
              <a:rPr lang="en-US" b="1" i="1" dirty="0">
                <a:solidFill>
                  <a:schemeClr val="tx2">
                    <a:lumMod val="60000"/>
                    <a:lumOff val="40000"/>
                  </a:schemeClr>
                </a:solidFill>
              </a:rPr>
              <a:t>Hardware</a:t>
            </a:r>
          </a:p>
          <a:p>
            <a:r>
              <a:rPr lang="en-US" dirty="0"/>
              <a:t>Processor: Intel core i3</a:t>
            </a:r>
          </a:p>
          <a:p>
            <a:r>
              <a:rPr lang="en-US" dirty="0"/>
              <a:t>Memory: 4GB RAM</a:t>
            </a:r>
          </a:p>
          <a:p>
            <a:r>
              <a:rPr lang="en-US" dirty="0"/>
              <a:t>Storage: 194 GB</a:t>
            </a:r>
          </a:p>
          <a:p>
            <a:pPr>
              <a:buNone/>
            </a:pPr>
            <a:r>
              <a:rPr lang="en-US" b="1" i="1" dirty="0">
                <a:solidFill>
                  <a:schemeClr val="tx2">
                    <a:lumMod val="60000"/>
                    <a:lumOff val="40000"/>
                  </a:schemeClr>
                </a:solidFill>
              </a:rPr>
              <a:t>Software</a:t>
            </a:r>
          </a:p>
          <a:p>
            <a:r>
              <a:rPr lang="en-US" dirty="0"/>
              <a:t>Language: Python </a:t>
            </a:r>
          </a:p>
          <a:p>
            <a:r>
              <a:rPr lang="en-US" dirty="0"/>
              <a:t>Libraries: numpy, pandas</a:t>
            </a:r>
          </a:p>
          <a:p>
            <a:r>
              <a:rPr lang="en-US" dirty="0"/>
              <a:t>Module: CSV </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066800"/>
          </a:xfrm>
        </p:spPr>
        <p:txBody>
          <a:bodyPr>
            <a:normAutofit fontScale="90000"/>
          </a:bodyPr>
          <a:lstStyle/>
          <a:p>
            <a:r>
              <a:rPr lang="en-US" sz="3100" b="1" i="1" dirty="0">
                <a:solidFill>
                  <a:schemeClr val="tx2">
                    <a:lumMod val="75000"/>
                  </a:schemeClr>
                </a:solidFill>
              </a:rPr>
              <a:t>CSV file (comma-separated values file)</a:t>
            </a:r>
            <a:br>
              <a:rPr lang="en-US" dirty="0"/>
            </a:br>
            <a:endParaRPr lang="en-US" dirty="0"/>
          </a:p>
        </p:txBody>
      </p:sp>
      <p:sp>
        <p:nvSpPr>
          <p:cNvPr id="3" name="Content Placeholder 2"/>
          <p:cNvSpPr>
            <a:spLocks noGrp="1"/>
          </p:cNvSpPr>
          <p:nvPr>
            <p:ph sz="quarter" idx="1"/>
          </p:nvPr>
        </p:nvSpPr>
        <p:spPr/>
        <p:txBody>
          <a:bodyPr/>
          <a:lstStyle/>
          <a:p>
            <a:r>
              <a:rPr lang="en-US" dirty="0"/>
              <a:t>The spreadsheet is a very popular, and powerful, application for manipulating data. </a:t>
            </a:r>
          </a:p>
          <a:p>
            <a:r>
              <a:rPr lang="en-US" dirty="0"/>
              <a:t>Its popularity means there are many companies that provide their own version of the spreadsheet.</a:t>
            </a:r>
          </a:p>
          <a:p>
            <a:r>
              <a:rPr lang="en-US" dirty="0"/>
              <a:t>It is a text format, accessible to all apps.</a:t>
            </a:r>
          </a:p>
          <a:p>
            <a:r>
              <a:rPr lang="en-US" dirty="0"/>
              <a:t>Each line (even if blank) is a row.</a:t>
            </a:r>
          </a:p>
          <a:p>
            <a:r>
              <a:rPr lang="en-US" dirty="0"/>
              <a:t>In each row, each value is separated from the others by a comma (even if it is blank).</a:t>
            </a:r>
          </a:p>
          <a:p>
            <a:r>
              <a:rPr lang="en-US" dirty="0"/>
              <a:t>Cannot capture complex things like formula.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chemeClr val="tx2">
                    <a:lumMod val="75000"/>
                  </a:schemeClr>
                </a:solidFill>
              </a:rPr>
              <a:t>Spread sheet and corresponding CSV file</a:t>
            </a:r>
          </a:p>
        </p:txBody>
      </p:sp>
      <p:pic>
        <p:nvPicPr>
          <p:cNvPr id="1026" name="Picture 2" descr="C:\Users\welcome\Desktop\csv.png"/>
          <p:cNvPicPr>
            <a:picLocks noGrp="1" noChangeAspect="1" noChangeArrowheads="1"/>
          </p:cNvPicPr>
          <p:nvPr>
            <p:ph sz="quarter" idx="2"/>
          </p:nvPr>
        </p:nvPicPr>
        <p:blipFill>
          <a:blip r:embed="rId2"/>
          <a:srcRect/>
          <a:stretch>
            <a:fillRect/>
          </a:stretch>
        </p:blipFill>
        <p:spPr bwMode="auto">
          <a:xfrm>
            <a:off x="4800600" y="2362200"/>
            <a:ext cx="3657600" cy="2514600"/>
          </a:xfrm>
          <a:prstGeom prst="rect">
            <a:avLst/>
          </a:prstGeom>
          <a:noFill/>
        </p:spPr>
      </p:pic>
      <p:graphicFrame>
        <p:nvGraphicFramePr>
          <p:cNvPr id="8" name="Content Placeholder 7"/>
          <p:cNvGraphicFramePr>
            <a:graphicFrameLocks noGrp="1"/>
          </p:cNvGraphicFramePr>
          <p:nvPr>
            <p:ph sz="quarter" idx="1"/>
          </p:nvPr>
        </p:nvGraphicFramePr>
        <p:xfrm>
          <a:off x="457200" y="1981200"/>
          <a:ext cx="3962400" cy="32004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640080">
                <a:tc>
                  <a:txBody>
                    <a:bodyPr/>
                    <a:lstStyle/>
                    <a:p>
                      <a:r>
                        <a:rPr lang="en-US" dirty="0" err="1"/>
                        <a:t>School_id</a:t>
                      </a:r>
                      <a:endParaRPr lang="en-US" dirty="0"/>
                    </a:p>
                  </a:txBody>
                  <a:tcPr/>
                </a:tc>
                <a:tc>
                  <a:txBody>
                    <a:bodyPr/>
                    <a:lstStyle/>
                    <a:p>
                      <a:r>
                        <a:rPr lang="en-US" dirty="0" err="1"/>
                        <a:t>Student_id</a:t>
                      </a:r>
                      <a:endParaRPr lang="en-US" dirty="0"/>
                    </a:p>
                  </a:txBody>
                  <a:tcPr/>
                </a:tc>
                <a:tc>
                  <a:txBody>
                    <a:bodyPr/>
                    <a:lstStyle/>
                    <a:p>
                      <a:r>
                        <a:rPr lang="en-US" dirty="0" err="1"/>
                        <a:t>Last_name</a:t>
                      </a:r>
                      <a:endParaRPr lang="en-US" dirty="0"/>
                    </a:p>
                  </a:txBody>
                  <a:tcPr/>
                </a:tc>
                <a:tc>
                  <a:txBody>
                    <a:bodyPr/>
                    <a:lstStyle/>
                    <a:p>
                      <a:r>
                        <a:rPr lang="en-US" dirty="0" err="1"/>
                        <a:t>First_name</a:t>
                      </a:r>
                      <a:endParaRPr lang="en-US" dirty="0"/>
                    </a:p>
                  </a:txBody>
                  <a:tcPr/>
                </a:tc>
                <a:extLst>
                  <a:ext uri="{0D108BD9-81ED-4DB2-BD59-A6C34878D82A}">
                    <a16:rowId xmlns:a16="http://schemas.microsoft.com/office/drawing/2014/main" val="10000"/>
                  </a:ext>
                </a:extLst>
              </a:tr>
              <a:tr h="640080">
                <a:tc>
                  <a:txBody>
                    <a:bodyPr/>
                    <a:lstStyle/>
                    <a:p>
                      <a:r>
                        <a:rPr lang="en-US" dirty="0"/>
                        <a:t>13k123</a:t>
                      </a:r>
                    </a:p>
                  </a:txBody>
                  <a:tcPr/>
                </a:tc>
                <a:tc>
                  <a:txBody>
                    <a:bodyPr/>
                    <a:lstStyle/>
                    <a:p>
                      <a:r>
                        <a:rPr lang="en-US" dirty="0"/>
                        <a:t>334494781</a:t>
                      </a:r>
                    </a:p>
                  </a:txBody>
                  <a:tcPr/>
                </a:tc>
                <a:tc>
                  <a:txBody>
                    <a:bodyPr/>
                    <a:lstStyle/>
                    <a:p>
                      <a:r>
                        <a:rPr lang="en-US" dirty="0"/>
                        <a:t>potter</a:t>
                      </a:r>
                    </a:p>
                  </a:txBody>
                  <a:tcPr/>
                </a:tc>
                <a:tc>
                  <a:txBody>
                    <a:bodyPr/>
                    <a:lstStyle/>
                    <a:p>
                      <a:r>
                        <a:rPr lang="en-US" dirty="0"/>
                        <a:t>Harry</a:t>
                      </a:r>
                    </a:p>
                  </a:txBody>
                  <a:tcPr/>
                </a:tc>
                <a:extLst>
                  <a:ext uri="{0D108BD9-81ED-4DB2-BD59-A6C34878D82A}">
                    <a16:rowId xmlns:a16="http://schemas.microsoft.com/office/drawing/2014/main" val="10001"/>
                  </a:ext>
                </a:extLst>
              </a:tr>
              <a:tr h="640080">
                <a:tc>
                  <a:txBody>
                    <a:bodyPr/>
                    <a:lstStyle/>
                    <a:p>
                      <a:r>
                        <a:rPr lang="en-US" dirty="0"/>
                        <a:t>13k123</a:t>
                      </a:r>
                    </a:p>
                  </a:txBody>
                  <a:tcPr/>
                </a:tc>
                <a:tc>
                  <a:txBody>
                    <a:bodyPr/>
                    <a:lstStyle/>
                    <a:p>
                      <a:r>
                        <a:rPr lang="en-US" dirty="0"/>
                        <a:t>299786638</a:t>
                      </a:r>
                    </a:p>
                  </a:txBody>
                  <a:tcPr/>
                </a:tc>
                <a:tc>
                  <a:txBody>
                    <a:bodyPr/>
                    <a:lstStyle/>
                    <a:p>
                      <a:r>
                        <a:rPr lang="en-US" dirty="0"/>
                        <a:t>Wesley</a:t>
                      </a:r>
                    </a:p>
                  </a:txBody>
                  <a:tcPr/>
                </a:tc>
                <a:tc>
                  <a:txBody>
                    <a:bodyPr/>
                    <a:lstStyle/>
                    <a:p>
                      <a:r>
                        <a:rPr lang="en-US" dirty="0"/>
                        <a:t>Ron</a:t>
                      </a:r>
                    </a:p>
                  </a:txBody>
                  <a:tcPr/>
                </a:tc>
                <a:extLst>
                  <a:ext uri="{0D108BD9-81ED-4DB2-BD59-A6C34878D82A}">
                    <a16:rowId xmlns:a16="http://schemas.microsoft.com/office/drawing/2014/main" val="10002"/>
                  </a:ext>
                </a:extLst>
              </a:tr>
              <a:tr h="640080">
                <a:tc>
                  <a:txBody>
                    <a:bodyPr/>
                    <a:lstStyle/>
                    <a:p>
                      <a:r>
                        <a:rPr lang="en-US" dirty="0"/>
                        <a:t>13k123</a:t>
                      </a:r>
                    </a:p>
                  </a:txBody>
                  <a:tcPr/>
                </a:tc>
                <a:tc>
                  <a:txBody>
                    <a:bodyPr/>
                    <a:lstStyle/>
                    <a:p>
                      <a:r>
                        <a:rPr lang="en-US" dirty="0"/>
                        <a:t>819021071</a:t>
                      </a:r>
                    </a:p>
                  </a:txBody>
                  <a:tcPr/>
                </a:tc>
                <a:tc>
                  <a:txBody>
                    <a:bodyPr/>
                    <a:lstStyle/>
                    <a:p>
                      <a:r>
                        <a:rPr lang="en-US" dirty="0"/>
                        <a:t>Granger</a:t>
                      </a:r>
                    </a:p>
                  </a:txBody>
                  <a:tcPr/>
                </a:tc>
                <a:tc>
                  <a:txBody>
                    <a:bodyPr/>
                    <a:lstStyle/>
                    <a:p>
                      <a:r>
                        <a:rPr lang="en-US" dirty="0"/>
                        <a:t>Hermione</a:t>
                      </a:r>
                    </a:p>
                  </a:txBody>
                  <a:tcPr/>
                </a:tc>
                <a:extLst>
                  <a:ext uri="{0D108BD9-81ED-4DB2-BD59-A6C34878D82A}">
                    <a16:rowId xmlns:a16="http://schemas.microsoft.com/office/drawing/2014/main" val="10003"/>
                  </a:ext>
                </a:extLst>
              </a:tr>
              <a:tr h="640080">
                <a:tc>
                  <a:txBody>
                    <a:bodyPr/>
                    <a:lstStyle/>
                    <a:p>
                      <a:r>
                        <a:rPr lang="en-US" dirty="0"/>
                        <a:t>13k123</a:t>
                      </a:r>
                    </a:p>
                  </a:txBody>
                  <a:tcPr/>
                </a:tc>
                <a:tc>
                  <a:txBody>
                    <a:bodyPr/>
                    <a:lstStyle/>
                    <a:p>
                      <a:r>
                        <a:rPr lang="en-US" dirty="0"/>
                        <a:t>65978830</a:t>
                      </a:r>
                    </a:p>
                  </a:txBody>
                  <a:tcPr/>
                </a:tc>
                <a:tc>
                  <a:txBody>
                    <a:bodyPr/>
                    <a:lstStyle/>
                    <a:p>
                      <a:r>
                        <a:rPr lang="en-US" dirty="0"/>
                        <a:t>digger</a:t>
                      </a:r>
                    </a:p>
                  </a:txBody>
                  <a:tcPr/>
                </a:tc>
                <a:tc>
                  <a:txBody>
                    <a:bodyPr/>
                    <a:lstStyle/>
                    <a:p>
                      <a:r>
                        <a:rPr lang="en-US" dirty="0"/>
                        <a:t>Cedric</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format</a:t>
            </a:r>
          </a:p>
        </p:txBody>
      </p:sp>
      <p:sp>
        <p:nvSpPr>
          <p:cNvPr id="3" name="Content Placeholder 2"/>
          <p:cNvSpPr>
            <a:spLocks noGrp="1"/>
          </p:cNvSpPr>
          <p:nvPr>
            <p:ph sz="quarter" idx="1"/>
          </p:nvPr>
        </p:nvSpPr>
        <p:spPr/>
        <p:txBody>
          <a:bodyPr/>
          <a:lstStyle/>
          <a:p>
            <a:r>
              <a:rPr lang="en-US" dirty="0"/>
              <a:t> As simple as that sounds, even CSV format is not completely universal ,different apps have small variations.</a:t>
            </a:r>
          </a:p>
          <a:p>
            <a:r>
              <a:rPr lang="en-US" dirty="0"/>
              <a:t>Python provides a module to deal with these variations called the </a:t>
            </a:r>
            <a:r>
              <a:rPr lang="en-US" dirty="0" err="1"/>
              <a:t>csv</a:t>
            </a:r>
            <a:r>
              <a:rPr lang="en-US" dirty="0"/>
              <a:t> module.</a:t>
            </a:r>
          </a:p>
          <a:p>
            <a:r>
              <a:rPr lang="en-US" dirty="0"/>
              <a:t>This module allows you to read spreadsheet info into your program.</a:t>
            </a:r>
          </a:p>
          <a:p>
            <a:r>
              <a:rPr lang="en-US" dirty="0"/>
              <a:t>We load the module in the usual way using import:</a:t>
            </a:r>
          </a:p>
          <a:p>
            <a:pPr lvl="1">
              <a:buNone/>
            </a:pPr>
            <a:r>
              <a:rPr lang="en-US" i="1" dirty="0">
                <a:solidFill>
                  <a:schemeClr val="accent6">
                    <a:lumMod val="75000"/>
                  </a:schemeClr>
                </a:solidFill>
              </a:rPr>
              <a:t>                   &gt;&gt;&gt;   IMPORT CSV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sz="3200" b="1" i="1" dirty="0"/>
              <a:t>FUNCTIONAL MODULE</a:t>
            </a:r>
            <a:endParaRPr lang="en-US" dirty="0"/>
          </a:p>
        </p:txBody>
      </p:sp>
      <p:sp>
        <p:nvSpPr>
          <p:cNvPr id="3" name="Rectangle 2"/>
          <p:cNvSpPr/>
          <p:nvPr/>
        </p:nvSpPr>
        <p:spPr>
          <a:xfrm>
            <a:off x="2590800" y="1371600"/>
            <a:ext cx="3048000" cy="685800"/>
          </a:xfrm>
          <a:prstGeom prst="rect">
            <a:avLst/>
          </a:prstGeom>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r>
              <a:rPr lang="en-US" sz="1200" dirty="0"/>
              <a:t>GET THE CSV FILE FROM USER THROUGH A HTML PAGE</a:t>
            </a:r>
          </a:p>
          <a:p>
            <a:pPr algn="ctr"/>
            <a:endParaRPr lang="en-US" dirty="0"/>
          </a:p>
        </p:txBody>
      </p:sp>
      <p:sp>
        <p:nvSpPr>
          <p:cNvPr id="5" name="Rectangle 4"/>
          <p:cNvSpPr/>
          <p:nvPr/>
        </p:nvSpPr>
        <p:spPr>
          <a:xfrm>
            <a:off x="2362200" y="2514600"/>
            <a:ext cx="3429000" cy="685800"/>
          </a:xfrm>
          <a:prstGeom prst="rect">
            <a:avLst/>
          </a:prstGeom>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READ THE GIVEN FILE AND CHECK FOR FOLLOWING FUCIONS</a:t>
            </a:r>
          </a:p>
        </p:txBody>
      </p:sp>
      <p:sp>
        <p:nvSpPr>
          <p:cNvPr id="6" name="Oval 5"/>
          <p:cNvSpPr/>
          <p:nvPr/>
        </p:nvSpPr>
        <p:spPr>
          <a:xfrm>
            <a:off x="990600" y="3657600"/>
            <a:ext cx="1371600" cy="1066800"/>
          </a:xfrm>
          <a:prstGeom prst="ellipse">
            <a:avLst/>
          </a:prstGeom>
          <a:effectLst>
            <a:glow rad="101600">
              <a:schemeClr val="accent1">
                <a:satMod val="175000"/>
                <a:alpha val="40000"/>
              </a:schemeClr>
            </a:glow>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CHECK FOR NULL VALUE</a:t>
            </a:r>
          </a:p>
        </p:txBody>
      </p:sp>
      <p:sp>
        <p:nvSpPr>
          <p:cNvPr id="7" name="Oval 6"/>
          <p:cNvSpPr/>
          <p:nvPr/>
        </p:nvSpPr>
        <p:spPr>
          <a:xfrm>
            <a:off x="4419600" y="3581400"/>
            <a:ext cx="1600200" cy="1143000"/>
          </a:xfrm>
          <a:prstGeom prst="ellipse">
            <a:avLst/>
          </a:prstGeom>
          <a:effectLst>
            <a:glow rad="101600">
              <a:schemeClr val="accent1">
                <a:satMod val="175000"/>
                <a:alpha val="40000"/>
              </a:schemeClr>
            </a:glow>
            <a:softEdge rad="12700"/>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DATA TYPE PREDICTION</a:t>
            </a:r>
          </a:p>
        </p:txBody>
      </p:sp>
      <p:sp>
        <p:nvSpPr>
          <p:cNvPr id="8" name="Oval 7"/>
          <p:cNvSpPr/>
          <p:nvPr/>
        </p:nvSpPr>
        <p:spPr>
          <a:xfrm>
            <a:off x="2667000" y="3581400"/>
            <a:ext cx="1295400" cy="1143000"/>
          </a:xfrm>
          <a:prstGeom prst="ellipse">
            <a:avLst/>
          </a:prstGeom>
          <a:effectLst>
            <a:glow rad="101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LABEL ENCODING</a:t>
            </a:r>
          </a:p>
        </p:txBody>
      </p:sp>
      <p:sp>
        <p:nvSpPr>
          <p:cNvPr id="9" name="Oval 8"/>
          <p:cNvSpPr/>
          <p:nvPr/>
        </p:nvSpPr>
        <p:spPr>
          <a:xfrm>
            <a:off x="6400800" y="3505200"/>
            <a:ext cx="1600200" cy="1295400"/>
          </a:xfrm>
          <a:prstGeom prst="ellipse">
            <a:avLst/>
          </a:prstGeom>
          <a:effectLst>
            <a:glow rad="101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PREDICTING DUPLICATE VALUE</a:t>
            </a:r>
          </a:p>
        </p:txBody>
      </p:sp>
      <p:sp>
        <p:nvSpPr>
          <p:cNvPr id="41" name="Rounded Rectangle 40"/>
          <p:cNvSpPr/>
          <p:nvPr/>
        </p:nvSpPr>
        <p:spPr>
          <a:xfrm>
            <a:off x="2133600" y="4876800"/>
            <a:ext cx="4724400" cy="685800"/>
          </a:xfrm>
          <a:prstGeom prst="roundRect">
            <a:avLst/>
          </a:prstGeom>
          <a:effectLst>
            <a:glow rad="101600">
              <a:schemeClr val="accent1">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IF YES THEN ALSO CHECK FOR ONEHOT ENCODING AND FEATURE SCALING</a:t>
            </a:r>
          </a:p>
        </p:txBody>
      </p:sp>
      <p:sp>
        <p:nvSpPr>
          <p:cNvPr id="44" name="Down Arrow 43"/>
          <p:cNvSpPr/>
          <p:nvPr/>
        </p:nvSpPr>
        <p:spPr>
          <a:xfrm>
            <a:off x="4114800" y="4419600"/>
            <a:ext cx="228600" cy="4572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p:cNvSpPr/>
          <p:nvPr/>
        </p:nvSpPr>
        <p:spPr>
          <a:xfrm>
            <a:off x="2133600" y="6019800"/>
            <a:ext cx="4648200" cy="533400"/>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ALL THE CHANGES ARE SAVED IN THE FILE AND USER CAN GET THE FILE FROM VALIDATE FOLDER</a:t>
            </a:r>
          </a:p>
        </p:txBody>
      </p:sp>
      <p:sp>
        <p:nvSpPr>
          <p:cNvPr id="54" name="Down Arrow 53"/>
          <p:cNvSpPr/>
          <p:nvPr/>
        </p:nvSpPr>
        <p:spPr>
          <a:xfrm>
            <a:off x="4038600" y="2057400"/>
            <a:ext cx="228600" cy="4572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Down Arrow 54"/>
          <p:cNvSpPr/>
          <p:nvPr/>
        </p:nvSpPr>
        <p:spPr>
          <a:xfrm>
            <a:off x="4267200" y="5562600"/>
            <a:ext cx="304800" cy="4572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0" name="Straight Arrow Connector 59"/>
          <p:cNvCxnSpPr>
            <a:stCxn id="5" idx="2"/>
            <a:endCxn id="6" idx="0"/>
          </p:cNvCxnSpPr>
          <p:nvPr/>
        </p:nvCxnSpPr>
        <p:spPr>
          <a:xfrm rot="5400000">
            <a:off x="2647950" y="2228850"/>
            <a:ext cx="457200" cy="2400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 idx="2"/>
            <a:endCxn id="8" idx="0"/>
          </p:cNvCxnSpPr>
          <p:nvPr/>
        </p:nvCxnSpPr>
        <p:spPr>
          <a:xfrm rot="5400000">
            <a:off x="3505200" y="30099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 idx="2"/>
            <a:endCxn id="7" idx="0"/>
          </p:cNvCxnSpPr>
          <p:nvPr/>
        </p:nvCxnSpPr>
        <p:spPr>
          <a:xfrm rot="16200000" flipH="1">
            <a:off x="4457700" y="2819400"/>
            <a:ext cx="381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2"/>
            <a:endCxn id="9" idx="0"/>
          </p:cNvCxnSpPr>
          <p:nvPr/>
        </p:nvCxnSpPr>
        <p:spPr>
          <a:xfrm rot="16200000" flipH="1">
            <a:off x="5486400" y="1790700"/>
            <a:ext cx="3048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dirty="0">
                <a:solidFill>
                  <a:schemeClr val="tx2">
                    <a:lumMod val="75000"/>
                  </a:schemeClr>
                </a:solidFill>
              </a:rPr>
              <a:t>Block diagram</a:t>
            </a:r>
          </a:p>
        </p:txBody>
      </p:sp>
      <p:sp>
        <p:nvSpPr>
          <p:cNvPr id="5" name="Content Placeholder 4"/>
          <p:cNvSpPr>
            <a:spLocks noGrp="1"/>
          </p:cNvSpPr>
          <p:nvPr>
            <p:ph sz="quarter" idx="1"/>
          </p:nvPr>
        </p:nvSpPr>
        <p:spPr/>
        <p:txBody>
          <a:bodyPr/>
          <a:lstStyle/>
          <a:p>
            <a:pPr>
              <a:buNone/>
            </a:pPr>
            <a:r>
              <a:rPr lang="en-US" dirty="0"/>
              <a:t>                   </a:t>
            </a:r>
          </a:p>
          <a:p>
            <a:pPr>
              <a:buNone/>
            </a:pPr>
            <a:endParaRPr lang="en-US" dirty="0"/>
          </a:p>
          <a:p>
            <a:pPr>
              <a:buNone/>
            </a:pPr>
            <a:r>
              <a:rPr lang="en-US" dirty="0"/>
              <a:t>                      </a:t>
            </a:r>
          </a:p>
          <a:p>
            <a:pPr>
              <a:buNone/>
            </a:pPr>
            <a:r>
              <a:rPr lang="en-US" dirty="0"/>
              <a:t>                     </a:t>
            </a:r>
          </a:p>
        </p:txBody>
      </p:sp>
      <p:sp>
        <p:nvSpPr>
          <p:cNvPr id="6" name="Can 5"/>
          <p:cNvSpPr/>
          <p:nvPr/>
        </p:nvSpPr>
        <p:spPr>
          <a:xfrm>
            <a:off x="1143000" y="2514600"/>
            <a:ext cx="990600" cy="160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cxnSp>
        <p:nvCxnSpPr>
          <p:cNvPr id="9" name="Straight Arrow Connector 8"/>
          <p:cNvCxnSpPr>
            <a:stCxn id="6" idx="4"/>
          </p:cNvCxnSpPr>
          <p:nvPr/>
        </p:nvCxnSpPr>
        <p:spPr>
          <a:xfrm flipV="1">
            <a:off x="2133600" y="32766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81400" y="28194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CSV FILE</a:t>
            </a:r>
          </a:p>
        </p:txBody>
      </p:sp>
      <p:sp>
        <p:nvSpPr>
          <p:cNvPr id="11" name="Rounded Rectangle 10"/>
          <p:cNvSpPr/>
          <p:nvPr/>
        </p:nvSpPr>
        <p:spPr>
          <a:xfrm>
            <a:off x="5562600" y="2895600"/>
            <a:ext cx="2286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UNDER TESTING</a:t>
            </a:r>
          </a:p>
        </p:txBody>
      </p:sp>
      <p:cxnSp>
        <p:nvCxnSpPr>
          <p:cNvPr id="13" name="Straight Arrow Connector 12"/>
          <p:cNvCxnSpPr>
            <a:stCxn id="10" idx="3"/>
            <a:endCxn id="11" idx="1"/>
          </p:cNvCxnSpPr>
          <p:nvPr/>
        </p:nvCxnSpPr>
        <p:spPr>
          <a:xfrm>
            <a:off x="4495800" y="3276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905000" y="4876800"/>
            <a:ext cx="2667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VARIOUS USAGE  OF DATASET</a:t>
            </a:r>
          </a:p>
        </p:txBody>
      </p:sp>
      <p:sp>
        <p:nvSpPr>
          <p:cNvPr id="17" name="Rounded Rectangle 16"/>
          <p:cNvSpPr/>
          <p:nvPr/>
        </p:nvSpPr>
        <p:spPr>
          <a:xfrm>
            <a:off x="5791200" y="4953000"/>
            <a:ext cx="1905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PROCESSED DATA</a:t>
            </a:r>
          </a:p>
        </p:txBody>
      </p:sp>
      <p:cxnSp>
        <p:nvCxnSpPr>
          <p:cNvPr id="24" name="Shape 23"/>
          <p:cNvCxnSpPr>
            <a:stCxn id="6" idx="3"/>
            <a:endCxn id="14" idx="1"/>
          </p:cNvCxnSpPr>
          <p:nvPr/>
        </p:nvCxnSpPr>
        <p:spPr>
          <a:xfrm rot="16200000" flipH="1">
            <a:off x="1200150" y="4552950"/>
            <a:ext cx="1143000" cy="266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a:endCxn id="17" idx="0"/>
          </p:cNvCxnSpPr>
          <p:nvPr/>
        </p:nvCxnSpPr>
        <p:spPr>
          <a:xfrm rot="16200000" flipH="1">
            <a:off x="6076950" y="42862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3"/>
          </p:cNvCxnSpPr>
          <p:nvPr/>
        </p:nvCxnSpPr>
        <p:spPr>
          <a:xfrm rot="10800000">
            <a:off x="4572000" y="5257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09" y="304800"/>
            <a:ext cx="7162800" cy="685800"/>
          </a:xfrm>
        </p:spPr>
        <p:txBody>
          <a:bodyPr>
            <a:normAutofit fontScale="90000"/>
          </a:bodyPr>
          <a:lstStyle/>
          <a:p>
            <a:br>
              <a:rPr lang="en-US" sz="3200" b="1" i="1" dirty="0"/>
            </a:br>
            <a:r>
              <a:rPr lang="en-US" sz="3200" b="1" i="1" dirty="0"/>
              <a:t>User interface: Flask</a:t>
            </a:r>
          </a:p>
        </p:txBody>
      </p:sp>
      <p:pic>
        <p:nvPicPr>
          <p:cNvPr id="4" name="Picture 3"/>
          <p:cNvPicPr/>
          <p:nvPr/>
        </p:nvPicPr>
        <p:blipFill rotWithShape="1">
          <a:blip r:embed="rId2"/>
          <a:srcRect b="4274"/>
          <a:stretch/>
        </p:blipFill>
        <p:spPr bwMode="auto">
          <a:xfrm>
            <a:off x="762000" y="1676400"/>
            <a:ext cx="7391400" cy="34290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465</TotalTime>
  <Words>464</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Unicode MS</vt:lpstr>
      <vt:lpstr>Century Schoolbook</vt:lpstr>
      <vt:lpstr>Wingdings</vt:lpstr>
      <vt:lpstr>Wingdings 2</vt:lpstr>
      <vt:lpstr>Oriel</vt:lpstr>
      <vt:lpstr>Validation of a given csv file</vt:lpstr>
      <vt:lpstr>abstract</vt:lpstr>
      <vt:lpstr>Software and hardware requirement</vt:lpstr>
      <vt:lpstr>CSV file (comma-separated values file) </vt:lpstr>
      <vt:lpstr>Spread sheet and corresponding CSV file</vt:lpstr>
      <vt:lpstr>CSV format</vt:lpstr>
      <vt:lpstr>FUNCTIONAL MODULE</vt:lpstr>
      <vt:lpstr>Block diagram</vt:lpstr>
      <vt:lpstr> User interface: Flask</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of a given csv file</dc:title>
  <dc:creator>Windows User</dc:creator>
  <cp:lastModifiedBy>MOUNISHA R</cp:lastModifiedBy>
  <cp:revision>23</cp:revision>
  <dcterms:created xsi:type="dcterms:W3CDTF">2020-01-24T09:51:49Z</dcterms:created>
  <dcterms:modified xsi:type="dcterms:W3CDTF">2020-07-19T09:49:17Z</dcterms:modified>
</cp:coreProperties>
</file>