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D35B63-5E1E-4E3A-9AB0-8D5358404BB1}" type="datetimeFigureOut">
              <a:rPr lang="en-IN" smtClean="0"/>
              <a:t>21-12-2021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03656860-8485-4FE8-9D01-09F2788BA2BF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180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35B63-5E1E-4E3A-9AB0-8D5358404BB1}" type="datetimeFigureOut">
              <a:rPr lang="en-IN" smtClean="0"/>
              <a:t>21-12-2021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56860-8485-4FE8-9D01-09F2788BA2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1184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35B63-5E1E-4E3A-9AB0-8D5358404BB1}" type="datetimeFigureOut">
              <a:rPr lang="en-IN" smtClean="0"/>
              <a:t>21-12-2021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56860-8485-4FE8-9D01-09F2788BA2BF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06488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35B63-5E1E-4E3A-9AB0-8D5358404BB1}" type="datetimeFigureOut">
              <a:rPr lang="en-IN" smtClean="0"/>
              <a:t>21-12-2021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56860-8485-4FE8-9D01-09F2788BA2BF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60638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35B63-5E1E-4E3A-9AB0-8D5358404BB1}" type="datetimeFigureOut">
              <a:rPr lang="en-IN" smtClean="0"/>
              <a:t>21-12-2021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56860-8485-4FE8-9D01-09F2788BA2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52902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35B63-5E1E-4E3A-9AB0-8D5358404BB1}" type="datetimeFigureOut">
              <a:rPr lang="en-IN" smtClean="0"/>
              <a:t>21-12-2021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56860-8485-4FE8-9D01-09F2788BA2BF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11397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35B63-5E1E-4E3A-9AB0-8D5358404BB1}" type="datetimeFigureOut">
              <a:rPr lang="en-IN" smtClean="0"/>
              <a:t>21-12-2021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56860-8485-4FE8-9D01-09F2788BA2BF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77949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35B63-5E1E-4E3A-9AB0-8D5358404BB1}" type="datetimeFigureOut">
              <a:rPr lang="en-IN" smtClean="0"/>
              <a:t>21-12-2021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56860-8485-4FE8-9D01-09F2788BA2BF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30436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35B63-5E1E-4E3A-9AB0-8D5358404BB1}" type="datetimeFigureOut">
              <a:rPr lang="en-IN" smtClean="0"/>
              <a:t>21-12-2021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56860-8485-4FE8-9D01-09F2788BA2BF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6706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35B63-5E1E-4E3A-9AB0-8D5358404BB1}" type="datetimeFigureOut">
              <a:rPr lang="en-IN" smtClean="0"/>
              <a:t>21-12-2021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56860-8485-4FE8-9D01-09F2788BA2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465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35B63-5E1E-4E3A-9AB0-8D5358404BB1}" type="datetimeFigureOut">
              <a:rPr lang="en-IN" smtClean="0"/>
              <a:t>21-12-2021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56860-8485-4FE8-9D01-09F2788BA2BF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9323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35B63-5E1E-4E3A-9AB0-8D5358404BB1}" type="datetimeFigureOut">
              <a:rPr lang="en-IN" smtClean="0"/>
              <a:t>21-12-2021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56860-8485-4FE8-9D01-09F2788BA2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3268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35B63-5E1E-4E3A-9AB0-8D5358404BB1}" type="datetimeFigureOut">
              <a:rPr lang="en-IN" smtClean="0"/>
              <a:t>21-12-2021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56860-8485-4FE8-9D01-09F2788BA2BF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9788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35B63-5E1E-4E3A-9AB0-8D5358404BB1}" type="datetimeFigureOut">
              <a:rPr lang="en-IN" smtClean="0"/>
              <a:t>21-12-2021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56860-8485-4FE8-9D01-09F2788BA2BF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734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35B63-5E1E-4E3A-9AB0-8D5358404BB1}" type="datetimeFigureOut">
              <a:rPr lang="en-IN" smtClean="0"/>
              <a:t>21-12-2021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56860-8485-4FE8-9D01-09F2788BA2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2271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35B63-5E1E-4E3A-9AB0-8D5358404BB1}" type="datetimeFigureOut">
              <a:rPr lang="en-IN" smtClean="0"/>
              <a:t>21-12-2021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56860-8485-4FE8-9D01-09F2788BA2BF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7858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35B63-5E1E-4E3A-9AB0-8D5358404BB1}" type="datetimeFigureOut">
              <a:rPr lang="en-IN" smtClean="0"/>
              <a:t>21-12-2021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56860-8485-4FE8-9D01-09F2788BA2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8196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D35B63-5E1E-4E3A-9AB0-8D5358404BB1}" type="datetimeFigureOut">
              <a:rPr lang="en-IN" smtClean="0"/>
              <a:t>21-12-2021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3656860-8485-4FE8-9D01-09F2788BA2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6417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  <p:sldLayoutId id="2147483777" r:id="rId12"/>
    <p:sldLayoutId id="2147483778" r:id="rId13"/>
    <p:sldLayoutId id="2147483779" r:id="rId14"/>
    <p:sldLayoutId id="2147483780" r:id="rId15"/>
    <p:sldLayoutId id="2147483781" r:id="rId16"/>
    <p:sldLayoutId id="2147483782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oogle.com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oogle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dirty="0"/>
              <a:t>EXPLORE ON URL LIBRARY </a:t>
            </a:r>
            <a:endParaRPr lang="en-IN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URL LIBRARY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8072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295402" y="2615962"/>
            <a:ext cx="8303555" cy="320087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 defTabSz="914400">
              <a:buClrTx/>
              <a:buSzTx/>
              <a:buNone/>
            </a:pPr>
            <a:r>
              <a:rPr lang="en-US" altLang="en-US" sz="1600" dirty="0">
                <a:solidFill>
                  <a:srgbClr val="008200"/>
                </a:solidFill>
                <a:latin typeface="Consolas" panose="020B0609020204030204" pitchFamily="49" charset="0"/>
              </a:rPr>
              <a:t># HTTP Error</a:t>
            </a:r>
            <a:endParaRPr lang="en-US" altLang="en-US" sz="1600" dirty="0"/>
          </a:p>
          <a:p>
            <a:pPr marL="0" indent="0" defTabSz="914400">
              <a:buClrTx/>
              <a:buSzTx/>
              <a:buNone/>
            </a:pPr>
            <a:r>
              <a:rPr lang="en-US" altLang="en-US" sz="1600" dirty="0">
                <a:solidFill>
                  <a:srgbClr val="273239"/>
                </a:solidFill>
                <a:latin typeface="Consolas" panose="020B0609020204030204" pitchFamily="49" charset="0"/>
              </a:rPr>
              <a:t>  </a:t>
            </a:r>
            <a:endParaRPr lang="en-US" altLang="en-US" sz="1600" dirty="0"/>
          </a:p>
          <a:p>
            <a:pPr marL="0" indent="0" defTabSz="914400">
              <a:buClrTx/>
              <a:buSzTx/>
              <a:buNone/>
            </a:pPr>
            <a:r>
              <a:rPr lang="en-US" altLang="en-US" sz="1600" b="1" dirty="0">
                <a:solidFill>
                  <a:srgbClr val="006699"/>
                </a:solidFill>
                <a:latin typeface="Consolas" panose="020B0609020204030204" pitchFamily="49" charset="0"/>
              </a:rPr>
              <a:t>import</a:t>
            </a:r>
            <a:r>
              <a:rPr lang="en-US" altLang="en-US" sz="1600" dirty="0">
                <a:solidFill>
                  <a:srgbClr val="273239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urllib.request</a:t>
            </a:r>
            <a:endParaRPr lang="en-US" altLang="en-US" sz="1600" dirty="0"/>
          </a:p>
          <a:p>
            <a:pPr marL="0" indent="0" defTabSz="914400">
              <a:buClrTx/>
              <a:buSzTx/>
              <a:buNone/>
            </a:pPr>
            <a:r>
              <a:rPr lang="en-US" altLang="en-US" sz="1600" b="1" dirty="0">
                <a:solidFill>
                  <a:srgbClr val="006699"/>
                </a:solidFill>
                <a:latin typeface="Consolas" panose="020B0609020204030204" pitchFamily="49" charset="0"/>
              </a:rPr>
              <a:t>import</a:t>
            </a:r>
            <a:r>
              <a:rPr lang="en-US" altLang="en-US" sz="1600" dirty="0">
                <a:solidFill>
                  <a:srgbClr val="273239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urllib.parse</a:t>
            </a:r>
            <a:endParaRPr lang="en-US" altLang="en-US" sz="1600" dirty="0"/>
          </a:p>
          <a:p>
            <a:pPr marL="0" indent="0" defTabSz="914400">
              <a:buClrTx/>
              <a:buSzTx/>
              <a:buNone/>
            </a:pPr>
            <a:r>
              <a:rPr lang="en-US" altLang="en-US" sz="1600" dirty="0">
                <a:solidFill>
                  <a:srgbClr val="273239"/>
                </a:solidFill>
                <a:latin typeface="Consolas" panose="020B0609020204030204" pitchFamily="49" charset="0"/>
              </a:rPr>
              <a:t>  </a:t>
            </a:r>
            <a:endParaRPr lang="en-US" altLang="en-US" sz="1600" dirty="0"/>
          </a:p>
          <a:p>
            <a:pPr marL="0" indent="0" defTabSz="914400">
              <a:buClrTx/>
              <a:buSzTx/>
              <a:buNone/>
            </a:pPr>
            <a:r>
              <a:rPr lang="en-US" altLang="en-US" sz="1600" dirty="0">
                <a:solidFill>
                  <a:srgbClr val="008200"/>
                </a:solidFill>
                <a:latin typeface="Consolas" panose="020B0609020204030204" pitchFamily="49" charset="0"/>
              </a:rPr>
              <a:t># trying to read the URL</a:t>
            </a:r>
            <a:endParaRPr lang="en-US" altLang="en-US" sz="1600" dirty="0"/>
          </a:p>
          <a:p>
            <a:pPr marL="0" indent="0" defTabSz="914400">
              <a:buClrTx/>
              <a:buSzTx/>
              <a:buNone/>
            </a:pPr>
            <a:r>
              <a:rPr lang="en-US" altLang="en-US" sz="1600" b="1" dirty="0">
                <a:solidFill>
                  <a:srgbClr val="006699"/>
                </a:solidFill>
                <a:latin typeface="Consolas" panose="020B0609020204030204" pitchFamily="49" charset="0"/>
              </a:rPr>
              <a:t>try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en-US" altLang="en-US" sz="1600" dirty="0"/>
          </a:p>
          <a:p>
            <a:pPr marL="0" indent="0" defTabSz="914400">
              <a:buClrTx/>
              <a:buSzTx/>
              <a:buNone/>
            </a:pPr>
            <a:r>
              <a:rPr lang="en-US" altLang="en-US" sz="1600" dirty="0">
                <a:solidFill>
                  <a:srgbClr val="273239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x </a:t>
            </a:r>
            <a:r>
              <a:rPr lang="en-US" altLang="en-US" sz="1600" b="1" dirty="0">
                <a:solidFill>
                  <a:srgbClr val="006699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1600" dirty="0">
                <a:solidFill>
                  <a:srgbClr val="273239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urllib.request.urlopen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'</a:t>
            </a:r>
            <a:r>
              <a:rPr lang="en-US" altLang="en-US" sz="1600" u="sng" dirty="0">
                <a:solidFill>
                  <a:srgbClr val="0000FF"/>
                </a:solidFill>
                <a:latin typeface="Consolas" panose="020B0609020204030204" pitchFamily="49" charset="0"/>
                <a:hlinkClick r:id="rId2"/>
              </a:rPr>
              <a:t>https://www.google.com</a:t>
            </a:r>
            <a:r>
              <a:rPr lang="en-US" alt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/ </a:t>
            </a:r>
            <a:r>
              <a:rPr lang="en-US" alt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search?q</a:t>
            </a:r>
            <a:r>
              <a:rPr lang="en-US" alt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= test'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1600" dirty="0"/>
          </a:p>
          <a:p>
            <a:pPr marL="0" indent="0" defTabSz="914400">
              <a:buClrTx/>
              <a:buSzTx/>
              <a:buNone/>
            </a:pPr>
            <a:r>
              <a:rPr lang="en-US" altLang="en-US" sz="1600" dirty="0">
                <a:solidFill>
                  <a:srgbClr val="273239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1600" dirty="0">
                <a:solidFill>
                  <a:srgbClr val="FF1493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x.read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  <a:endParaRPr lang="en-US" altLang="en-US" sz="1600" dirty="0"/>
          </a:p>
          <a:p>
            <a:pPr marL="0" indent="0" defTabSz="914400">
              <a:buClrTx/>
              <a:buSzTx/>
              <a:buNone/>
            </a:pPr>
            <a:r>
              <a:rPr lang="en-US" altLang="en-US" sz="1600" dirty="0">
                <a:solidFill>
                  <a:srgbClr val="273239"/>
                </a:solidFill>
                <a:latin typeface="Consolas" panose="020B0609020204030204" pitchFamily="49" charset="0"/>
              </a:rPr>
              <a:t>  </a:t>
            </a:r>
            <a:endParaRPr lang="en-US" altLang="en-US" sz="1600" dirty="0"/>
          </a:p>
          <a:p>
            <a:pPr marL="0" indent="0" defTabSz="914400">
              <a:buClrTx/>
              <a:buSzTx/>
              <a:buNone/>
            </a:pPr>
            <a:r>
              <a:rPr lang="en-US" altLang="en-US" sz="1600" dirty="0">
                <a:solidFill>
                  <a:srgbClr val="008200"/>
                </a:solidFill>
                <a:latin typeface="Consolas" panose="020B0609020204030204" pitchFamily="49" charset="0"/>
              </a:rPr>
              <a:t># Catching the exception generated    </a:t>
            </a:r>
            <a:endParaRPr lang="en-US" altLang="en-US" sz="1600" dirty="0"/>
          </a:p>
          <a:p>
            <a:pPr marL="0" indent="0" defTabSz="914400">
              <a:buClrTx/>
              <a:buSzTx/>
              <a:buNone/>
            </a:pPr>
            <a:r>
              <a:rPr lang="en-US" altLang="en-US" sz="1600" b="1" dirty="0">
                <a:solidFill>
                  <a:srgbClr val="006699"/>
                </a:solidFill>
                <a:latin typeface="Consolas" panose="020B0609020204030204" pitchFamily="49" charset="0"/>
              </a:rPr>
              <a:t>except</a:t>
            </a:r>
            <a:r>
              <a:rPr lang="en-US" altLang="en-US" sz="1600" dirty="0">
                <a:solidFill>
                  <a:srgbClr val="273239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Exception as e :</a:t>
            </a:r>
            <a:endParaRPr lang="en-US" altLang="en-US" sz="1600" dirty="0"/>
          </a:p>
          <a:p>
            <a:pPr marL="0" indent="0" defTabSz="914400">
              <a:buClrTx/>
              <a:buSzTx/>
              <a:buNone/>
            </a:pPr>
            <a:r>
              <a:rPr lang="en-US" altLang="en-US" sz="1600" dirty="0">
                <a:solidFill>
                  <a:srgbClr val="273239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1600" dirty="0">
                <a:solidFill>
                  <a:srgbClr val="FF1493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600" dirty="0" err="1">
                <a:solidFill>
                  <a:srgbClr val="FF149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(e))</a:t>
            </a:r>
            <a:endParaRPr lang="en-US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370285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5296" y="2048256"/>
            <a:ext cx="9671301" cy="3827612"/>
          </a:xfrm>
        </p:spPr>
        <p:txBody>
          <a:bodyPr/>
          <a:lstStyle/>
          <a:p>
            <a:pPr marL="0" indent="0">
              <a:buNone/>
            </a:pPr>
            <a:r>
              <a:rPr lang="en-US" b="1" dirty="0" err="1"/>
              <a:t>urllib.robotparser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This module contains a single class, </a:t>
            </a:r>
            <a:r>
              <a:rPr lang="en-US" dirty="0" err="1"/>
              <a:t>RobotFileParser</a:t>
            </a:r>
            <a:r>
              <a:rPr lang="en-US" dirty="0"/>
              <a:t>. This class answers question about whether or not a particular user can fetch a URL that published robot.txt files. </a:t>
            </a:r>
            <a:r>
              <a:rPr lang="en-US" i="1" dirty="0"/>
              <a:t>Robots.txt is a text file webmasters create to instruct web robots how to crawl pages on their website.</a:t>
            </a:r>
            <a:r>
              <a:rPr lang="en-US" dirty="0"/>
              <a:t> The robot.txt file tells the web scraper about what parts of the server should not be accessed.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4998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295402" y="2645290"/>
            <a:ext cx="6732612" cy="31239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 defTabSz="914400">
              <a:buClrTx/>
              <a:buSzTx/>
              <a:buNone/>
            </a:pPr>
            <a:r>
              <a:rPr lang="en-US" altLang="en-US" sz="1600" dirty="0">
                <a:solidFill>
                  <a:srgbClr val="008200"/>
                </a:solidFill>
                <a:latin typeface="Consolas" panose="020B0609020204030204" pitchFamily="49" charset="0"/>
              </a:rPr>
              <a:t># importing robot parser class</a:t>
            </a:r>
            <a:endParaRPr lang="en-US" altLang="en-US" sz="1600" dirty="0"/>
          </a:p>
          <a:p>
            <a:pPr marL="0" indent="0" defTabSz="914400">
              <a:buClrTx/>
              <a:buSzTx/>
              <a:buNone/>
            </a:pPr>
            <a:r>
              <a:rPr lang="en-US" altLang="en-US" sz="1600" b="1" dirty="0">
                <a:solidFill>
                  <a:srgbClr val="006699"/>
                </a:solidFill>
                <a:latin typeface="Consolas" panose="020B0609020204030204" pitchFamily="49" charset="0"/>
              </a:rPr>
              <a:t>import</a:t>
            </a:r>
            <a:r>
              <a:rPr lang="en-US" altLang="en-US" sz="1600" dirty="0">
                <a:solidFill>
                  <a:srgbClr val="273239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urllib.robotparser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as </a:t>
            </a:r>
            <a:r>
              <a:rPr lang="en-US" alt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rb</a:t>
            </a:r>
            <a:endParaRPr lang="en-US" altLang="en-US" sz="1600" dirty="0"/>
          </a:p>
          <a:p>
            <a:pPr marL="0" indent="0" defTabSz="914400">
              <a:buClrTx/>
              <a:buSzTx/>
              <a:buNone/>
            </a:pPr>
            <a:r>
              <a:rPr lang="en-US" altLang="en-US" sz="1600" dirty="0">
                <a:solidFill>
                  <a:srgbClr val="273239"/>
                </a:solidFill>
                <a:latin typeface="Consolas" panose="020B0609020204030204" pitchFamily="49" charset="0"/>
              </a:rPr>
              <a:t>  </a:t>
            </a:r>
            <a:endParaRPr lang="en-US" altLang="en-US" sz="1600" dirty="0"/>
          </a:p>
          <a:p>
            <a:pPr marL="0" indent="0" defTabSz="914400">
              <a:buClrTx/>
              <a:buSz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bot </a:t>
            </a:r>
            <a:r>
              <a:rPr lang="en-US" altLang="en-US" sz="1600" b="1" dirty="0">
                <a:solidFill>
                  <a:srgbClr val="006699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1600" dirty="0">
                <a:solidFill>
                  <a:srgbClr val="273239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rb.RobotFileParser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altLang="en-US" sz="1600" dirty="0"/>
          </a:p>
          <a:p>
            <a:pPr marL="0" indent="0" defTabSz="914400">
              <a:buClrTx/>
              <a:buSzTx/>
              <a:buNone/>
            </a:pPr>
            <a:r>
              <a:rPr lang="en-US" altLang="en-US" sz="1600" dirty="0">
                <a:solidFill>
                  <a:srgbClr val="273239"/>
                </a:solidFill>
                <a:latin typeface="Consolas" panose="020B0609020204030204" pitchFamily="49" charset="0"/>
              </a:rPr>
              <a:t>  </a:t>
            </a:r>
            <a:endParaRPr lang="en-US" altLang="en-US" sz="1600" dirty="0"/>
          </a:p>
          <a:p>
            <a:pPr marL="0" indent="0" defTabSz="914400">
              <a:buClrTx/>
              <a:buSzTx/>
              <a:buNone/>
            </a:pPr>
            <a:r>
              <a:rPr lang="en-US" altLang="en-US" sz="1600" dirty="0">
                <a:solidFill>
                  <a:srgbClr val="008200"/>
                </a:solidFill>
                <a:latin typeface="Consolas" panose="020B0609020204030204" pitchFamily="49" charset="0"/>
              </a:rPr>
              <a:t># checks where the website's robot.txt file reside</a:t>
            </a:r>
            <a:endParaRPr lang="en-US" altLang="en-US" sz="1600" dirty="0"/>
          </a:p>
          <a:p>
            <a:pPr marL="0" indent="0" defTabSz="914400">
              <a:buClrTx/>
              <a:buSz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x </a:t>
            </a:r>
            <a:r>
              <a:rPr lang="en-US" altLang="en-US" sz="1600" b="1" dirty="0">
                <a:solidFill>
                  <a:srgbClr val="006699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1600" dirty="0">
                <a:solidFill>
                  <a:srgbClr val="273239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bot.set_url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'</a:t>
            </a:r>
            <a:r>
              <a:rPr lang="en-US" altLang="en-US" sz="1600" u="sng" dirty="0">
                <a:solidFill>
                  <a:srgbClr val="0000FF"/>
                </a:solidFill>
                <a:latin typeface="Consolas" panose="020B0609020204030204" pitchFamily="49" charset="0"/>
                <a:hlinkClick r:id="rId2"/>
              </a:rPr>
              <a:t>https://www.geeksforgeeks.org</a:t>
            </a:r>
            <a:r>
              <a:rPr lang="en-US" alt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/ robot.txt'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1600" dirty="0"/>
          </a:p>
          <a:p>
            <a:pPr marL="0" indent="0" defTabSz="914400">
              <a:buClrTx/>
              <a:buSzTx/>
              <a:buNone/>
            </a:pPr>
            <a:r>
              <a:rPr lang="en-US" altLang="en-US" sz="1600" dirty="0">
                <a:solidFill>
                  <a:srgbClr val="FF1493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(x)</a:t>
            </a:r>
            <a:endParaRPr lang="en-US" altLang="en-US" sz="1600" dirty="0"/>
          </a:p>
          <a:p>
            <a:pPr marL="0" indent="0" defTabSz="914400">
              <a:buClrTx/>
              <a:buSzTx/>
              <a:buNone/>
            </a:pPr>
            <a:r>
              <a:rPr lang="en-US" altLang="en-US" sz="1600" dirty="0">
                <a:solidFill>
                  <a:srgbClr val="273239"/>
                </a:solidFill>
                <a:latin typeface="Consolas" panose="020B0609020204030204" pitchFamily="49" charset="0"/>
              </a:rPr>
              <a:t>  </a:t>
            </a:r>
            <a:endParaRPr lang="en-US" altLang="en-US" sz="1600" dirty="0"/>
          </a:p>
          <a:p>
            <a:pPr marL="0" indent="0" defTabSz="914400">
              <a:buClrTx/>
              <a:buSzTx/>
              <a:buNone/>
            </a:pPr>
            <a:r>
              <a:rPr lang="en-US" altLang="en-US" sz="1600" dirty="0">
                <a:solidFill>
                  <a:srgbClr val="008200"/>
                </a:solidFill>
                <a:latin typeface="Consolas" panose="020B0609020204030204" pitchFamily="49" charset="0"/>
              </a:rPr>
              <a:t># reads the files</a:t>
            </a:r>
            <a:endParaRPr lang="en-US" altLang="en-US" sz="1600" dirty="0"/>
          </a:p>
          <a:p>
            <a:pPr marL="0" indent="0" defTabSz="914400">
              <a:buClrTx/>
              <a:buSz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y </a:t>
            </a:r>
            <a:r>
              <a:rPr lang="en-US" altLang="en-US" sz="1600" b="1" dirty="0">
                <a:solidFill>
                  <a:srgbClr val="006699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1600" dirty="0">
                <a:solidFill>
                  <a:srgbClr val="273239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bot.read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altLang="en-US" sz="1600" dirty="0"/>
          </a:p>
          <a:p>
            <a:pPr marL="0" indent="0" defTabSz="914400">
              <a:buClrTx/>
              <a:buSzTx/>
              <a:buNone/>
            </a:pPr>
            <a:r>
              <a:rPr lang="en-US" altLang="en-US" sz="1600" dirty="0">
                <a:solidFill>
                  <a:srgbClr val="FF1493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(y)</a:t>
            </a:r>
            <a:endParaRPr lang="en-US" altLang="en-US" sz="1600" dirty="0"/>
          </a:p>
          <a:p>
            <a:pPr marL="0" indent="0" defTabSz="914400">
              <a:buClrTx/>
              <a:buSzTx/>
              <a:buNone/>
            </a:pPr>
            <a:r>
              <a:rPr lang="en-US" altLang="en-US" sz="1100" dirty="0">
                <a:solidFill>
                  <a:srgbClr val="273239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800" dirty="0">
                <a:solidFill>
                  <a:srgbClr val="273239"/>
                </a:solidFill>
                <a:latin typeface="Consolas" panose="020B0609020204030204" pitchFamily="49" charset="0"/>
              </a:rPr>
              <a:t> </a:t>
            </a:r>
            <a:endParaRPr lang="en-US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666691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295401" y="3354627"/>
            <a:ext cx="7518084" cy="172354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 defTabSz="914400">
              <a:buClrTx/>
              <a:buSzTx/>
              <a:buNone/>
            </a:pPr>
            <a:r>
              <a:rPr lang="en-US" altLang="en-US" sz="1600" dirty="0">
                <a:solidFill>
                  <a:srgbClr val="008200"/>
                </a:solidFill>
                <a:latin typeface="Consolas" panose="020B0609020204030204" pitchFamily="49" charset="0"/>
              </a:rPr>
              <a:t># we can crawl the main site</a:t>
            </a:r>
            <a:endParaRPr lang="en-US" altLang="en-US" sz="1600" dirty="0"/>
          </a:p>
          <a:p>
            <a:pPr marL="0" indent="0" defTabSz="914400">
              <a:buClrTx/>
              <a:buSz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z </a:t>
            </a:r>
            <a:r>
              <a:rPr lang="en-US" altLang="en-US" sz="1600" b="1" dirty="0">
                <a:solidFill>
                  <a:srgbClr val="006699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1600" dirty="0">
                <a:solidFill>
                  <a:srgbClr val="273239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bot.can_fetch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'*'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'</a:t>
            </a:r>
            <a:r>
              <a:rPr lang="en-US" altLang="en-US" sz="1600" u="sng" dirty="0">
                <a:solidFill>
                  <a:srgbClr val="0000FF"/>
                </a:solidFill>
                <a:latin typeface="Consolas" panose="020B0609020204030204" pitchFamily="49" charset="0"/>
                <a:hlinkClick r:id="rId2"/>
              </a:rPr>
              <a:t>https://www.geeksforgeeks.org/</a:t>
            </a:r>
            <a:r>
              <a:rPr lang="en-US" alt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'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1600" dirty="0"/>
          </a:p>
          <a:p>
            <a:pPr marL="0" indent="0" defTabSz="914400">
              <a:buClrTx/>
              <a:buSzTx/>
              <a:buNone/>
            </a:pPr>
            <a:r>
              <a:rPr lang="en-US" altLang="en-US" sz="1600" dirty="0">
                <a:solidFill>
                  <a:srgbClr val="FF1493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(z)</a:t>
            </a:r>
            <a:endParaRPr lang="en-US" altLang="en-US" sz="1600" dirty="0"/>
          </a:p>
          <a:p>
            <a:pPr marL="0" indent="0" defTabSz="914400">
              <a:buClrTx/>
              <a:buSzTx/>
              <a:buNone/>
            </a:pPr>
            <a:r>
              <a:rPr lang="en-US" altLang="en-US" sz="1600" dirty="0">
                <a:solidFill>
                  <a:srgbClr val="273239"/>
                </a:solidFill>
                <a:latin typeface="Consolas" panose="020B0609020204030204" pitchFamily="49" charset="0"/>
              </a:rPr>
              <a:t>  </a:t>
            </a:r>
            <a:endParaRPr lang="en-US" altLang="en-US" sz="1600" dirty="0"/>
          </a:p>
          <a:p>
            <a:pPr marL="0" indent="0" defTabSz="914400">
              <a:buClrTx/>
              <a:buSzTx/>
              <a:buNone/>
            </a:pPr>
            <a:r>
              <a:rPr lang="en-US" altLang="en-US" sz="1600" dirty="0">
                <a:solidFill>
                  <a:srgbClr val="008200"/>
                </a:solidFill>
                <a:latin typeface="Consolas" panose="020B0609020204030204" pitchFamily="49" charset="0"/>
              </a:rPr>
              <a:t># but can not crawl the disallowed </a:t>
            </a:r>
            <a:r>
              <a:rPr lang="en-US" altLang="en-US" sz="1600" dirty="0" err="1">
                <a:solidFill>
                  <a:srgbClr val="008200"/>
                </a:solidFill>
                <a:latin typeface="Consolas" panose="020B0609020204030204" pitchFamily="49" charset="0"/>
              </a:rPr>
              <a:t>url</a:t>
            </a:r>
            <a:endParaRPr lang="en-US" altLang="en-US" sz="1600" dirty="0"/>
          </a:p>
          <a:p>
            <a:pPr marL="0" indent="0" defTabSz="914400">
              <a:buClrTx/>
              <a:buSz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w </a:t>
            </a:r>
            <a:r>
              <a:rPr lang="en-US" altLang="en-US" sz="1600" b="1" dirty="0">
                <a:solidFill>
                  <a:srgbClr val="006699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1600" dirty="0">
                <a:solidFill>
                  <a:srgbClr val="273239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bot.can_fetch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'*'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'</a:t>
            </a:r>
            <a:r>
              <a:rPr lang="en-US" altLang="en-US" sz="1600" u="sng" dirty="0">
                <a:solidFill>
                  <a:srgbClr val="0000FF"/>
                </a:solidFill>
                <a:latin typeface="Consolas" panose="020B0609020204030204" pitchFamily="49" charset="0"/>
                <a:hlinkClick r:id="rId2"/>
              </a:rPr>
              <a:t>https://www.geeksforgeeks.org</a:t>
            </a:r>
            <a:r>
              <a:rPr lang="en-US" alt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/ </a:t>
            </a:r>
            <a:r>
              <a:rPr lang="en-US" alt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wp</a:t>
            </a:r>
            <a:r>
              <a:rPr lang="en-US" alt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-admin/'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1600" dirty="0"/>
          </a:p>
          <a:p>
            <a:pPr marL="0" indent="0" defTabSz="914400">
              <a:buClrTx/>
              <a:buSzTx/>
              <a:buNone/>
            </a:pPr>
            <a:r>
              <a:rPr lang="en-US" altLang="en-US" sz="1600" b="1" dirty="0">
                <a:solidFill>
                  <a:srgbClr val="006699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(w)</a:t>
            </a:r>
            <a:endParaRPr lang="en-US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616029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8136" y="2020824"/>
            <a:ext cx="9808461" cy="3937340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  What </a:t>
            </a:r>
            <a:r>
              <a:rPr lang="en-IN" dirty="0"/>
              <a:t>is URL LIBRARY</a:t>
            </a:r>
          </a:p>
          <a:p>
            <a:r>
              <a:rPr lang="en-IN" dirty="0" err="1"/>
              <a:t>Urllib</a:t>
            </a:r>
            <a:r>
              <a:rPr lang="en-IN" dirty="0"/>
              <a:t> package is the URL handling module for python. It is used to fetch URLs (Uniform Resource Locators). It uses the </a:t>
            </a:r>
            <a:r>
              <a:rPr lang="en-IN" i="1" dirty="0" err="1"/>
              <a:t>urlopen</a:t>
            </a:r>
            <a:r>
              <a:rPr lang="en-IN" dirty="0"/>
              <a:t> function and is able to fetch URLs using a variety of different protocols.</a:t>
            </a:r>
          </a:p>
        </p:txBody>
      </p:sp>
    </p:spTree>
    <p:extLst>
      <p:ext uri="{BB962C8B-B14F-4D97-AF65-F5344CB8AC3E}">
        <p14:creationId xmlns:p14="http://schemas.microsoft.com/office/powerpoint/2010/main" val="2632716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3189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  </a:t>
            </a:r>
            <a:r>
              <a:rPr lang="en-US" dirty="0" err="1" smtClean="0"/>
              <a:t>Urllib</a:t>
            </a:r>
            <a:r>
              <a:rPr lang="en-US" dirty="0" smtClean="0"/>
              <a:t> </a:t>
            </a:r>
            <a:r>
              <a:rPr lang="en-US" dirty="0"/>
              <a:t>is a package that collects several modules for working with URLs, such as</a:t>
            </a:r>
            <a:r>
              <a:rPr lang="en-US" dirty="0" smtClean="0"/>
              <a:t>:</a:t>
            </a:r>
          </a:p>
          <a:p>
            <a:pPr fontAlgn="base"/>
            <a:r>
              <a:rPr lang="en-IN" dirty="0" err="1"/>
              <a:t>urllib.request</a:t>
            </a:r>
            <a:r>
              <a:rPr lang="en-IN" dirty="0"/>
              <a:t> for opening and reading.</a:t>
            </a:r>
          </a:p>
          <a:p>
            <a:pPr fontAlgn="base"/>
            <a:r>
              <a:rPr lang="en-IN" dirty="0" err="1"/>
              <a:t>urllib.parse</a:t>
            </a:r>
            <a:r>
              <a:rPr lang="en-IN" dirty="0"/>
              <a:t> for parsing URLs</a:t>
            </a:r>
          </a:p>
          <a:p>
            <a:pPr fontAlgn="base"/>
            <a:r>
              <a:rPr lang="en-IN" dirty="0" err="1"/>
              <a:t>urllib.error</a:t>
            </a:r>
            <a:r>
              <a:rPr lang="en-IN" dirty="0"/>
              <a:t> for the exceptions raised</a:t>
            </a:r>
          </a:p>
          <a:p>
            <a:pPr fontAlgn="base"/>
            <a:r>
              <a:rPr lang="en-IN" dirty="0" err="1"/>
              <a:t>urllib.robotparser</a:t>
            </a:r>
            <a:r>
              <a:rPr lang="en-IN" dirty="0"/>
              <a:t> for parsing robot.txt </a:t>
            </a:r>
            <a:r>
              <a:rPr lang="en-IN" dirty="0" smtClean="0"/>
              <a:t>files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30296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5568" y="2048256"/>
            <a:ext cx="9781029" cy="3827612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b="1" dirty="0" smtClean="0"/>
              <a:t>  urllib.request</a:t>
            </a:r>
            <a:endParaRPr lang="en-US" dirty="0"/>
          </a:p>
          <a:p>
            <a:pPr fontAlgn="base"/>
            <a:r>
              <a:rPr lang="en-US" dirty="0"/>
              <a:t>This module helps to define functions and classes to open URLs (mostly HTTP). One of the most simple ways to open such URLs is :</a:t>
            </a:r>
            <a:br>
              <a:rPr lang="en-US" dirty="0"/>
            </a:br>
            <a:r>
              <a:rPr lang="en-IN" i="1" dirty="0" err="1"/>
              <a:t>urllib.request.urlopen</a:t>
            </a:r>
            <a:r>
              <a:rPr lang="en-IN" i="1" dirty="0"/>
              <a:t>(</a:t>
            </a:r>
            <a:r>
              <a:rPr lang="en-IN" i="1" dirty="0" err="1"/>
              <a:t>url</a:t>
            </a:r>
            <a:r>
              <a:rPr lang="en-IN" i="1" dirty="0" smtClean="0"/>
              <a:t>)</a:t>
            </a:r>
          </a:p>
          <a:p>
            <a:pPr marL="0" indent="0" fontAlgn="base">
              <a:buNone/>
            </a:pPr>
            <a:r>
              <a:rPr lang="en-IN" i="1" dirty="0"/>
              <a:t> </a:t>
            </a:r>
            <a:r>
              <a:rPr lang="en-IN" i="1" dirty="0" smtClean="0"/>
              <a:t> </a:t>
            </a:r>
            <a:r>
              <a:rPr lang="en-US" dirty="0" smtClean="0"/>
              <a:t>We </a:t>
            </a:r>
            <a:r>
              <a:rPr lang="en-US" dirty="0"/>
              <a:t>can see </a:t>
            </a:r>
            <a:r>
              <a:rPr lang="en-US" dirty="0" smtClean="0"/>
              <a:t>this </a:t>
            </a:r>
            <a:r>
              <a:rPr lang="en-US" dirty="0"/>
              <a:t>in an example</a:t>
            </a:r>
            <a:r>
              <a:rPr lang="en-US" dirty="0" smtClean="0"/>
              <a:t>: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900" b="1" dirty="0">
                <a:solidFill>
                  <a:srgbClr val="006699"/>
                </a:solidFill>
                <a:latin typeface="Consolas" panose="020B0609020204030204" pitchFamily="49" charset="0"/>
              </a:rPr>
              <a:t>import</a:t>
            </a:r>
            <a:r>
              <a:rPr lang="en-US" altLang="en-US" sz="1900" dirty="0">
                <a:solidFill>
                  <a:srgbClr val="273239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urllib.request</a:t>
            </a:r>
            <a:endParaRPr lang="en-US" altLang="en-US" sz="1900" dirty="0">
              <a:solidFill>
                <a:schemeClr val="tx1"/>
              </a:solidFill>
            </a:endParaRP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900" dirty="0" err="1">
                <a:solidFill>
                  <a:srgbClr val="000000"/>
                </a:solidFill>
                <a:latin typeface="Consolas" panose="020B0609020204030204" pitchFamily="49" charset="0"/>
              </a:rPr>
              <a:t>request_url</a:t>
            </a:r>
            <a:r>
              <a:rPr lang="en-US" alt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900" b="1" dirty="0">
                <a:solidFill>
                  <a:srgbClr val="006699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1900" dirty="0">
                <a:solidFill>
                  <a:srgbClr val="273239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900" dirty="0" err="1">
                <a:solidFill>
                  <a:srgbClr val="000000"/>
                </a:solidFill>
                <a:latin typeface="Consolas" panose="020B0609020204030204" pitchFamily="49" charset="0"/>
              </a:rPr>
              <a:t>urllib.request.urlopen</a:t>
            </a:r>
            <a:r>
              <a:rPr lang="en-US" alt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900" dirty="0">
                <a:solidFill>
                  <a:srgbClr val="0000FF"/>
                </a:solidFill>
                <a:latin typeface="Consolas" panose="020B0609020204030204" pitchFamily="49" charset="0"/>
              </a:rPr>
              <a:t>'</a:t>
            </a:r>
            <a:r>
              <a:rPr lang="en-US" altLang="en-US" sz="1900" u="sng" dirty="0">
                <a:solidFill>
                  <a:srgbClr val="0000FF"/>
                </a:solidFill>
                <a:latin typeface="Consolas" panose="020B0609020204030204" pitchFamily="49" charset="0"/>
                <a:hlinkClick r:id="rId2"/>
              </a:rPr>
              <a:t>https://www.geeksforgeeks.org/</a:t>
            </a:r>
            <a:r>
              <a:rPr lang="en-US" altLang="en-US" sz="1900" dirty="0">
                <a:solidFill>
                  <a:srgbClr val="0000FF"/>
                </a:solidFill>
                <a:latin typeface="Consolas" panose="020B0609020204030204" pitchFamily="49" charset="0"/>
              </a:rPr>
              <a:t>'</a:t>
            </a:r>
            <a:r>
              <a:rPr lang="en-US" alt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1900" dirty="0">
              <a:solidFill>
                <a:schemeClr val="tx1"/>
              </a:solidFill>
            </a:endParaRP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900" dirty="0">
                <a:solidFill>
                  <a:srgbClr val="FF1493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900" dirty="0" err="1">
                <a:solidFill>
                  <a:srgbClr val="000000"/>
                </a:solidFill>
                <a:latin typeface="Consolas" panose="020B0609020204030204" pitchFamily="49" charset="0"/>
              </a:rPr>
              <a:t>request_url.read</a:t>
            </a:r>
            <a:r>
              <a:rPr lang="en-US" alt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  <a:endParaRPr lang="en-US" altLang="en-US" sz="1900" dirty="0">
              <a:solidFill>
                <a:schemeClr val="tx1"/>
              </a:solidFill>
            </a:endParaRPr>
          </a:p>
          <a:p>
            <a:pPr marL="0" indent="0" fontAlgn="base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84825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188720" y="2066544"/>
            <a:ext cx="9707877" cy="3809324"/>
          </a:xfrm>
        </p:spPr>
        <p:txBody>
          <a:bodyPr/>
          <a:lstStyle/>
          <a:p>
            <a:pPr marL="0" indent="0" fontAlgn="base">
              <a:buNone/>
            </a:pPr>
            <a:r>
              <a:rPr lang="en-US" b="1" dirty="0" smtClean="0"/>
              <a:t>  </a:t>
            </a:r>
            <a:r>
              <a:rPr lang="en-US" b="1" dirty="0" err="1" smtClean="0"/>
              <a:t>urllib.parse</a:t>
            </a:r>
            <a:endParaRPr lang="en-US" dirty="0"/>
          </a:p>
          <a:p>
            <a:pPr fontAlgn="base"/>
            <a:r>
              <a:rPr lang="en-US" dirty="0"/>
              <a:t>This module helps to define functions to manipulate URLs and their components parts, to build or break them. It usually focuses on splitting a URL into small components; or joining different URL components into URL </a:t>
            </a:r>
            <a:r>
              <a:rPr lang="en-US" dirty="0" smtClean="0"/>
              <a:t>strings.</a:t>
            </a:r>
          </a:p>
          <a:p>
            <a:pPr fontAlgn="base"/>
            <a:endParaRPr lang="en-US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-1524000" y="90102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28381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 b="1" dirty="0">
                <a:solidFill>
                  <a:srgbClr val="006699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1800" dirty="0">
                <a:solidFill>
                  <a:srgbClr val="273239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urllib.parse</a:t>
            </a: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 b="1" dirty="0">
                <a:solidFill>
                  <a:srgbClr val="006699"/>
                </a:solidFill>
                <a:latin typeface="Consolas" panose="020B0609020204030204" pitchFamily="49" charset="0"/>
              </a:rPr>
              <a:t>import</a:t>
            </a:r>
            <a:r>
              <a:rPr lang="en-US" altLang="en-US" sz="1800" dirty="0">
                <a:solidFill>
                  <a:srgbClr val="273239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800" b="1" dirty="0">
                <a:solidFill>
                  <a:srgbClr val="006699"/>
                </a:solidFill>
                <a:latin typeface="Consolas" panose="020B0609020204030204" pitchFamily="49" charset="0"/>
              </a:rPr>
              <a:t>*</a:t>
            </a:r>
            <a:r>
              <a:rPr lang="en-US" altLang="en-US" sz="1800" dirty="0">
                <a:solidFill>
                  <a:srgbClr val="273239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parse_url</a:t>
            </a: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800" b="1" dirty="0">
                <a:solidFill>
                  <a:srgbClr val="006699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1800" dirty="0">
                <a:solidFill>
                  <a:srgbClr val="273239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urlparse</a:t>
            </a: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'</a:t>
            </a:r>
            <a:r>
              <a:rPr lang="en-US" altLang="en-US" sz="1800" u="sng" dirty="0">
                <a:solidFill>
                  <a:srgbClr val="0000FF"/>
                </a:solidFill>
                <a:latin typeface="Consolas" panose="020B0609020204030204" pitchFamily="49" charset="0"/>
                <a:hlinkClick r:id="rId2"/>
              </a:rPr>
              <a:t>https://www.geeksforgeeks.org</a:t>
            </a:r>
            <a:r>
              <a:rPr lang="en-US" alt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/ python-</a:t>
            </a:r>
            <a:r>
              <a:rPr lang="en-US" alt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langtons</a:t>
            </a:r>
            <a:r>
              <a:rPr lang="en-US" alt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-ant/'</a:t>
            </a: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1800" dirty="0">
              <a:solidFill>
                <a:schemeClr val="tx1"/>
              </a:solidFill>
            </a:endParaRP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 dirty="0">
                <a:solidFill>
                  <a:srgbClr val="FF1493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parse_url</a:t>
            </a: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1800" dirty="0">
              <a:solidFill>
                <a:schemeClr val="tx1"/>
              </a:solidFill>
            </a:endParaRP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 dirty="0">
                <a:solidFill>
                  <a:srgbClr val="FF1493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"\n"</a:t>
            </a: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1800" dirty="0">
              <a:solidFill>
                <a:schemeClr val="tx1"/>
              </a:solidFill>
            </a:endParaRP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unparse_url</a:t>
            </a: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800" b="1" dirty="0">
                <a:solidFill>
                  <a:srgbClr val="006699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1800" dirty="0">
                <a:solidFill>
                  <a:srgbClr val="273239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urlunparse</a:t>
            </a: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parse_url</a:t>
            </a: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1800" dirty="0">
              <a:solidFill>
                <a:schemeClr val="tx1"/>
              </a:solidFill>
            </a:endParaRP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 dirty="0">
                <a:solidFill>
                  <a:srgbClr val="FF1493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unparse_url</a:t>
            </a: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6742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47835056"/>
              </p:ext>
            </p:extLst>
          </p:nvPr>
        </p:nvGraphicFramePr>
        <p:xfrm>
          <a:off x="1024128" y="1719070"/>
          <a:ext cx="9872470" cy="4236453"/>
        </p:xfrm>
        <a:graphic>
          <a:graphicData uri="http://schemas.openxmlformats.org/drawingml/2006/table">
            <a:tbl>
              <a:tblPr/>
              <a:tblGrid>
                <a:gridCol w="4944058"/>
                <a:gridCol w="4928412"/>
              </a:tblGrid>
              <a:tr h="617033">
                <a:tc>
                  <a:txBody>
                    <a:bodyPr/>
                    <a:lstStyle/>
                    <a:p>
                      <a:pPr algn="l" fontAlgn="base"/>
                      <a:r>
                        <a:rPr lang="en-IN" sz="1600" b="0" dirty="0" smtClean="0">
                          <a:effectLst/>
                        </a:rPr>
                        <a:t>Function</a:t>
                      </a:r>
                      <a:endParaRPr lang="en-IN" sz="1600" b="0" dirty="0">
                        <a:effectLst/>
                      </a:endParaRPr>
                    </a:p>
                  </a:txBody>
                  <a:tcPr marL="63500" marR="63500" marT="63500" marB="635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sz="1600" b="0">
                          <a:effectLst/>
                        </a:rPr>
                        <a:t>Use</a:t>
                      </a:r>
                    </a:p>
                  </a:txBody>
                  <a:tcPr marL="63500" marR="63500" marT="63500" marB="635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667686">
                <a:tc>
                  <a:txBody>
                    <a:bodyPr/>
                    <a:lstStyle/>
                    <a:p>
                      <a:pPr algn="l" fontAlgn="base"/>
                      <a:r>
                        <a:rPr lang="en-IN" sz="1600" b="1" dirty="0" err="1">
                          <a:effectLst/>
                        </a:rPr>
                        <a:t>urllib.parse.urlparse</a:t>
                      </a:r>
                      <a:endParaRPr lang="en-IN" sz="1600" b="0" dirty="0">
                        <a:effectLst/>
                      </a:endParaRPr>
                    </a:p>
                  </a:txBody>
                  <a:tcPr marL="63500" marR="63500" marT="88900" marB="889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>
                          <a:effectLst/>
                        </a:rPr>
                        <a:t>Separates different components of URL</a:t>
                      </a:r>
                    </a:p>
                  </a:txBody>
                  <a:tcPr marL="63500" marR="63500" marT="88900" marB="889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667686">
                <a:tc>
                  <a:txBody>
                    <a:bodyPr/>
                    <a:lstStyle/>
                    <a:p>
                      <a:pPr algn="l" fontAlgn="base"/>
                      <a:r>
                        <a:rPr lang="en-IN" sz="1600" b="1" dirty="0" err="1">
                          <a:effectLst/>
                        </a:rPr>
                        <a:t>urllib.parse.urlunparse</a:t>
                      </a:r>
                      <a:endParaRPr lang="en-IN" sz="1600" b="0" dirty="0">
                        <a:effectLst/>
                      </a:endParaRPr>
                    </a:p>
                  </a:txBody>
                  <a:tcPr marL="63500" marR="63500" marT="88900" marB="889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>
                          <a:effectLst/>
                        </a:rPr>
                        <a:t>Join different components of URL</a:t>
                      </a:r>
                    </a:p>
                  </a:txBody>
                  <a:tcPr marL="63500" marR="63500" marT="88900" marB="889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667686">
                <a:tc>
                  <a:txBody>
                    <a:bodyPr/>
                    <a:lstStyle/>
                    <a:p>
                      <a:pPr algn="l" fontAlgn="base"/>
                      <a:r>
                        <a:rPr lang="en-IN" sz="1600" b="1" dirty="0" err="1">
                          <a:effectLst/>
                        </a:rPr>
                        <a:t>urllib.parse.urlsplit</a:t>
                      </a:r>
                      <a:endParaRPr lang="en-IN" sz="1600" b="0" dirty="0">
                        <a:effectLst/>
                      </a:endParaRPr>
                    </a:p>
                  </a:txBody>
                  <a:tcPr marL="63500" marR="63500" marT="88900" marB="889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>
                          <a:effectLst/>
                        </a:rPr>
                        <a:t>It is similar to urlparse() but doesn’t split the params</a:t>
                      </a:r>
                    </a:p>
                  </a:txBody>
                  <a:tcPr marL="63500" marR="63500" marT="88900" marB="889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808181">
                <a:tc>
                  <a:txBody>
                    <a:bodyPr/>
                    <a:lstStyle/>
                    <a:p>
                      <a:pPr algn="l" fontAlgn="base"/>
                      <a:r>
                        <a:rPr lang="en-IN" sz="1600" b="1" dirty="0" err="1">
                          <a:effectLst/>
                        </a:rPr>
                        <a:t>urllib.parse.urlunsplit</a:t>
                      </a:r>
                      <a:endParaRPr lang="en-IN" sz="1600" b="0" dirty="0">
                        <a:effectLst/>
                      </a:endParaRPr>
                    </a:p>
                  </a:txBody>
                  <a:tcPr marL="63500" marR="63500" marT="88900" marB="889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dirty="0">
                          <a:effectLst/>
                        </a:rPr>
                        <a:t>Combines the tuple element returned by </a:t>
                      </a:r>
                      <a:r>
                        <a:rPr lang="en-US" sz="1600" b="0" dirty="0" err="1">
                          <a:effectLst/>
                        </a:rPr>
                        <a:t>urlsplit</a:t>
                      </a:r>
                      <a:r>
                        <a:rPr lang="en-US" sz="1600" b="0" dirty="0">
                          <a:effectLst/>
                        </a:rPr>
                        <a:t>() to form URL</a:t>
                      </a:r>
                    </a:p>
                  </a:txBody>
                  <a:tcPr marL="63500" marR="63500" marT="88900" marB="889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808181">
                <a:tc>
                  <a:txBody>
                    <a:bodyPr/>
                    <a:lstStyle/>
                    <a:p>
                      <a:pPr algn="l" fontAlgn="base"/>
                      <a:r>
                        <a:rPr lang="en-IN" sz="1600" b="1" dirty="0" err="1">
                          <a:effectLst/>
                        </a:rPr>
                        <a:t>urllib.parse.urldeflag</a:t>
                      </a:r>
                      <a:endParaRPr lang="en-IN" sz="1600" b="0" dirty="0">
                        <a:effectLst/>
                      </a:endParaRPr>
                    </a:p>
                  </a:txBody>
                  <a:tcPr marL="63500" marR="63500" marT="88900" marB="889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dirty="0">
                          <a:effectLst/>
                        </a:rPr>
                        <a:t>If URL contains fragment, then it returns a URL removing the fragment.</a:t>
                      </a:r>
                    </a:p>
                  </a:txBody>
                  <a:tcPr marL="63500" marR="63500" marT="88900" marB="889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5282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3584" y="2057400"/>
            <a:ext cx="9653013" cy="3818468"/>
          </a:xfrm>
        </p:spPr>
        <p:txBody>
          <a:bodyPr>
            <a:normAutofit fontScale="92500"/>
          </a:bodyPr>
          <a:lstStyle/>
          <a:p>
            <a:pPr marL="0" indent="0" fontAlgn="base">
              <a:buNone/>
            </a:pPr>
            <a:r>
              <a:rPr lang="en-US" b="1" dirty="0"/>
              <a:t>urllib.error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 This </a:t>
            </a:r>
            <a:r>
              <a:rPr lang="en-US" dirty="0"/>
              <a:t>module defines the classes for exception raised by urllib.request. Whenever there is an error in fetching a URL, this module helps in raising exceptions. The following are the exceptions raised :</a:t>
            </a:r>
          </a:p>
          <a:p>
            <a:pPr fontAlgn="base"/>
            <a:r>
              <a:rPr lang="en-US" dirty="0"/>
              <a:t>URLError – It is raised for the errors in URLs, or errors while fetching the URL due to connectivity, and has a ‘reason’ property that tells a user the reason of error.</a:t>
            </a:r>
          </a:p>
          <a:p>
            <a:pPr fontAlgn="base"/>
            <a:r>
              <a:rPr lang="en-US" dirty="0"/>
              <a:t>HTTPError – It is raised for the exotic HTTP errors, such as the authentication request errors. It is a subclass or URLError. Typical errors include ‘404’ (page not found), ‘403’ (request forbidden),</a:t>
            </a:r>
            <a:br>
              <a:rPr lang="en-US" dirty="0"/>
            </a:br>
            <a:r>
              <a:rPr lang="en-US" dirty="0"/>
              <a:t>and ‘401’ (authentication required).</a:t>
            </a:r>
          </a:p>
        </p:txBody>
      </p:sp>
    </p:spTree>
    <p:extLst>
      <p:ext uri="{BB962C8B-B14F-4D97-AF65-F5344CB8AC3E}">
        <p14:creationId xmlns:p14="http://schemas.microsoft.com/office/powerpoint/2010/main" val="3418203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295401" y="2615962"/>
            <a:ext cx="9677399" cy="320087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 defTabSz="914400">
              <a:buClrTx/>
              <a:buSzTx/>
              <a:buNone/>
            </a:pPr>
            <a:r>
              <a:rPr lang="en-US" altLang="en-US" sz="1600" dirty="0">
                <a:solidFill>
                  <a:srgbClr val="008200"/>
                </a:solidFill>
                <a:latin typeface="Consolas" panose="020B0609020204030204" pitchFamily="49" charset="0"/>
              </a:rPr>
              <a:t># URL Error</a:t>
            </a:r>
            <a:endParaRPr lang="en-US" altLang="en-US" sz="1600" dirty="0"/>
          </a:p>
          <a:p>
            <a:pPr marL="0" indent="0" defTabSz="914400">
              <a:buClrTx/>
              <a:buSzTx/>
              <a:buNone/>
            </a:pPr>
            <a:r>
              <a:rPr lang="en-US" altLang="en-US" sz="1600" dirty="0">
                <a:solidFill>
                  <a:srgbClr val="273239"/>
                </a:solidFill>
                <a:latin typeface="Consolas" panose="020B0609020204030204" pitchFamily="49" charset="0"/>
              </a:rPr>
              <a:t>  </a:t>
            </a:r>
            <a:endParaRPr lang="en-US" altLang="en-US" sz="1600" dirty="0"/>
          </a:p>
          <a:p>
            <a:pPr marL="0" indent="0" defTabSz="914400">
              <a:buClrTx/>
              <a:buSzTx/>
              <a:buNone/>
            </a:pPr>
            <a:r>
              <a:rPr lang="en-US" altLang="en-US" sz="1600" b="1" dirty="0">
                <a:solidFill>
                  <a:srgbClr val="006699"/>
                </a:solidFill>
                <a:latin typeface="Consolas" panose="020B0609020204030204" pitchFamily="49" charset="0"/>
              </a:rPr>
              <a:t>import</a:t>
            </a:r>
            <a:r>
              <a:rPr lang="en-US" altLang="en-US" sz="1600" dirty="0">
                <a:solidFill>
                  <a:srgbClr val="273239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urllib.request</a:t>
            </a:r>
            <a:endParaRPr lang="en-US" altLang="en-US" sz="1600" dirty="0"/>
          </a:p>
          <a:p>
            <a:pPr marL="0" indent="0" defTabSz="914400">
              <a:buClrTx/>
              <a:buSzTx/>
              <a:buNone/>
            </a:pPr>
            <a:r>
              <a:rPr lang="en-US" altLang="en-US" sz="1600" b="1" dirty="0">
                <a:solidFill>
                  <a:srgbClr val="006699"/>
                </a:solidFill>
                <a:latin typeface="Consolas" panose="020B0609020204030204" pitchFamily="49" charset="0"/>
              </a:rPr>
              <a:t>import</a:t>
            </a:r>
            <a:r>
              <a:rPr lang="en-US" altLang="en-US" sz="1600" dirty="0">
                <a:solidFill>
                  <a:srgbClr val="273239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urllib.parse</a:t>
            </a:r>
            <a:endParaRPr lang="en-US" altLang="en-US" sz="1600" dirty="0"/>
          </a:p>
          <a:p>
            <a:pPr marL="0" indent="0" defTabSz="914400">
              <a:buClrTx/>
              <a:buSzTx/>
              <a:buNone/>
            </a:pPr>
            <a:r>
              <a:rPr lang="en-US" altLang="en-US" sz="1600" dirty="0">
                <a:solidFill>
                  <a:srgbClr val="273239"/>
                </a:solidFill>
                <a:latin typeface="Consolas" panose="020B0609020204030204" pitchFamily="49" charset="0"/>
              </a:rPr>
              <a:t>  </a:t>
            </a:r>
            <a:endParaRPr lang="en-US" altLang="en-US" sz="1600" dirty="0"/>
          </a:p>
          <a:p>
            <a:pPr marL="0" indent="0" defTabSz="914400">
              <a:buClrTx/>
              <a:buSzTx/>
              <a:buNone/>
            </a:pPr>
            <a:r>
              <a:rPr lang="en-US" altLang="en-US" sz="1600" dirty="0">
                <a:solidFill>
                  <a:srgbClr val="008200"/>
                </a:solidFill>
                <a:latin typeface="Consolas" panose="020B0609020204030204" pitchFamily="49" charset="0"/>
              </a:rPr>
              <a:t># trying to read the URL but with no internet connectivity</a:t>
            </a:r>
            <a:endParaRPr lang="en-US" altLang="en-US" sz="1600" dirty="0"/>
          </a:p>
          <a:p>
            <a:pPr marL="0" indent="0" defTabSz="914400">
              <a:buClrTx/>
              <a:buSzTx/>
              <a:buNone/>
            </a:pPr>
            <a:r>
              <a:rPr lang="en-US" altLang="en-US" sz="1600" b="1" dirty="0">
                <a:solidFill>
                  <a:srgbClr val="006699"/>
                </a:solidFill>
                <a:latin typeface="Consolas" panose="020B0609020204030204" pitchFamily="49" charset="0"/>
              </a:rPr>
              <a:t>try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en-US" altLang="en-US" sz="1600" dirty="0"/>
          </a:p>
          <a:p>
            <a:pPr marL="0" indent="0" defTabSz="914400">
              <a:buClrTx/>
              <a:buSzTx/>
              <a:buNone/>
            </a:pPr>
            <a:r>
              <a:rPr lang="en-US" altLang="en-US" sz="1600" dirty="0">
                <a:solidFill>
                  <a:srgbClr val="273239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x </a:t>
            </a:r>
            <a:r>
              <a:rPr lang="en-US" altLang="en-US" sz="1600" b="1" dirty="0">
                <a:solidFill>
                  <a:srgbClr val="006699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1600" dirty="0">
                <a:solidFill>
                  <a:srgbClr val="273239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urllib.request.urlopen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'</a:t>
            </a:r>
            <a:r>
              <a:rPr lang="en-US" altLang="en-US" sz="1600" u="sng" dirty="0">
                <a:solidFill>
                  <a:srgbClr val="0000FF"/>
                </a:solidFill>
                <a:latin typeface="Consolas" panose="020B0609020204030204" pitchFamily="49" charset="0"/>
                <a:hlinkClick r:id="rId2"/>
              </a:rPr>
              <a:t>https://www.google.com</a:t>
            </a:r>
            <a:r>
              <a:rPr lang="en-US" alt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'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1600" dirty="0"/>
          </a:p>
          <a:p>
            <a:pPr marL="0" indent="0" defTabSz="914400">
              <a:buClrTx/>
              <a:buSzTx/>
              <a:buNone/>
            </a:pPr>
            <a:r>
              <a:rPr lang="en-US" altLang="en-US" sz="1600" dirty="0">
                <a:solidFill>
                  <a:srgbClr val="273239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1600" b="1" dirty="0">
                <a:solidFill>
                  <a:srgbClr val="006699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x.read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  <a:endParaRPr lang="en-US" altLang="en-US" sz="1600" dirty="0"/>
          </a:p>
          <a:p>
            <a:pPr marL="0" indent="0" defTabSz="914400">
              <a:buClrTx/>
              <a:buSzTx/>
              <a:buNone/>
            </a:pPr>
            <a:r>
              <a:rPr lang="en-US" altLang="en-US" sz="1600" dirty="0">
                <a:solidFill>
                  <a:srgbClr val="273239"/>
                </a:solidFill>
                <a:latin typeface="Consolas" panose="020B0609020204030204" pitchFamily="49" charset="0"/>
              </a:rPr>
              <a:t>  </a:t>
            </a:r>
            <a:endParaRPr lang="en-US" altLang="en-US" sz="1600" dirty="0"/>
          </a:p>
          <a:p>
            <a:pPr marL="0" indent="0" defTabSz="914400">
              <a:buClrTx/>
              <a:buSzTx/>
              <a:buNone/>
            </a:pPr>
            <a:r>
              <a:rPr lang="en-US" altLang="en-US" sz="1600" dirty="0">
                <a:solidFill>
                  <a:srgbClr val="008200"/>
                </a:solidFill>
                <a:latin typeface="Consolas" panose="020B0609020204030204" pitchFamily="49" charset="0"/>
              </a:rPr>
              <a:t># Catching the exception generated     </a:t>
            </a:r>
            <a:endParaRPr lang="en-US" altLang="en-US" sz="1600" dirty="0"/>
          </a:p>
          <a:p>
            <a:pPr marL="0" indent="0" defTabSz="914400">
              <a:buClrTx/>
              <a:buSzTx/>
              <a:buNone/>
            </a:pPr>
            <a:r>
              <a:rPr lang="en-US" altLang="en-US" sz="1600" b="1" dirty="0">
                <a:solidFill>
                  <a:srgbClr val="006699"/>
                </a:solidFill>
                <a:latin typeface="Consolas" panose="020B0609020204030204" pitchFamily="49" charset="0"/>
              </a:rPr>
              <a:t>except</a:t>
            </a:r>
            <a:r>
              <a:rPr lang="en-US" altLang="en-US" sz="1600" dirty="0">
                <a:solidFill>
                  <a:srgbClr val="273239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Exception as e :</a:t>
            </a:r>
            <a:endParaRPr lang="en-US" altLang="en-US" sz="1600" dirty="0"/>
          </a:p>
          <a:p>
            <a:pPr marL="0" indent="0" defTabSz="914400">
              <a:buClrTx/>
              <a:buSzTx/>
              <a:buNone/>
            </a:pPr>
            <a:r>
              <a:rPr lang="en-US" altLang="en-US" sz="1600" dirty="0">
                <a:solidFill>
                  <a:srgbClr val="273239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1600" b="1" dirty="0">
                <a:solidFill>
                  <a:srgbClr val="006699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600" dirty="0" err="1">
                <a:solidFill>
                  <a:srgbClr val="FF149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(e))</a:t>
            </a:r>
            <a:endParaRPr lang="en-US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11681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D9B247"/>
      </a:accent1>
      <a:accent2>
        <a:srgbClr val="CC702D"/>
      </a:accent2>
      <a:accent3>
        <a:srgbClr val="B53A31"/>
      </a:accent3>
      <a:accent4>
        <a:srgbClr val="815F56"/>
      </a:accent4>
      <a:accent5>
        <a:srgbClr val="AE9E7C"/>
      </a:accent5>
      <a:accent6>
        <a:srgbClr val="7B8865"/>
      </a:accent6>
      <a:hlink>
        <a:srgbClr val="BB7826"/>
      </a:hlink>
      <a:folHlink>
        <a:srgbClr val="CF9C5F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E4E49EB0-FB00-41F5-9359-4843D783A2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62</TotalTime>
  <Words>256</Words>
  <Application>Microsoft Office PowerPoint</Application>
  <PresentationFormat>Widescreen</PresentationFormat>
  <Paragraphs>85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Consolas</vt:lpstr>
      <vt:lpstr>Garamond</vt:lpstr>
      <vt:lpstr>Organic</vt:lpstr>
      <vt:lpstr>EXPLORE ON URL LIBRARY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EXPLORE ON URL LIBRARY</dc:title>
  <dc:creator>MONISHA</dc:creator>
  <cp:lastModifiedBy>MONISHA</cp:lastModifiedBy>
  <cp:revision>9</cp:revision>
  <dcterms:created xsi:type="dcterms:W3CDTF">2021-12-20T11:10:37Z</dcterms:created>
  <dcterms:modified xsi:type="dcterms:W3CDTF">2021-12-20T18:58:13Z</dcterms:modified>
</cp:coreProperties>
</file>