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ownloads/crime_analysis_india/results/Charts/crime_by_ye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ownloads/crime_analysis_india/results/Charts/top_cities_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ownloads/crime_analysis_india/results/Charts/Top_crime_typ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ownloads/crime_analysis_india/results/Charts/victim_gend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pple/Downloads/crime_analysis_india/results/Charts/victim_age_group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Yearly</a:t>
            </a:r>
            <a:r>
              <a:rPr lang="en-GB" baseline="0"/>
              <a:t> Crime Trends in India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crime_by_year!$B$1</c:f>
              <c:strCache>
                <c:ptCount val="1"/>
                <c:pt idx="0">
                  <c:v>TotalCrimes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crime_by_year!$A$2:$A$6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crime_by_year!$B$2:$B$6</c:f>
              <c:numCache>
                <c:formatCode>General</c:formatCode>
                <c:ptCount val="5"/>
                <c:pt idx="0">
                  <c:v>8784</c:v>
                </c:pt>
                <c:pt idx="1">
                  <c:v>8760</c:v>
                </c:pt>
                <c:pt idx="2">
                  <c:v>8760</c:v>
                </c:pt>
                <c:pt idx="3">
                  <c:v>8760</c:v>
                </c:pt>
                <c:pt idx="4">
                  <c:v>5096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9F-C646-80CD-CB1D637C209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11662719"/>
        <c:axId val="1925404351"/>
      </c:lineChart>
      <c:catAx>
        <c:axId val="1811662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layout>
            <c:manualLayout>
              <c:xMode val="edge"/>
              <c:yMode val="edge"/>
              <c:x val="0.48851268591426072"/>
              <c:y val="0.78666593759113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404351"/>
        <c:crosses val="autoZero"/>
        <c:auto val="1"/>
        <c:lblAlgn val="ctr"/>
        <c:lblOffset val="100"/>
        <c:noMultiLvlLbl val="0"/>
      </c:catAx>
      <c:valAx>
        <c:axId val="192540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Crimes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1662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</a:t>
            </a:r>
            <a:r>
              <a:rPr lang="en-GB" baseline="0"/>
              <a:t> Cities by Crime Volume in India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top_cities_summary!$B$1</c:f>
              <c:strCache>
                <c:ptCount val="1"/>
                <c:pt idx="0">
                  <c:v>TotalCrimes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top_cities_summary!$A$2:$A$11</c:f>
              <c:strCache>
                <c:ptCount val="10"/>
                <c:pt idx="0">
                  <c:v>Delhi</c:v>
                </c:pt>
                <c:pt idx="1">
                  <c:v>Mumbai</c:v>
                </c:pt>
                <c:pt idx="2">
                  <c:v>Bangalore</c:v>
                </c:pt>
                <c:pt idx="3">
                  <c:v>Hyderabad</c:v>
                </c:pt>
                <c:pt idx="4">
                  <c:v>Kolkata</c:v>
                </c:pt>
                <c:pt idx="5">
                  <c:v>Chennai</c:v>
                </c:pt>
                <c:pt idx="6">
                  <c:v>Pune</c:v>
                </c:pt>
                <c:pt idx="7">
                  <c:v>Ahmedabad</c:v>
                </c:pt>
                <c:pt idx="8">
                  <c:v>Jaipur</c:v>
                </c:pt>
                <c:pt idx="9">
                  <c:v>Lucknow</c:v>
                </c:pt>
              </c:strCache>
            </c:strRef>
          </c:cat>
          <c:val>
            <c:numRef>
              <c:f>top_cities_summary!$B$2:$B$11</c:f>
              <c:numCache>
                <c:formatCode>General</c:formatCode>
                <c:ptCount val="10"/>
                <c:pt idx="0">
                  <c:v>5400</c:v>
                </c:pt>
                <c:pt idx="1">
                  <c:v>4415</c:v>
                </c:pt>
                <c:pt idx="2">
                  <c:v>3588</c:v>
                </c:pt>
                <c:pt idx="3">
                  <c:v>2881</c:v>
                </c:pt>
                <c:pt idx="4">
                  <c:v>2518</c:v>
                </c:pt>
                <c:pt idx="5">
                  <c:v>2493</c:v>
                </c:pt>
                <c:pt idx="6">
                  <c:v>2212</c:v>
                </c:pt>
                <c:pt idx="7">
                  <c:v>1817</c:v>
                </c:pt>
                <c:pt idx="8">
                  <c:v>1479</c:v>
                </c:pt>
                <c:pt idx="9">
                  <c:v>1456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8C-434B-A268-8EEF26AC46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3653359"/>
        <c:axId val="1925259615"/>
      </c:barChart>
      <c:catAx>
        <c:axId val="1923653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259615"/>
        <c:crosses val="autoZero"/>
        <c:auto val="1"/>
        <c:lblAlgn val="ctr"/>
        <c:lblOffset val="100"/>
        <c:noMultiLvlLbl val="0"/>
      </c:catAx>
      <c:valAx>
        <c:axId val="192525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Crimes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653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Top</a:t>
            </a:r>
            <a:r>
              <a:rPr lang="en-GB" baseline="0"/>
              <a:t> Crime Categories by Number of Cases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Top_crime_types!$B$1</c:f>
              <c:strCache>
                <c:ptCount val="1"/>
                <c:pt idx="0">
                  <c:v>NumberOfCases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Top_crime_types!$A$2:$A$11</c:f>
              <c:strCache>
                <c:ptCount val="10"/>
                <c:pt idx="0">
                  <c:v>BURGLARY</c:v>
                </c:pt>
                <c:pt idx="1">
                  <c:v>VANDALISM</c:v>
                </c:pt>
                <c:pt idx="2">
                  <c:v>FRAUD</c:v>
                </c:pt>
                <c:pt idx="3">
                  <c:v>DOMESTIC VIOLENCE</c:v>
                </c:pt>
                <c:pt idx="4">
                  <c:v>FIREARM OFFENSE</c:v>
                </c:pt>
                <c:pt idx="5">
                  <c:v>ROBBERY</c:v>
                </c:pt>
                <c:pt idx="6">
                  <c:v>KIDNAPPING</c:v>
                </c:pt>
                <c:pt idx="7">
                  <c:v>IDENTITY THEFT</c:v>
                </c:pt>
                <c:pt idx="8">
                  <c:v>SEXUAL ASSAULT</c:v>
                </c:pt>
                <c:pt idx="9">
                  <c:v>TRAFFIC VIOLATION</c:v>
                </c:pt>
              </c:strCache>
            </c:strRef>
          </c:cat>
          <c:val>
            <c:numRef>
              <c:f>Top_crime_types!$B$2:$B$11</c:f>
              <c:numCache>
                <c:formatCode>General</c:formatCode>
                <c:ptCount val="10"/>
                <c:pt idx="0">
                  <c:v>1980</c:v>
                </c:pt>
                <c:pt idx="1">
                  <c:v>1975</c:v>
                </c:pt>
                <c:pt idx="2">
                  <c:v>1965</c:v>
                </c:pt>
                <c:pt idx="3">
                  <c:v>1932</c:v>
                </c:pt>
                <c:pt idx="4">
                  <c:v>1931</c:v>
                </c:pt>
                <c:pt idx="5">
                  <c:v>1928</c:v>
                </c:pt>
                <c:pt idx="6">
                  <c:v>1920</c:v>
                </c:pt>
                <c:pt idx="7">
                  <c:v>1918</c:v>
                </c:pt>
                <c:pt idx="8">
                  <c:v>1917</c:v>
                </c:pt>
                <c:pt idx="9">
                  <c:v>1915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D-9043-8250-52CA1CD015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9067663"/>
        <c:axId val="1929069311"/>
      </c:barChart>
      <c:catAx>
        <c:axId val="1929067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Crime</a:t>
                </a:r>
                <a:r>
                  <a:rPr lang="en-GB" baseline="0" dirty="0"/>
                  <a:t> Description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0.40432491553876732"/>
              <c:y val="0.919803904312386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69311"/>
        <c:crosses val="autoZero"/>
        <c:auto val="1"/>
        <c:lblAlgn val="ctr"/>
        <c:lblOffset val="100"/>
        <c:noMultiLvlLbl val="0"/>
      </c:catAx>
      <c:valAx>
        <c:axId val="192906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Number</a:t>
                </a:r>
                <a:r>
                  <a:rPr lang="en-GB" baseline="0"/>
                  <a:t> of cases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906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Total</a:t>
            </a:r>
            <a:r>
              <a:rPr lang="en-GB" baseline="0"/>
              <a:t> Crimes by Victim Gender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victim_gender!$B$1</c:f>
              <c:strCache>
                <c:ptCount val="1"/>
                <c:pt idx="0">
                  <c:v>TotalCases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victim_gender!$A$2:$A$4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UnKnown</c:v>
                </c:pt>
              </c:strCache>
            </c:strRef>
          </c:cat>
          <c:val>
            <c:numRef>
              <c:f>victim_gender!$B$2:$B$4</c:f>
              <c:numCache>
                <c:formatCode>General</c:formatCode>
                <c:ptCount val="3"/>
                <c:pt idx="0">
                  <c:v>22423</c:v>
                </c:pt>
                <c:pt idx="1">
                  <c:v>13405</c:v>
                </c:pt>
                <c:pt idx="2">
                  <c:v>4332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F-3445-BA26-F9CA189E14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23954975"/>
        <c:axId val="1942395999"/>
      </c:barChart>
      <c:catAx>
        <c:axId val="19239549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395999"/>
        <c:crosses val="autoZero"/>
        <c:auto val="1"/>
        <c:lblAlgn val="ctr"/>
        <c:lblOffset val="100"/>
        <c:noMultiLvlLbl val="0"/>
      </c:catAx>
      <c:valAx>
        <c:axId val="19423959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cases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3954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Crime</a:t>
            </a:r>
            <a:r>
              <a:rPr lang="en-GB" baseline="0"/>
              <a:t> Distribution by Victim Age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victim_age_groups!$B$1</c:f>
              <c:strCache>
                <c:ptCount val="1"/>
                <c:pt idx="0">
                  <c:v>TotalCases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victim_age_groups!$A$2:$A$6</c:f>
              <c:strCache>
                <c:ptCount val="5"/>
                <c:pt idx="0">
                  <c:v>50+ (Senior)</c:v>
                </c:pt>
                <c:pt idx="1">
                  <c:v>35-49 (Middle Age)</c:v>
                </c:pt>
                <c:pt idx="2">
                  <c:v>25-34 (Adult)</c:v>
                </c:pt>
                <c:pt idx="3">
                  <c:v>0-17 (Child)</c:v>
                </c:pt>
                <c:pt idx="4">
                  <c:v>18-24 (Young Adult)</c:v>
                </c:pt>
              </c:strCache>
            </c:strRef>
          </c:cat>
          <c:val>
            <c:numRef>
              <c:f>victim_age_groups!$B$2:$B$6</c:f>
              <c:numCache>
                <c:formatCode>General</c:formatCode>
                <c:ptCount val="5"/>
                <c:pt idx="0">
                  <c:v>17135</c:v>
                </c:pt>
                <c:pt idx="1">
                  <c:v>8664</c:v>
                </c:pt>
                <c:pt idx="2">
                  <c:v>5772</c:v>
                </c:pt>
                <c:pt idx="3">
                  <c:v>4526</c:v>
                </c:pt>
                <c:pt idx="4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C-DD44-9A80-6F58432E85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1098223"/>
        <c:axId val="1938101775"/>
      </c:barChart>
      <c:catAx>
        <c:axId val="19210982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Age</a:t>
                </a:r>
                <a:r>
                  <a:rPr lang="en-GB" baseline="0"/>
                  <a:t> Group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8101775"/>
        <c:crosses val="autoZero"/>
        <c:auto val="1"/>
        <c:lblAlgn val="ctr"/>
        <c:lblOffset val="100"/>
        <c:noMultiLvlLbl val="0"/>
      </c:catAx>
      <c:valAx>
        <c:axId val="193810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Total</a:t>
                </a:r>
                <a:r>
                  <a:rPr lang="en-GB" baseline="0"/>
                  <a:t> Cases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098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4AC-6FE5-824C-A4D2-0E8949482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07AE4-E340-BF45-A3A0-DF6E68983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E794-B7D6-3947-8C71-993D88D8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8B2A4-67EA-0C43-AAE7-AF0EF2A9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F275B-6F95-4C4B-BDD0-E46CAF9F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9B88-6DFB-CA45-A728-1FD4BAC8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5663-2535-EB4F-9D94-22123C256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5711-5221-E94D-AE74-A55373FB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4CB4-C62E-4943-BDEA-0C0F76A8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59AC-08CC-0640-9F99-EBE329F9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9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B74AFF-B599-EF42-9702-E38B66E8D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C4CF2-E48D-394C-8772-C7EC66406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FBBA-6D0A-CB4D-97AF-F3BA89AA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0E9F-7AF0-1743-99F8-43CAF0C0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4F99E-DE8B-B644-96DF-CC24F9D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311B-7FBC-AF4A-86EE-B7477D80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DE54-055B-C142-834B-00DD0A02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FA95-6339-E24D-B327-287984AA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97E3-99E5-B94F-A3C8-3740AFA4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9839-3EEF-C541-98C9-36345EC2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827-1C0B-324E-B7C0-61EF9FC6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36D2A-02C6-E64C-8E2E-E497A791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833B-6324-7442-954B-1189A773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E840C-CDE6-044D-AF2E-D55D158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DC81E-72DA-5747-A172-7E3E8E9E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6B41-646F-8343-81AB-F939793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80DF-E212-FE43-A6D6-FE6541F1A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D1C96-A38E-2046-81E0-5906D7A1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BF2E8-9DB6-4340-9C8B-218D5492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4756C-39FF-504F-89ED-1EC3F1DB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C2CD1-F63B-CE43-A80E-70D253A1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2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5888-F76D-504B-96DF-6B49087A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CB65-8883-4F41-A8D3-C2A3CC63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39B5-C5BD-B249-B90D-8C0592943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EBDF6-991A-044D-B831-14C8D5A91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D162D-35C8-4C4B-BECB-8EEC15B3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FF2E0-32B7-0249-9507-9F045EA5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B6EDA-4CC2-D747-8222-14C73E36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7EBAC-04E4-BD4B-B4CA-F33F7646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0DA-E15B-C248-BBB4-E5E1981F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C2A73-5304-D64F-B41B-2AB54B95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139F7-1042-7541-92BC-951DDFAC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D970A-0309-2242-965E-15738CD8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DA0C0-D544-2A41-910A-4D42EE97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1D3E8-8B55-144D-A60D-23767F08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BFDD-181C-9741-B53D-47920F55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0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A3C4-94EF-2E4A-8BB3-D74E49DC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42DC-5864-3F42-8639-083B1AE13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EFA2D-A57A-674E-B3A9-C529B70F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0147B-F773-FC43-8EC9-783EB25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3D234-8CC5-D840-95DD-BA6037B6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84914-5459-6643-89E1-0F77D5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FF78-F953-4D4E-975C-05E03D14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FFC00-AB6B-5041-98FC-C9B3C7A5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A0E4B-DC02-D044-B79C-5D985E9B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776C-DD4D-A54D-AEF8-D65C870E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80A39-1460-804A-8834-341DEC08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FFD8-9D68-B44B-8854-2E68493C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E74D9-69C7-FE40-AEF7-7BF77A73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77A6C-5493-094C-9034-90B028DC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9DD-6EC2-A54D-9D4D-769CBCC9C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0BB4-E8BF-AE4F-830B-FE655495422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B84B-5B47-3940-A07F-5D1E5C158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0ABE0-CF97-9F4C-A396-FEF60E8B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4924F-67B7-A84B-8459-228794BFE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D175-FD92-A54E-883D-E2D65FFF6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Analysis in India: Key Trends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3EB3C-878F-A543-AD2B-69C4855F94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[</a:t>
            </a:r>
            <a:r>
              <a:rPr lang="en-US" dirty="0" err="1"/>
              <a:t>Mounisha</a:t>
            </a:r>
            <a:r>
              <a:rPr lang="en-US" dirty="0"/>
              <a:t> </a:t>
            </a:r>
            <a:r>
              <a:rPr lang="en-US" dirty="0" err="1"/>
              <a:t>Udatha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948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D6AF-A373-0149-A0DE-8E89ADFD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1: Yearly Crime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5E380-A5C7-9349-951C-6A5F20C6BE6B}"/>
              </a:ext>
            </a:extLst>
          </p:cNvPr>
          <p:cNvSpPr txBox="1"/>
          <p:nvPr/>
        </p:nvSpPr>
        <p:spPr>
          <a:xfrm>
            <a:off x="7407966" y="2438400"/>
            <a:ext cx="4878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Crime volume remained stable from 2020 to 2023.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notable decrease in total crimes was observed in 2024.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37BF8EB-1C2C-DD41-8BC4-DDEADEEFE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994004"/>
              </p:ext>
            </p:extLst>
          </p:nvPr>
        </p:nvGraphicFramePr>
        <p:xfrm>
          <a:off x="838200" y="1825625"/>
          <a:ext cx="6569766" cy="3713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750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F641-E77C-F045-815B-18FCCB0D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2: Geographical Crime Hotspots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88D89B-EA8A-2242-97EC-C537E76E52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127041"/>
              </p:ext>
            </p:extLst>
          </p:nvPr>
        </p:nvGraphicFramePr>
        <p:xfrm>
          <a:off x="838200" y="1825625"/>
          <a:ext cx="6477000" cy="3621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637D8B-CD1F-CD4C-9F9B-7A1CF2F49DDA}"/>
              </a:ext>
            </a:extLst>
          </p:cNvPr>
          <p:cNvSpPr txBox="1"/>
          <p:nvPr/>
        </p:nvSpPr>
        <p:spPr>
          <a:xfrm>
            <a:off x="7315200" y="2213113"/>
            <a:ext cx="3816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Delhi reported highest number of crimes, followed by Mumbai, Bangalore and Hyderabad.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major metropolitan areas show the highest crime volumes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426380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9AD5-7254-D94A-B24F-D99E7B6B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3: Most prevalent Crime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E3F66-2FF6-B440-AE0A-03B6C01EA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091143"/>
              </p:ext>
            </p:extLst>
          </p:nvPr>
        </p:nvGraphicFramePr>
        <p:xfrm>
          <a:off x="838200" y="1825625"/>
          <a:ext cx="6954078" cy="3886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87EB03-C5DE-044F-A415-62F497304BEC}"/>
              </a:ext>
            </a:extLst>
          </p:cNvPr>
          <p:cNvSpPr txBox="1"/>
          <p:nvPr/>
        </p:nvSpPr>
        <p:spPr>
          <a:xfrm>
            <a:off x="8348870" y="2345635"/>
            <a:ext cx="36314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crime types in the </a:t>
            </a:r>
          </a:p>
          <a:p>
            <a:r>
              <a:rPr lang="en-US" dirty="0"/>
              <a:t>Dataset are Burglary, Vandalism and </a:t>
            </a:r>
          </a:p>
          <a:p>
            <a:r>
              <a:rPr lang="en-US" dirty="0"/>
              <a:t>Fraud.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highlight common property </a:t>
            </a:r>
          </a:p>
          <a:p>
            <a:r>
              <a:rPr lang="en-US" dirty="0"/>
              <a:t>and financial offenses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83260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99F3-2B4F-A647-B836-9749E617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4: Victim Demographics(Gender)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EA703-147B-144B-9DE8-85DECE832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036457"/>
              </p:ext>
            </p:extLst>
          </p:nvPr>
        </p:nvGraphicFramePr>
        <p:xfrm>
          <a:off x="838200" y="1825625"/>
          <a:ext cx="6384235" cy="380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27C24-BE0B-0F4F-AAD4-DFB72F773C67}"/>
              </a:ext>
            </a:extLst>
          </p:cNvPr>
          <p:cNvSpPr txBox="1"/>
          <p:nvPr/>
        </p:nvSpPr>
        <p:spPr>
          <a:xfrm>
            <a:off x="7739270" y="1974574"/>
            <a:ext cx="43568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significant finding shows that female</a:t>
            </a:r>
          </a:p>
          <a:p>
            <a:r>
              <a:rPr lang="en-US" dirty="0"/>
              <a:t> victims account for a higher number of </a:t>
            </a:r>
          </a:p>
          <a:p>
            <a:r>
              <a:rPr lang="en-US" dirty="0"/>
              <a:t>Reported cases(22,423) compared to male</a:t>
            </a:r>
          </a:p>
          <a:p>
            <a:r>
              <a:rPr lang="en-US" dirty="0"/>
              <a:t> victims(15,406) in this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highlights gender specific prevalence</a:t>
            </a:r>
          </a:p>
          <a:p>
            <a:r>
              <a:rPr lang="en-US" dirty="0"/>
              <a:t> within the reported crimes.</a:t>
            </a:r>
          </a:p>
        </p:txBody>
      </p:sp>
    </p:spTree>
    <p:extLst>
      <p:ext uri="{BB962C8B-B14F-4D97-AF65-F5344CB8AC3E}">
        <p14:creationId xmlns:p14="http://schemas.microsoft.com/office/powerpoint/2010/main" val="363586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440D-ADEE-BC45-B444-175B32CF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5: Victim Demographics (Age Groups)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3FECC3-D0BD-C14C-99AB-D27A4918F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478953"/>
              </p:ext>
            </p:extLst>
          </p:nvPr>
        </p:nvGraphicFramePr>
        <p:xfrm>
          <a:off x="838199" y="1825625"/>
          <a:ext cx="6066183" cy="3727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D07493-04E9-334B-9912-37BD4678CFC2}"/>
              </a:ext>
            </a:extLst>
          </p:cNvPr>
          <p:cNvSpPr txBox="1"/>
          <p:nvPr/>
        </p:nvSpPr>
        <p:spPr>
          <a:xfrm>
            <a:off x="7209183" y="2133600"/>
            <a:ext cx="4992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50+(senior) age group shows the highest </a:t>
            </a:r>
          </a:p>
          <a:p>
            <a:r>
              <a:rPr lang="en-US" dirty="0"/>
              <a:t>number of reported crimes cases(17,135).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35-49 (Middle) age group accounts for </a:t>
            </a:r>
          </a:p>
          <a:p>
            <a:r>
              <a:rPr lang="en-US" dirty="0"/>
              <a:t>Second highest number of cases(8664).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25-34(Adult) group is the third highest with </a:t>
            </a:r>
          </a:p>
          <a:p>
            <a:r>
              <a:rPr lang="en-US" dirty="0"/>
              <a:t>5772 cases.</a:t>
            </a:r>
          </a:p>
        </p:txBody>
      </p:sp>
    </p:spTree>
    <p:extLst>
      <p:ext uri="{BB962C8B-B14F-4D97-AF65-F5344CB8AC3E}">
        <p14:creationId xmlns:p14="http://schemas.microsoft.com/office/powerpoint/2010/main" val="69513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CD0D-0481-9249-AEDE-2B205079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6DE0-2E4C-AA4A-BD47-A411DF4C5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173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Overall crime showed a notable decrease in 2024, after a period of stability from 2020-2023.</a:t>
            </a:r>
          </a:p>
          <a:p>
            <a:r>
              <a:rPr lang="en-US" dirty="0"/>
              <a:t>Major cities like Delhi and Mumbai recorded the highest overall crime volumes in the dataset.</a:t>
            </a:r>
          </a:p>
          <a:p>
            <a:r>
              <a:rPr lang="en-US" dirty="0"/>
              <a:t>Property and financial crimes (</a:t>
            </a:r>
            <a:r>
              <a:rPr lang="en-US" dirty="0" err="1"/>
              <a:t>eg</a:t>
            </a:r>
            <a:r>
              <a:rPr lang="en-US" dirty="0"/>
              <a:t>, Burglary, Vandalism, Fraud) were among the most prevalent types.</a:t>
            </a:r>
          </a:p>
          <a:p>
            <a:r>
              <a:rPr lang="en-US" dirty="0"/>
              <a:t>A significant finding was the highest number of reported cases involving female victims.</a:t>
            </a:r>
          </a:p>
          <a:p>
            <a:r>
              <a:rPr lang="en-US" dirty="0"/>
              <a:t>The 50+ (senior) age group was most affected, followed by the 35-49(Middle age)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Limitations and Further Analysis:</a:t>
            </a:r>
          </a:p>
          <a:p>
            <a:r>
              <a:rPr lang="en-US" dirty="0"/>
              <a:t>Analysis limited to available dataset features.</a:t>
            </a:r>
          </a:p>
          <a:p>
            <a:r>
              <a:rPr lang="en-US" dirty="0"/>
              <a:t>Future analysis could explore correlations with socio-economic factors or more granular geographical data.</a:t>
            </a:r>
          </a:p>
          <a:p>
            <a:r>
              <a:rPr lang="en-US" dirty="0"/>
              <a:t>Deeper investigation into specific crime types and their unique victim demographics.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397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Crime Analysis in India: Key Trends &amp; Insights</vt:lpstr>
      <vt:lpstr>Key Finding 1: Yearly Crime Trends</vt:lpstr>
      <vt:lpstr>Key Finding 2: Geographical Crime Hotspots</vt:lpstr>
      <vt:lpstr>Key Finding 3: Most prevalent Crime Type</vt:lpstr>
      <vt:lpstr>Key Finding 4: Victim Demographics(Gender)</vt:lpstr>
      <vt:lpstr>Key Findings 5: Victim Demographics (Age Groups)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in India: Key Trends &amp; Insights</dc:title>
  <dc:creator>APPLE</dc:creator>
  <cp:lastModifiedBy>APPLE</cp:lastModifiedBy>
  <cp:revision>16</cp:revision>
  <dcterms:created xsi:type="dcterms:W3CDTF">2025-07-03T09:55:07Z</dcterms:created>
  <dcterms:modified xsi:type="dcterms:W3CDTF">2025-07-03T12:09:28Z</dcterms:modified>
</cp:coreProperties>
</file>